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67" r:id="rId4"/>
    <p:sldId id="274" r:id="rId5"/>
    <p:sldId id="275" r:id="rId6"/>
    <p:sldId id="284" r:id="rId7"/>
    <p:sldId id="280" r:id="rId8"/>
    <p:sldId id="277" r:id="rId9"/>
    <p:sldId id="259" r:id="rId10"/>
    <p:sldId id="278" r:id="rId11"/>
    <p:sldId id="285" r:id="rId12"/>
    <p:sldId id="268" r:id="rId13"/>
    <p:sldId id="281" r:id="rId14"/>
    <p:sldId id="261" r:id="rId15"/>
    <p:sldId id="276" r:id="rId16"/>
    <p:sldId id="283" r:id="rId17"/>
    <p:sldId id="265" r:id="rId18"/>
    <p:sldId id="279" r:id="rId1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5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44E23-CAD7-40EB-BC41-83CFE6D04F1E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FCF4-351E-45BD-A329-D06887F90A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34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FFCF4-351E-45BD-A329-D06887F90AEC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039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505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149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755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83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080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74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717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521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61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412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595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A5A8-2998-4B34-A71D-2509943D8E46}" type="datetimeFigureOut">
              <a:rPr lang="es-GT" smtClean="0"/>
              <a:t>22/04/2019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0E6DA-9F6F-4CBE-9E66-1368289C6DC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72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7776864" cy="1656184"/>
          </a:xfrm>
        </p:spPr>
        <p:txBody>
          <a:bodyPr/>
          <a:lstStyle/>
          <a:p>
            <a:endParaRPr lang="es-GT" b="1" dirty="0" smtClean="0">
              <a:solidFill>
                <a:schemeClr val="tx1"/>
              </a:solidFill>
            </a:endParaRPr>
          </a:p>
          <a:p>
            <a:r>
              <a:rPr lang="es-GT" b="1" dirty="0" smtClean="0">
                <a:solidFill>
                  <a:schemeClr val="tx1"/>
                </a:solidFill>
              </a:rPr>
              <a:t>Asociación de Desarrollo Integral Comunitario Indígena –ADICI WAKLIIQO-</a:t>
            </a:r>
            <a:endParaRPr lang="es-GT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16835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47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772816"/>
            <a:ext cx="4352626" cy="335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355160" cy="220886"/>
          </a:xfrm>
        </p:spPr>
        <p:txBody>
          <a:bodyPr>
            <a:normAutofit fontScale="90000"/>
          </a:bodyPr>
          <a:lstStyle/>
          <a:p>
            <a:pPr algn="l"/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sz="4000" i="1" dirty="0" smtClean="0">
                <a:solidFill>
                  <a:srgbClr val="9900FF"/>
                </a:solidFill>
                <a:latin typeface="+mn-lt"/>
              </a:rPr>
              <a:t>Jornadas de atención en salud:</a:t>
            </a:r>
            <a:br>
              <a:rPr lang="es-GT" sz="4000" i="1" dirty="0" smtClean="0">
                <a:solidFill>
                  <a:srgbClr val="9900FF"/>
                </a:solidFill>
                <a:latin typeface="+mn-lt"/>
              </a:rPr>
            </a:br>
            <a:r>
              <a:rPr lang="es-GT" sz="4000" i="1" dirty="0" smtClean="0">
                <a:solidFill>
                  <a:srgbClr val="9900FF"/>
                </a:solidFill>
                <a:latin typeface="+mn-lt"/>
              </a:rPr>
              <a:t>a mujeres, niños y hombres a nivel comunitario</a:t>
            </a:r>
            <a:r>
              <a:rPr lang="es-GT" sz="4000" dirty="0" smtClean="0">
                <a:solidFill>
                  <a:srgbClr val="9900FF"/>
                </a:solidFill>
              </a:rPr>
              <a:t>. </a:t>
            </a:r>
            <a:br>
              <a:rPr lang="es-GT" sz="4000" dirty="0" smtClean="0">
                <a:solidFill>
                  <a:srgbClr val="9900FF"/>
                </a:solidFill>
              </a:rPr>
            </a:br>
            <a:r>
              <a:rPr lang="es-GT" sz="4000" dirty="0">
                <a:solidFill>
                  <a:srgbClr val="9900FF"/>
                </a:solidFill>
              </a:rPr>
              <a:t/>
            </a:r>
            <a:br>
              <a:rPr lang="es-GT" sz="4000" dirty="0">
                <a:solidFill>
                  <a:srgbClr val="9900FF"/>
                </a:solidFill>
              </a:rPr>
            </a:br>
            <a:r>
              <a:rPr lang="es-GT" sz="4000" dirty="0" smtClean="0">
                <a:solidFill>
                  <a:srgbClr val="9900FF"/>
                </a:solidFill>
              </a:rPr>
              <a:t/>
            </a:r>
            <a:br>
              <a:rPr lang="es-GT" sz="4000" dirty="0" smtClean="0">
                <a:solidFill>
                  <a:srgbClr val="9900FF"/>
                </a:solidFill>
              </a:rPr>
            </a:br>
            <a:r>
              <a:rPr lang="es-GT" sz="4000" dirty="0">
                <a:solidFill>
                  <a:srgbClr val="9900FF"/>
                </a:solidFill>
              </a:rPr>
              <a:t/>
            </a:r>
            <a:br>
              <a:rPr lang="es-GT" sz="4000" dirty="0">
                <a:solidFill>
                  <a:srgbClr val="9900FF"/>
                </a:solidFill>
              </a:rPr>
            </a:br>
            <a:r>
              <a:rPr lang="es-GT" sz="4000" dirty="0"/>
              <a:t/>
            </a:r>
            <a:br>
              <a:rPr lang="es-GT" sz="4000" dirty="0"/>
            </a:br>
            <a:r>
              <a:rPr lang="es-GT" sz="4000" dirty="0" smtClean="0"/>
              <a:t/>
            </a:r>
            <a:br>
              <a:rPr lang="es-GT" sz="4000" dirty="0" smtClean="0"/>
            </a:br>
            <a:r>
              <a:rPr lang="es-GT" dirty="0" smtClean="0"/>
              <a:t> </a:t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sz="4000" dirty="0" smtClean="0"/>
              <a:t>Tratamientos con    barro, </a:t>
            </a:r>
            <a:r>
              <a:rPr lang="es-GT" sz="4000" dirty="0" err="1" smtClean="0"/>
              <a:t>acupresión,ventosas,Ceremonia</a:t>
            </a:r>
            <a:r>
              <a:rPr lang="es-GT" sz="4000" dirty="0" smtClean="0"/>
              <a:t> Maya.</a:t>
            </a:r>
            <a:br>
              <a:rPr lang="es-GT" sz="4000" dirty="0" smtClean="0"/>
            </a:br>
            <a:r>
              <a:rPr lang="es-GT" sz="4000" dirty="0" smtClean="0"/>
              <a:t> </a:t>
            </a:r>
            <a:br>
              <a:rPr lang="es-GT" sz="4000" dirty="0" smtClean="0"/>
            </a:br>
            <a:r>
              <a:rPr lang="es-GT" sz="4000" dirty="0" smtClean="0"/>
              <a:t/>
            </a:r>
            <a:br>
              <a:rPr lang="es-GT" sz="4000" dirty="0" smtClean="0"/>
            </a:br>
            <a:r>
              <a:rPr lang="es-GT" sz="4000" dirty="0" smtClean="0"/>
              <a:t/>
            </a:r>
            <a:br>
              <a:rPr lang="es-GT" sz="4000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 </a:t>
            </a:r>
            <a:endParaRPr lang="es-GT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3800" r="16473" b="20601"/>
          <a:stretch/>
        </p:blipFill>
        <p:spPr>
          <a:xfrm>
            <a:off x="6588224" y="620688"/>
            <a:ext cx="21602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0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s-GT" dirty="0"/>
              <a:t>Talleres de masculinidades con adultos y </a:t>
            </a:r>
            <a:r>
              <a:rPr lang="es-GT" dirty="0" smtClean="0"/>
              <a:t>jóvenes.</a:t>
            </a:r>
          </a:p>
          <a:p>
            <a:r>
              <a:rPr lang="es-GT" dirty="0" smtClean="0"/>
              <a:t>Celebraciones del día de la armonía familiar, reconociendo especialmente el aporte de las mujeres a la vida.</a:t>
            </a:r>
          </a:p>
          <a:p>
            <a:r>
              <a:rPr lang="es-GT" dirty="0"/>
              <a:t> </a:t>
            </a:r>
            <a:r>
              <a:rPr lang="es-GT" dirty="0" smtClean="0"/>
              <a:t>jornadas de sensibilización hacia autoridades  y comunidades sobre discapacidad.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7557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528392" cy="1872208"/>
          </a:xfrm>
        </p:spPr>
        <p:txBody>
          <a:bodyPr>
            <a:noAutofit/>
          </a:bodyPr>
          <a:lstStyle/>
          <a:p>
            <a:r>
              <a:rPr lang="es-GT" sz="3200" dirty="0" smtClean="0">
                <a:latin typeface="+mn-lt"/>
              </a:rPr>
              <a:t>Recuperación de la sabiduría ancestral y conocimientos de las plantas y hierbas medicinales naturales</a:t>
            </a:r>
            <a:endParaRPr lang="es-GT" sz="3200" dirty="0">
              <a:latin typeface="+mn-lt"/>
            </a:endParaRPr>
          </a:p>
        </p:txBody>
      </p:sp>
      <p:pic>
        <p:nvPicPr>
          <p:cNvPr id="7170" name="Picture 2" descr="C:\Users\Usuario\Desktop\MARCELA 2018\ACTIVIDADES JOTAY 2018\Fotos 2018\fotos sanacion y niños\IMG_20180822_105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974119" cy="31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ario\Desktop\MARCELA 2018\MEMORIAS DE ACTIVIDADES 2018\fotos sanacion y niños\Taller con mujeres inup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02096"/>
            <a:ext cx="5064261" cy="28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0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218258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Desarrollo de destrezas </a:t>
            </a:r>
            <a:r>
              <a:rPr lang="es-MX" b="1" i="1" dirty="0" smtClean="0"/>
              <a:t/>
            </a:r>
            <a:br>
              <a:rPr lang="es-MX" b="1" i="1" dirty="0" smtClean="0"/>
            </a:br>
            <a:r>
              <a:rPr lang="es-MX" b="1" i="1" dirty="0" smtClean="0"/>
              <a:t>*</a:t>
            </a:r>
            <a:r>
              <a:rPr lang="es-MX" dirty="0" smtClean="0"/>
              <a:t>arte del tejido </a:t>
            </a:r>
            <a:br>
              <a:rPr lang="es-MX" dirty="0" smtClean="0"/>
            </a:br>
            <a:r>
              <a:rPr lang="es-MX" dirty="0" smtClean="0"/>
              <a:t> *bordado  </a:t>
            </a:r>
            <a:br>
              <a:rPr lang="es-MX" dirty="0" smtClean="0"/>
            </a:br>
            <a:r>
              <a:rPr lang="es-MX" dirty="0" smtClean="0"/>
              <a:t> *transformación </a:t>
            </a:r>
            <a:br>
              <a:rPr lang="es-MX" dirty="0" smtClean="0"/>
            </a:br>
            <a:r>
              <a:rPr lang="es-MX" dirty="0"/>
              <a:t> </a:t>
            </a:r>
            <a:r>
              <a:rPr lang="es-MX" dirty="0" smtClean="0"/>
              <a:t>  de productos.</a:t>
            </a:r>
            <a:br>
              <a:rPr lang="es-MX" dirty="0" smtClean="0"/>
            </a:br>
            <a:r>
              <a:rPr lang="es-MX" dirty="0"/>
              <a:t> </a:t>
            </a:r>
            <a:r>
              <a:rPr lang="es-MX" dirty="0" smtClean="0"/>
              <a:t>  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GT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13" y="716184"/>
            <a:ext cx="3598787" cy="6141816"/>
          </a:xfrm>
          <a:prstGeom prst="rect">
            <a:avLst/>
          </a:prstGeom>
        </p:spPr>
      </p:pic>
      <p:pic>
        <p:nvPicPr>
          <p:cNvPr id="1026" name="Picture 2" descr="C:\Users\Usuario\Desktop\MARCELA 2018\FOTOS ACTIVIDADES 2018. MARCELA\FOTOS 2018\FOTOS- 2017  MARCELA\Fotos comunidad\IMG_20171011_124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3816792"/>
            <a:ext cx="5394839" cy="30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  <a:t/>
            </a:r>
            <a:b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</a:br>
            <a: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  <a:t>Reflexión con niños y niñas sobre la importancia de la madre tierra.</a:t>
            </a:r>
            <a:b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</a:br>
            <a: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  <a:t>Convivencia armónica </a:t>
            </a:r>
            <a:b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</a:br>
            <a:r>
              <a:rPr lang="es-GT" dirty="0" smtClean="0">
                <a:solidFill>
                  <a:schemeClr val="accent5"/>
                </a:solidFill>
                <a:latin typeface="Britannic Bold" pitchFamily="34" charset="0"/>
              </a:rPr>
              <a:t>territorio- cuerpo</a:t>
            </a: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>   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88" y="2060848"/>
            <a:ext cx="3632002" cy="2666855"/>
          </a:xfrm>
          <a:prstGeom prst="rect">
            <a:avLst/>
          </a:prstGeom>
        </p:spPr>
      </p:pic>
      <p:pic>
        <p:nvPicPr>
          <p:cNvPr id="3074" name="Picture 2" descr="C:\Users\Usuario\Desktop\MARCELA 2018\MEMORIAS DE ACTIVIDADES 2018\fotos sanacion y niños\IMG_20180816_142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26610"/>
            <a:ext cx="4104456" cy="27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1268760"/>
            <a:ext cx="4331974" cy="2599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tx2"/>
                </a:solidFill>
              </a:rPr>
              <a:t>Agroecología </a:t>
            </a:r>
            <a:endParaRPr lang="es-GT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05064"/>
            <a:ext cx="7931224" cy="2481139"/>
          </a:xfrm>
        </p:spPr>
        <p:txBody>
          <a:bodyPr>
            <a:normAutofit fontScale="92500" lnSpcReduction="10000"/>
          </a:bodyPr>
          <a:lstStyle/>
          <a:p>
            <a:r>
              <a:rPr lang="es-GT" dirty="0" smtClean="0"/>
              <a:t>Recuperación del valor de la tierra y el entorno</a:t>
            </a:r>
          </a:p>
          <a:p>
            <a:r>
              <a:rPr lang="es-GT" dirty="0"/>
              <a:t>Soberanía </a:t>
            </a:r>
            <a:r>
              <a:rPr lang="es-GT" dirty="0" smtClean="0"/>
              <a:t>alimentaria (recuperación de semillas nativas y criollas)</a:t>
            </a:r>
          </a:p>
          <a:p>
            <a:r>
              <a:rPr lang="es-GT" dirty="0" smtClean="0"/>
              <a:t>Valorización de la producción comunitaria.</a:t>
            </a:r>
          </a:p>
          <a:p>
            <a:r>
              <a:rPr lang="es-GT" dirty="0" smtClean="0"/>
              <a:t>Consumo responsable </a:t>
            </a:r>
          </a:p>
          <a:p>
            <a:endParaRPr lang="es-GT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92" y="5013176"/>
            <a:ext cx="1931707" cy="11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7413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MX" b="1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MX" b="1" i="1" dirty="0" smtClean="0">
                <a:solidFill>
                  <a:schemeClr val="tx2"/>
                </a:solidFill>
              </a:rPr>
              <a:t>Todo </a:t>
            </a:r>
            <a:r>
              <a:rPr lang="es-MX" b="1" i="1" dirty="0">
                <a:solidFill>
                  <a:schemeClr val="tx2"/>
                </a:solidFill>
              </a:rPr>
              <a:t>este trabajo crea en las </a:t>
            </a:r>
            <a:r>
              <a:rPr lang="es-MX" b="1" i="1" dirty="0" smtClean="0">
                <a:solidFill>
                  <a:schemeClr val="tx2"/>
                </a:solidFill>
              </a:rPr>
              <a:t>mujeres, la familia </a:t>
            </a:r>
            <a:r>
              <a:rPr lang="es-MX" b="1" i="1" dirty="0">
                <a:solidFill>
                  <a:schemeClr val="tx2"/>
                </a:solidFill>
              </a:rPr>
              <a:t>y la </a:t>
            </a:r>
            <a:r>
              <a:rPr lang="es-MX" b="1" i="1" dirty="0" smtClean="0">
                <a:solidFill>
                  <a:schemeClr val="tx2"/>
                </a:solidFill>
              </a:rPr>
              <a:t>comunidad</a:t>
            </a:r>
            <a:endParaRPr lang="es-MX" b="1" dirty="0">
              <a:solidFill>
                <a:schemeClr val="tx2"/>
              </a:solidFill>
            </a:endParaRPr>
          </a:p>
          <a:p>
            <a:r>
              <a:rPr lang="es-MX" dirty="0"/>
              <a:t>Confianza</a:t>
            </a:r>
          </a:p>
          <a:p>
            <a:r>
              <a:rPr lang="es-MX" dirty="0"/>
              <a:t>Autoestima </a:t>
            </a:r>
          </a:p>
          <a:p>
            <a:r>
              <a:rPr lang="es-MX" dirty="0"/>
              <a:t>Armonía en las relaciones interpersonales y comunitarias</a:t>
            </a:r>
          </a:p>
          <a:p>
            <a:r>
              <a:rPr lang="es-MX" dirty="0"/>
              <a:t>Mayor capacidad para abordaje de problemas</a:t>
            </a:r>
          </a:p>
          <a:p>
            <a:r>
              <a:rPr lang="es-MX" dirty="0"/>
              <a:t>Apoyo mutuo entre mujeres</a:t>
            </a:r>
          </a:p>
          <a:p>
            <a:r>
              <a:rPr lang="es-MX" dirty="0"/>
              <a:t>Mejor salud física </a:t>
            </a:r>
          </a:p>
          <a:p>
            <a:r>
              <a:rPr lang="es-MX" dirty="0"/>
              <a:t>Trabajo comunitario</a:t>
            </a:r>
          </a:p>
          <a:p>
            <a:r>
              <a:rPr lang="es-MX" dirty="0"/>
              <a:t>Incidencia en decisiones </a:t>
            </a:r>
            <a:r>
              <a:rPr lang="es-MX" dirty="0" smtClean="0"/>
              <a:t>comunitarias</a:t>
            </a:r>
          </a:p>
          <a:p>
            <a:r>
              <a:rPr lang="es-MX" dirty="0" smtClean="0"/>
              <a:t>Seguridad en ellas mismas </a:t>
            </a:r>
          </a:p>
          <a:p>
            <a:r>
              <a:rPr lang="es-MX" dirty="0" smtClean="0"/>
              <a:t>Cambio de creencias negativas en ellas. </a:t>
            </a:r>
          </a:p>
          <a:p>
            <a:r>
              <a:rPr lang="es-MX" dirty="0" smtClean="0"/>
              <a:t>Mayor inclusión de las personas con discapacidad.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058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QUE CONTRIBUYE A</a:t>
            </a:r>
            <a:r>
              <a:rPr lang="es-MX" b="1" dirty="0" smtClean="0">
                <a:solidFill>
                  <a:schemeClr val="tx2"/>
                </a:solidFill>
              </a:rPr>
              <a:t>:</a:t>
            </a:r>
            <a:endParaRPr lang="es-GT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GT" sz="5400" dirty="0"/>
              <a:t> </a:t>
            </a:r>
            <a:r>
              <a:rPr lang="es-GT" sz="5400" dirty="0" smtClean="0"/>
              <a:t>Una vida en armonía y equilibrio  en lo personal, familiar, comunitaria  y colectiva desde la plenitud. </a:t>
            </a:r>
            <a:endParaRPr lang="es-GT" sz="5400" dirty="0"/>
          </a:p>
          <a:p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598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8000" dirty="0" smtClean="0">
                <a:solidFill>
                  <a:srgbClr val="CC00FF"/>
                </a:solidFill>
                <a:latin typeface="Algerian" pitchFamily="82" charset="0"/>
              </a:rPr>
              <a:t>MUCHAS GRACIAS</a:t>
            </a:r>
          </a:p>
          <a:p>
            <a:pPr marL="0" indent="0" algn="ctr">
              <a:buNone/>
            </a:pPr>
            <a:endParaRPr lang="es-GT" sz="8000" dirty="0" smtClean="0">
              <a:solidFill>
                <a:srgbClr val="0070C0"/>
              </a:solidFill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s-GT" sz="8000" dirty="0" smtClean="0">
                <a:solidFill>
                  <a:srgbClr val="FFC000"/>
                </a:solidFill>
                <a:latin typeface="Algerian" pitchFamily="82" charset="0"/>
              </a:rPr>
              <a:t>B’AN TIOX</a:t>
            </a:r>
          </a:p>
          <a:p>
            <a:pPr marL="0" indent="0" algn="ctr">
              <a:buNone/>
            </a:pPr>
            <a:endParaRPr lang="es-GT" sz="8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tx2"/>
                </a:solidFill>
              </a:rPr>
              <a:t>Quien es ADICI</a:t>
            </a:r>
            <a:endParaRPr lang="es-GT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z="4000" dirty="0" smtClean="0"/>
              <a:t>ADICI es una organización indígena Q´eqchi´ sin fines de lucro que facilita capacidades metodológicas, organizativas y técnicas a familias, grupos y comunidades para que sean dueñas de su propio bienestar.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Picture 1" descr="C:\Users\Adminis\Downloads\LOGOSfullcol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92076"/>
            <a:ext cx="4243978" cy="4600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1978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875154"/>
            <a:ext cx="8167936" cy="542484"/>
          </a:xfrm>
        </p:spPr>
        <p:txBody>
          <a:bodyPr>
            <a:normAutofit fontScale="90000"/>
          </a:bodyPr>
          <a:lstStyle/>
          <a:p>
            <a:r>
              <a:rPr lang="es-GT" b="1" dirty="0" smtClean="0"/>
              <a:t/>
            </a:r>
            <a:br>
              <a:rPr lang="es-GT" b="1" dirty="0" smtClean="0"/>
            </a:br>
            <a:r>
              <a:rPr lang="es-GT" b="1" dirty="0" smtClean="0"/>
              <a:t>MISION</a:t>
            </a:r>
            <a:r>
              <a:rPr lang="es-GT" dirty="0" smtClean="0"/>
              <a:t/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s-GT" b="1" dirty="0"/>
              <a:t> </a:t>
            </a:r>
            <a:endParaRPr lang="es-GT" dirty="0"/>
          </a:p>
        </p:txBody>
      </p:sp>
      <p:sp>
        <p:nvSpPr>
          <p:cNvPr id="5" name="4 Rectángulo"/>
          <p:cNvSpPr/>
          <p:nvPr/>
        </p:nvSpPr>
        <p:spPr>
          <a:xfrm>
            <a:off x="683568" y="174411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s-GT" sz="3600" dirty="0" smtClean="0"/>
              <a:t>ADICI  promueve que las comunidades ejerzan su autodeterminación como pueblo </a:t>
            </a:r>
            <a:r>
              <a:rPr lang="es-GT" sz="3600" dirty="0" err="1" smtClean="0"/>
              <a:t>q’eqchi</a:t>
            </a:r>
            <a:r>
              <a:rPr lang="es-GT" sz="3600" dirty="0" smtClean="0"/>
              <a:t>’, retomando los valores y cosmovisión maya, fortaleciendo sus formas organizativas, respetando los ritmos comunitarios en un proceso sostenido hacia el bien común y el equilibrio sustentable. </a:t>
            </a:r>
            <a:endParaRPr lang="es-GT" sz="3600" dirty="0"/>
          </a:p>
        </p:txBody>
      </p:sp>
      <p:pic>
        <p:nvPicPr>
          <p:cNvPr id="6" name="Picture 1" descr="C:\Users\Adminis\Downloads\LOGOSfull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392488" cy="40466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6811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37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G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GT" b="1" dirty="0">
                <a:solidFill>
                  <a:schemeClr val="tx2"/>
                </a:solidFill>
              </a:rPr>
              <a:t>C</a:t>
            </a:r>
            <a:r>
              <a:rPr lang="es-GT" b="1" dirty="0" smtClean="0">
                <a:solidFill>
                  <a:schemeClr val="tx2"/>
                </a:solidFill>
              </a:rPr>
              <a:t>ontexto de área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363272" cy="47853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r>
              <a:rPr lang="es-BO" sz="6000" dirty="0" smtClean="0"/>
              <a:t>El </a:t>
            </a:r>
            <a:r>
              <a:rPr lang="es-BO" sz="6000" dirty="0"/>
              <a:t>pueblo  </a:t>
            </a:r>
            <a:r>
              <a:rPr lang="es-BO" sz="6000" dirty="0" err="1"/>
              <a:t>Q’eqchi</a:t>
            </a:r>
            <a:r>
              <a:rPr lang="es-BO" sz="6000" dirty="0"/>
              <a:t>’ es el pueblo maya que ocupa el mayor territorio en </a:t>
            </a:r>
            <a:r>
              <a:rPr lang="es-BO" sz="6000" dirty="0" smtClean="0"/>
              <a:t>Guatemala, es el  </a:t>
            </a:r>
            <a:r>
              <a:rPr lang="es-BO" sz="6000" dirty="0"/>
              <a:t>Pueblo Maya que más utiliza su idioma en forma escrita, con el mayor grado de alfabetización en un idioma indígena del país. Para los pueblos </a:t>
            </a:r>
            <a:r>
              <a:rPr lang="es-GT" sz="6000" dirty="0" err="1"/>
              <a:t>Q´eqchi</a:t>
            </a:r>
            <a:r>
              <a:rPr lang="es-GT" sz="6000" dirty="0"/>
              <a:t>´ </a:t>
            </a:r>
            <a:r>
              <a:rPr lang="es-BO" sz="6000" dirty="0" smtClean="0"/>
              <a:t>la </a:t>
            </a:r>
            <a:r>
              <a:rPr lang="es-BO" sz="6000" dirty="0"/>
              <a:t>tierra y el bosque representan mucho más que medios de producción y reproducción natural, auto referido como “aj </a:t>
            </a:r>
            <a:r>
              <a:rPr lang="es-BO" sz="6000" dirty="0" err="1"/>
              <a:t>ral</a:t>
            </a:r>
            <a:r>
              <a:rPr lang="es-BO" sz="6000" dirty="0"/>
              <a:t> </a:t>
            </a:r>
            <a:r>
              <a:rPr lang="es-BO" sz="6000" dirty="0" err="1"/>
              <a:t>ch’och</a:t>
            </a:r>
            <a:r>
              <a:rPr lang="es-BO" sz="6000" dirty="0"/>
              <a:t>’” (las hijas e hijos de la tierra, en idioma </a:t>
            </a:r>
            <a:r>
              <a:rPr lang="es-GT" sz="6000" dirty="0" err="1"/>
              <a:t>Q´eqchi</a:t>
            </a:r>
            <a:r>
              <a:rPr lang="es-GT" sz="6000" dirty="0"/>
              <a:t>´</a:t>
            </a:r>
            <a:r>
              <a:rPr lang="es-BO" sz="6000" dirty="0" smtClean="0"/>
              <a:t>), a </a:t>
            </a:r>
            <a:r>
              <a:rPr lang="es-BO" sz="6000" dirty="0"/>
              <a:t>pesar de vivir  unas  relaciones de producción esclavista y excluida por más de 500 años, mantiene una memoria de resistencia y trata de liberarse por medio de procesos organizativos y acciones que contribuyen  reafirmar su identidad y propuestas </a:t>
            </a:r>
            <a:r>
              <a:rPr lang="es-BO" sz="6000" dirty="0" smtClean="0"/>
              <a:t>políticas</a:t>
            </a:r>
            <a:r>
              <a:rPr lang="es-BO" sz="6000" dirty="0"/>
              <a:t>. </a:t>
            </a:r>
            <a:endParaRPr lang="es-GT" sz="6000" dirty="0"/>
          </a:p>
          <a:p>
            <a:pPr marL="0" indent="0" algn="just">
              <a:buNone/>
            </a:pPr>
            <a:r>
              <a:rPr lang="es-BO" dirty="0"/>
              <a:t>	</a:t>
            </a:r>
            <a:endParaRPr lang="es-GT" dirty="0" smtClean="0"/>
          </a:p>
          <a:p>
            <a:pPr marL="0" indent="0">
              <a:buNone/>
            </a:pPr>
            <a:r>
              <a:rPr lang="es-BO" dirty="0"/>
              <a:t> </a:t>
            </a:r>
            <a:endParaRPr lang="es-GT" dirty="0"/>
          </a:p>
          <a:p>
            <a:pPr marL="0" indent="0" algn="just">
              <a:buNone/>
            </a:pPr>
            <a:endParaRPr lang="es-GT" dirty="0" smtClean="0"/>
          </a:p>
          <a:p>
            <a:pPr marL="0" indent="0" algn="just">
              <a:buNone/>
            </a:pPr>
            <a:endParaRPr lang="es-GT" dirty="0" smtClean="0"/>
          </a:p>
          <a:p>
            <a:pPr algn="just"/>
            <a:endParaRPr lang="es-GT" dirty="0"/>
          </a:p>
        </p:txBody>
      </p:sp>
      <p:pic>
        <p:nvPicPr>
          <p:cNvPr id="4" name="Picture 1" descr="C:\Users\Adminis\Downloads\LOGOSfullcol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206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1766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s-GT" sz="6700" dirty="0"/>
              <a:t>Históricamente el pueblo </a:t>
            </a:r>
            <a:r>
              <a:rPr lang="es-GT" sz="6700" dirty="0" err="1"/>
              <a:t>Q’eqchi</a:t>
            </a:r>
            <a:r>
              <a:rPr lang="es-GT" sz="6700" dirty="0"/>
              <a:t> ha sufrido:</a:t>
            </a:r>
          </a:p>
          <a:p>
            <a:pPr marL="0" indent="0" algn="just">
              <a:buNone/>
            </a:pPr>
            <a:endParaRPr lang="es-GT" sz="6700" dirty="0"/>
          </a:p>
          <a:p>
            <a:pPr marL="0" indent="0" algn="just">
              <a:buNone/>
            </a:pPr>
            <a:r>
              <a:rPr lang="es-GT" sz="6700" dirty="0"/>
              <a:t>El despojo recurrente de sus tierras ancestrales. </a:t>
            </a:r>
          </a:p>
          <a:p>
            <a:pPr marL="0" indent="0" algn="just">
              <a:buNone/>
            </a:pPr>
            <a:r>
              <a:rPr lang="es-GT" sz="6700" dirty="0"/>
              <a:t>El sometimiento a las grandes fincas cafetales, de cardamomo, banano y otros productos de </a:t>
            </a:r>
            <a:r>
              <a:rPr lang="es-GT" sz="6700" dirty="0" err="1"/>
              <a:t>agroexportación</a:t>
            </a:r>
            <a:r>
              <a:rPr lang="es-GT" sz="6700" dirty="0"/>
              <a:t>.</a:t>
            </a:r>
          </a:p>
          <a:p>
            <a:pPr marL="0" indent="0" algn="just">
              <a:buNone/>
            </a:pPr>
            <a:r>
              <a:rPr lang="es-GT" sz="6700" dirty="0"/>
              <a:t>Su desplazamiento en busca de nuevas áreas libres para cultivar la tierra. </a:t>
            </a:r>
          </a:p>
          <a:p>
            <a:pPr marL="0" indent="0" algn="just">
              <a:buNone/>
            </a:pPr>
            <a:r>
              <a:rPr lang="es-GT" sz="6700" dirty="0"/>
              <a:t>El trabajo forzoso, justificados por la ley contra la vagancia en los años 30</a:t>
            </a:r>
          </a:p>
          <a:p>
            <a:pPr marL="0" indent="0" algn="just">
              <a:buNone/>
            </a:pPr>
            <a:r>
              <a:rPr lang="es-GT" sz="6700" dirty="0"/>
              <a:t>El Conflicto interno armado</a:t>
            </a:r>
          </a:p>
          <a:p>
            <a:pPr marL="0" indent="0" algn="just">
              <a:buNone/>
            </a:pPr>
            <a:r>
              <a:rPr lang="es-BO" sz="6700" dirty="0"/>
              <a:t>Penetración de industrias y proyectos extractivos; criminalización y judicialización de las acciones de reivindicación de Derechos a lideresas, líderes y comunidades </a:t>
            </a:r>
            <a:r>
              <a:rPr lang="es-BO" sz="6700" dirty="0" err="1"/>
              <a:t>Q’eqchi</a:t>
            </a:r>
            <a:r>
              <a:rPr lang="es-BO" sz="6700" dirty="0" smtClean="0"/>
              <a:t>’.</a:t>
            </a:r>
          </a:p>
          <a:p>
            <a:pPr marL="0" indent="0" algn="just">
              <a:buNone/>
            </a:pPr>
            <a:r>
              <a:rPr lang="es-BO" sz="6700" dirty="0" smtClean="0"/>
              <a:t>Discriminación y racismo</a:t>
            </a:r>
            <a:endParaRPr lang="es-BO" sz="6700" dirty="0"/>
          </a:p>
          <a:p>
            <a:pPr marL="0" lvl="0" indent="0" hangingPunct="0">
              <a:buNone/>
            </a:pPr>
            <a:endParaRPr lang="es-GT" sz="5800" dirty="0" smtClean="0">
              <a:solidFill>
                <a:prstClr val="black"/>
              </a:solidFill>
            </a:endParaRPr>
          </a:p>
          <a:p>
            <a:pPr marL="0" lvl="0" indent="0" hangingPunct="0">
              <a:buNone/>
            </a:pPr>
            <a:endParaRPr lang="es-GT" sz="8600" dirty="0">
              <a:solidFill>
                <a:prstClr val="black"/>
              </a:solidFill>
            </a:endParaRP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673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Secuelas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Pobreza, pobreza extrema</a:t>
            </a:r>
          </a:p>
          <a:p>
            <a:r>
              <a:rPr lang="es-GT" dirty="0" err="1" smtClean="0"/>
              <a:t>Internalizacion</a:t>
            </a:r>
            <a:r>
              <a:rPr lang="es-GT" dirty="0" smtClean="0"/>
              <a:t> de la opresión</a:t>
            </a:r>
          </a:p>
          <a:p>
            <a:r>
              <a:rPr lang="es-GT" dirty="0" smtClean="0"/>
              <a:t>Heridas psicosociales que limitan la relación armónica entre familias y comunidades</a:t>
            </a:r>
          </a:p>
          <a:p>
            <a:pPr marL="0" indent="0">
              <a:buNone/>
            </a:pPr>
            <a:r>
              <a:rPr lang="es-GT" dirty="0" smtClean="0"/>
              <a:t>( sumisión, miedo, vergüenza, victimización, dependencia, enfermedades, violencia intrafamiliar.)</a:t>
            </a:r>
          </a:p>
          <a:p>
            <a:pPr marL="0" indent="0">
              <a:buNone/>
            </a:pPr>
            <a:r>
              <a:rPr lang="es-GT" dirty="0" smtClean="0"/>
              <a:t>Feminicidio, entre otros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264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  QUE HACEMOS</a:t>
            </a:r>
            <a:r>
              <a:rPr lang="es-GT" dirty="0"/>
              <a:t/>
            </a:r>
            <a:br>
              <a:rPr lang="es-GT" dirty="0"/>
            </a:br>
            <a:r>
              <a:rPr lang="es-GT" sz="4000" dirty="0" smtClean="0">
                <a:latin typeface="+mn-lt"/>
              </a:rPr>
              <a:t>Dialogo</a:t>
            </a:r>
            <a:r>
              <a:rPr lang="es-GT" sz="4000" dirty="0">
                <a:latin typeface="+mn-lt"/>
              </a:rPr>
              <a:t>, reflexión para conocer la historia como pueblo, comunidad, familiar y personal. </a:t>
            </a:r>
          </a:p>
        </p:txBody>
      </p:sp>
      <p:pic>
        <p:nvPicPr>
          <p:cNvPr id="4" name="Picture 2" descr="C:\Users\Usuario\Desktop\MARCELA 2018\MEMORIAS DE ACTIVIDADES 2018\fotos sanacion y niños\IMG_20181123_11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2564904"/>
            <a:ext cx="66656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8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46050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sz="4000" dirty="0" smtClean="0">
                <a:latin typeface="+mn-lt"/>
              </a:rPr>
              <a:t>Recuperación de la identidad como pueblo Q’eqchi, desde la reflexión y el encuentro de saberes de las comunidades.</a:t>
            </a:r>
            <a:endParaRPr lang="es-GT" sz="4000" dirty="0">
              <a:latin typeface="+mn-lt"/>
            </a:endParaRPr>
          </a:p>
        </p:txBody>
      </p:sp>
      <p:pic>
        <p:nvPicPr>
          <p:cNvPr id="4" name="Picture 2" descr="C:\Users\Usuario\Desktop\MARCELA 2018\MEMORIAS DE ACTIVIDADES 2018\fotos sanacion y niños\IMG_20180809_13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552728" cy="369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6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Terapias colectivas  con grupos de mujeres  y jóvenes</a:t>
            </a:r>
            <a:endParaRPr lang="es-GT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GT" dirty="0" smtClean="0"/>
              <a:t>A través de </a:t>
            </a:r>
          </a:p>
          <a:p>
            <a:pPr algn="just"/>
            <a:r>
              <a:rPr lang="es-MX" dirty="0" smtClean="0"/>
              <a:t>Escucha activa </a:t>
            </a:r>
            <a:endParaRPr lang="es-GT" dirty="0" smtClean="0"/>
          </a:p>
          <a:p>
            <a:pPr algn="just"/>
            <a:r>
              <a:rPr lang="es-GT" dirty="0"/>
              <a:t>E</a:t>
            </a:r>
            <a:r>
              <a:rPr lang="es-GT" dirty="0" smtClean="0"/>
              <a:t>jercicios de respiración </a:t>
            </a:r>
          </a:p>
          <a:p>
            <a:pPr algn="just"/>
            <a:r>
              <a:rPr lang="es-GT" dirty="0" smtClean="0"/>
              <a:t>Meditación</a:t>
            </a:r>
          </a:p>
          <a:p>
            <a:pPr algn="just"/>
            <a:r>
              <a:rPr lang="es-GT" dirty="0"/>
              <a:t>masajes afectivos y</a:t>
            </a:r>
            <a:r>
              <a:rPr lang="es-GT" dirty="0" smtClean="0"/>
              <a:t> </a:t>
            </a:r>
            <a:r>
              <a:rPr lang="es-GT" dirty="0"/>
              <a:t>drenaje </a:t>
            </a:r>
            <a:r>
              <a:rPr lang="es-GT" dirty="0" smtClean="0"/>
              <a:t>linfático</a:t>
            </a:r>
          </a:p>
          <a:p>
            <a:pPr algn="just"/>
            <a:r>
              <a:rPr lang="es-MX" dirty="0" err="1" smtClean="0"/>
              <a:t>Acupresión</a:t>
            </a:r>
            <a:endParaRPr lang="es-MX" dirty="0" smtClean="0"/>
          </a:p>
          <a:p>
            <a:pPr algn="just"/>
            <a:r>
              <a:rPr lang="es-MX" dirty="0" smtClean="0"/>
              <a:t>Técnicas para sanar traumas (Técnicas de liberación emocional, Terapia Integrativa Avanzada) entre otros.</a:t>
            </a:r>
          </a:p>
          <a:p>
            <a:pPr algn="just"/>
            <a:r>
              <a:rPr lang="es-MX" dirty="0" smtClean="0"/>
              <a:t>Recuperación del arte del tejido y bordado.</a:t>
            </a:r>
          </a:p>
          <a:p>
            <a:pPr algn="just"/>
            <a:r>
              <a:rPr lang="es-MX" dirty="0" smtClean="0"/>
              <a:t>Autocuidado.</a:t>
            </a:r>
          </a:p>
          <a:p>
            <a:pPr algn="just"/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18645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546</Words>
  <Application>Microsoft Office PowerPoint</Application>
  <PresentationFormat>Presentación en pantalla (4:3)</PresentationFormat>
  <Paragraphs>75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Algerian</vt:lpstr>
      <vt:lpstr>Arial</vt:lpstr>
      <vt:lpstr>Britannic Bold</vt:lpstr>
      <vt:lpstr>Calibri</vt:lpstr>
      <vt:lpstr>Tema de Office</vt:lpstr>
      <vt:lpstr>Presentación de PowerPoint</vt:lpstr>
      <vt:lpstr>Quien es ADICI</vt:lpstr>
      <vt:lpstr> MISION </vt:lpstr>
      <vt:lpstr> Contexto de área de trabajo</vt:lpstr>
      <vt:lpstr>Presentación de PowerPoint</vt:lpstr>
      <vt:lpstr>Secuelas</vt:lpstr>
      <vt:lpstr> LO  QUE HACEMOS Dialogo, reflexión para conocer la historia como pueblo, comunidad, familiar y personal. </vt:lpstr>
      <vt:lpstr>   Recuperación de la identidad como pueblo Q’eqchi, desde la reflexión y el encuentro de saberes de las comunidades.</vt:lpstr>
      <vt:lpstr>Terapias colectivas  con grupos de mujeres  y jóvenes</vt:lpstr>
      <vt:lpstr>          Jornadas de atención en salud: a mujeres, niños y hombres a nivel comunitario.          Tratamientos con    barro, acupresión,ventosas,Ceremonia Maya.       </vt:lpstr>
      <vt:lpstr>Presentación de PowerPoint</vt:lpstr>
      <vt:lpstr>Recuperación de la sabiduría ancestral y conocimientos de las plantas y hierbas medicinales naturales</vt:lpstr>
      <vt:lpstr>     Desarrollo de destrezas  *arte del tejido   *bordado    *transformación     de productos.        </vt:lpstr>
      <vt:lpstr> Reflexión con niños y niñas sobre la importancia de la madre tierra. Convivencia armónica  territorio- cuerpo    </vt:lpstr>
      <vt:lpstr>Agroecología </vt:lpstr>
      <vt:lpstr>Presentación de PowerPoint</vt:lpstr>
      <vt:lpstr>QUE CONTRIBUYE A: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65</cp:revision>
  <dcterms:created xsi:type="dcterms:W3CDTF">2019-02-19T16:30:16Z</dcterms:created>
  <dcterms:modified xsi:type="dcterms:W3CDTF">2019-04-22T21:09:56Z</dcterms:modified>
</cp:coreProperties>
</file>