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2"/>
  </p:notesMasterIdLst>
  <p:sldIdLst>
    <p:sldId id="264" r:id="rId4"/>
    <p:sldId id="938" r:id="rId5"/>
    <p:sldId id="943" r:id="rId6"/>
    <p:sldId id="261" r:id="rId7"/>
    <p:sldId id="434" r:id="rId8"/>
    <p:sldId id="416" r:id="rId9"/>
    <p:sldId id="266" r:id="rId10"/>
    <p:sldId id="334" r:id="rId11"/>
    <p:sldId id="335" r:id="rId12"/>
    <p:sldId id="336" r:id="rId13"/>
    <p:sldId id="274" r:id="rId14"/>
    <p:sldId id="397" r:id="rId15"/>
    <p:sldId id="398" r:id="rId16"/>
    <p:sldId id="401" r:id="rId17"/>
    <p:sldId id="944" r:id="rId18"/>
    <p:sldId id="283" r:id="rId19"/>
    <p:sldId id="429" r:id="rId20"/>
    <p:sldId id="25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Cristina Robles Farias" initials="CCRF" lastIdx="27" clrIdx="0">
    <p:extLst>
      <p:ext uri="{19B8F6BF-5375-455C-9EA6-DF929625EA0E}">
        <p15:presenceInfo xmlns:p15="http://schemas.microsoft.com/office/powerpoint/2012/main" userId="Claudia Cristina Robles Fari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233C39"/>
    <a:srgbClr val="297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75" autoAdjust="0"/>
  </p:normalViewPr>
  <p:slideViewPr>
    <p:cSldViewPr>
      <p:cViewPr varScale="1">
        <p:scale>
          <a:sx n="72" d="100"/>
          <a:sy n="72" d="100"/>
        </p:scale>
        <p:origin x="272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aliaga\Desktop\SE\Flagships%20elaboraci&#243;n\2018%20Panorama%20Social%202018\181123_Cap&#237;tulos%20a%20EDITORIAL\Graficos%20PS2018%20Capitulo%202%20-%20Gr&#225;ficos%20revisados%2020%20dic%20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liaga\AppData\Local\Microsoft\Windows\Temporary%20Internet%20Files\Content.Outlook\GHQYA0SR\Grafico%20PPT%20DE%2014-ene-1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valiaga\AppData\Local\Microsoft\Windows\Temporary%20Internet%20Files\Content.Outlook\GHQYA0SR\Grafico%20PPT%20DE%2014-ene-19.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dtrucco\Documents\DDS\Panorama%20Social\Panorama%202018\CAP%204\Editorial\Gr&#225;ficos%20PS2018%20Cap%20IV%20revisada%2022112018.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trucco\Documents\DDS\Periodo%20de%20sesiones\Periodo%20de%20sesiones%202018\Educacion\Graficos%20educacion%20PDS2018.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crobles3\Documents\CEPAL%202017\Panorama%202018\Gr&#225;fico%20slide%20ocupados%20ingresos%20menores%20al%20SM.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oleObject" Target="file:///C:\Users\dtrucco\Documents\DDS\Panorama%20Social\Panorama%202018\CAP%204\Editorial\Gr&#225;ficos%20PS2018%20Cap%20IV%20revisada%202211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'1'!$A$5</c:f>
              <c:strCache>
                <c:ptCount val="1"/>
                <c:pt idx="0">
                  <c:v>Pobreza</c:v>
                </c:pt>
              </c:strCache>
            </c:strRef>
          </c:tx>
          <c:spPr>
            <a:solidFill>
              <a:srgbClr val="0C598E"/>
            </a:solidFill>
          </c:spPr>
          <c:invertIfNegative val="0"/>
          <c:dPt>
            <c:idx val="7"/>
            <c:invertIfNegative val="0"/>
            <c:bubble3D val="0"/>
            <c:spPr>
              <a:solidFill>
                <a:srgbClr val="117FC9"/>
              </a:solidFill>
              <a:ln>
                <a:prstDash val="dash"/>
              </a:ln>
            </c:spPr>
            <c:extLst>
              <c:ext xmlns:c16="http://schemas.microsoft.com/office/drawing/2014/chart" uri="{C3380CC4-5D6E-409C-BE32-E72D297353CC}">
                <c16:uniqueId val="{00000001-F586-42D8-B94B-785CAB72EB27}"/>
              </c:ext>
            </c:extLst>
          </c:dPt>
          <c:dLbls>
            <c:numFmt formatCode="#,##0.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'1'!$B$1:$I$1</c:f>
              <c:strCache>
                <c:ptCount val="8"/>
                <c:pt idx="0">
                  <c:v>2002</c:v>
                </c:pt>
                <c:pt idx="1">
                  <c:v>2008</c:v>
                </c:pt>
                <c:pt idx="2">
                  <c:v>2012</c:v>
                </c:pt>
                <c:pt idx="3">
                  <c:v>2014</c:v>
                </c:pt>
                <c:pt idx="4">
                  <c:v>2015</c:v>
                </c:pt>
                <c:pt idx="5">
                  <c:v>2016</c:v>
                </c:pt>
                <c:pt idx="6">
                  <c:v>2017</c:v>
                </c:pt>
                <c:pt idx="7">
                  <c:v>2018 b/</c:v>
                </c:pt>
              </c:strCache>
            </c:strRef>
          </c:cat>
          <c:val>
            <c:numRef>
              <c:f>'1'!$B$5:$I$5</c:f>
              <c:numCache>
                <c:formatCode>#\ #,#00</c:formatCode>
                <c:ptCount val="8"/>
                <c:pt idx="0">
                  <c:v>44.535192496415142</c:v>
                </c:pt>
                <c:pt idx="1">
                  <c:v>33.592301272513822</c:v>
                </c:pt>
                <c:pt idx="2">
                  <c:v>28.754920421215559</c:v>
                </c:pt>
                <c:pt idx="3">
                  <c:v>27.845649363947022</c:v>
                </c:pt>
                <c:pt idx="4">
                  <c:v>29.05971849009023</c:v>
                </c:pt>
                <c:pt idx="5">
                  <c:v>30.204943598932328</c:v>
                </c:pt>
                <c:pt idx="6">
                  <c:v>30.215693520760688</c:v>
                </c:pt>
                <c:pt idx="7">
                  <c:v>29.566941170825427</c:v>
                </c:pt>
              </c:numCache>
            </c:numRef>
          </c:val>
          <c:extLst>
            <c:ext xmlns:c16="http://schemas.microsoft.com/office/drawing/2014/chart" uri="{C3380CC4-5D6E-409C-BE32-E72D297353CC}">
              <c16:uniqueId val="{00000002-F586-42D8-B94B-785CAB72EB27}"/>
            </c:ext>
          </c:extLst>
        </c:ser>
        <c:ser>
          <c:idx val="1"/>
          <c:order val="1"/>
          <c:tx>
            <c:strRef>
              <c:f>'1'!$A$6</c:f>
              <c:strCache>
                <c:ptCount val="1"/>
                <c:pt idx="0">
                  <c:v>Pobreza extrema</c:v>
                </c:pt>
              </c:strCache>
            </c:strRef>
          </c:tx>
          <c:spPr>
            <a:solidFill>
              <a:schemeClr val="accent2"/>
            </a:solidFill>
          </c:spPr>
          <c:invertIfNegative val="0"/>
          <c:dPt>
            <c:idx val="7"/>
            <c:invertIfNegative val="0"/>
            <c:bubble3D val="0"/>
            <c:spPr>
              <a:solidFill>
                <a:schemeClr val="accent2">
                  <a:lumMod val="40000"/>
                  <a:lumOff val="60000"/>
                </a:schemeClr>
              </a:solidFill>
              <a:ln>
                <a:prstDash val="dash"/>
              </a:ln>
            </c:spPr>
            <c:extLst>
              <c:ext xmlns:c16="http://schemas.microsoft.com/office/drawing/2014/chart" uri="{C3380CC4-5D6E-409C-BE32-E72D297353CC}">
                <c16:uniqueId val="{00000004-F586-42D8-B94B-785CAB72EB27}"/>
              </c:ext>
            </c:extLst>
          </c:dPt>
          <c:dLbls>
            <c:dLbl>
              <c:idx val="0"/>
              <c:layout>
                <c:manualLayout>
                  <c:x val="1.7094017094017103E-2"/>
                  <c:y val="3.703703703703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86-42D8-B94B-785CAB72EB27}"/>
                </c:ext>
              </c:extLst>
            </c:dLbl>
            <c:dLbl>
              <c:idx val="1"/>
              <c:layout>
                <c:manualLayout>
                  <c:x val="1.70940170940171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86-42D8-B94B-785CAB72EB27}"/>
                </c:ext>
              </c:extLst>
            </c:dLbl>
            <c:dLbl>
              <c:idx val="2"/>
              <c:layout>
                <c:manualLayout>
                  <c:x val="1.42450142450142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86-42D8-B94B-785CAB72EB27}"/>
                </c:ext>
              </c:extLst>
            </c:dLbl>
            <c:dLbl>
              <c:idx val="3"/>
              <c:layout>
                <c:manualLayout>
                  <c:x val="1.1396011396011438E-2"/>
                  <c:y val="1.1111111111111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86-42D8-B94B-785CAB72EB27}"/>
                </c:ext>
              </c:extLst>
            </c:dLbl>
            <c:dLbl>
              <c:idx val="5"/>
              <c:layout>
                <c:manualLayout>
                  <c:x val="1.42450142450142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86-42D8-B94B-785CAB72EB27}"/>
                </c:ext>
              </c:extLst>
            </c:dLbl>
            <c:dLbl>
              <c:idx val="6"/>
              <c:layout>
                <c:manualLayout>
                  <c:x val="1.1605017296729907E-2"/>
                  <c:y val="-3.7716304491150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86-42D8-B94B-785CAB72EB27}"/>
                </c:ext>
              </c:extLst>
            </c:dLbl>
            <c:dLbl>
              <c:idx val="7"/>
              <c:layout>
                <c:manualLayout>
                  <c:x val="1.7094017094017103E-2"/>
                  <c:y val="3.703703703703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86-42D8-B94B-785CAB72EB27}"/>
                </c:ext>
              </c:extLst>
            </c:dLbl>
            <c:numFmt formatCode="#,##0.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'1'!$B$1:$I$1</c:f>
              <c:strCache>
                <c:ptCount val="8"/>
                <c:pt idx="0">
                  <c:v>2002</c:v>
                </c:pt>
                <c:pt idx="1">
                  <c:v>2008</c:v>
                </c:pt>
                <c:pt idx="2">
                  <c:v>2012</c:v>
                </c:pt>
                <c:pt idx="3">
                  <c:v>2014</c:v>
                </c:pt>
                <c:pt idx="4">
                  <c:v>2015</c:v>
                </c:pt>
                <c:pt idx="5">
                  <c:v>2016</c:v>
                </c:pt>
                <c:pt idx="6">
                  <c:v>2017</c:v>
                </c:pt>
                <c:pt idx="7">
                  <c:v>2018 b/</c:v>
                </c:pt>
              </c:strCache>
            </c:strRef>
          </c:cat>
          <c:val>
            <c:numRef>
              <c:f>'1'!$B$6:$I$6</c:f>
              <c:numCache>
                <c:formatCode>#\ #,#00</c:formatCode>
                <c:ptCount val="8"/>
                <c:pt idx="0">
                  <c:v>11.181802502498627</c:v>
                </c:pt>
                <c:pt idx="1">
                  <c:v>9.0999701538507693</c:v>
                </c:pt>
                <c:pt idx="2">
                  <c:v>8.1400059148399393</c:v>
                </c:pt>
                <c:pt idx="3">
                  <c:v>7.768993610079244</c:v>
                </c:pt>
                <c:pt idx="4">
                  <c:v>8.6805227565098573</c:v>
                </c:pt>
                <c:pt idx="5">
                  <c:v>9.8828568532761683</c:v>
                </c:pt>
                <c:pt idx="6">
                  <c:v>10.226809816857276</c:v>
                </c:pt>
                <c:pt idx="7">
                  <c:v>10.247136340515958</c:v>
                </c:pt>
              </c:numCache>
            </c:numRef>
          </c:val>
          <c:extLst>
            <c:ext xmlns:c16="http://schemas.microsoft.com/office/drawing/2014/chart" uri="{C3380CC4-5D6E-409C-BE32-E72D297353CC}">
              <c16:uniqueId val="{0000000A-F586-42D8-B94B-785CAB72EB27}"/>
            </c:ext>
          </c:extLst>
        </c:ser>
        <c:dLbls>
          <c:showLegendKey val="0"/>
          <c:showVal val="0"/>
          <c:showCatName val="0"/>
          <c:showSerName val="0"/>
          <c:showPercent val="0"/>
          <c:showBubbleSize val="0"/>
        </c:dLbls>
        <c:gapWidth val="150"/>
        <c:axId val="96160384"/>
        <c:axId val="96166272"/>
      </c:barChart>
      <c:catAx>
        <c:axId val="96160384"/>
        <c:scaling>
          <c:orientation val="minMax"/>
        </c:scaling>
        <c:delete val="0"/>
        <c:axPos val="b"/>
        <c:numFmt formatCode="General" sourceLinked="1"/>
        <c:majorTickMark val="out"/>
        <c:minorTickMark val="none"/>
        <c:tickLblPos val="nextTo"/>
        <c:txPr>
          <a:bodyPr/>
          <a:lstStyle/>
          <a:p>
            <a:pPr>
              <a:defRPr sz="1000"/>
            </a:pPr>
            <a:endParaRPr lang="en-US"/>
          </a:p>
        </c:txPr>
        <c:crossAx val="96166272"/>
        <c:crosses val="autoZero"/>
        <c:auto val="1"/>
        <c:lblAlgn val="ctr"/>
        <c:lblOffset val="100"/>
        <c:noMultiLvlLbl val="0"/>
      </c:catAx>
      <c:valAx>
        <c:axId val="96166272"/>
        <c:scaling>
          <c:orientation val="minMax"/>
        </c:scaling>
        <c:delete val="0"/>
        <c:axPos val="l"/>
        <c:majorGridlines>
          <c:spPr>
            <a:ln>
              <a:solidFill>
                <a:schemeClr val="accent5">
                  <a:lumMod val="60000"/>
                  <a:lumOff val="40000"/>
                </a:schemeClr>
              </a:solidFill>
              <a:prstDash val="sysDot"/>
            </a:ln>
          </c:spPr>
        </c:majorGridlines>
        <c:numFmt formatCode="#,##0" sourceLinked="0"/>
        <c:majorTickMark val="out"/>
        <c:minorTickMark val="none"/>
        <c:tickLblPos val="nextTo"/>
        <c:crossAx val="96160384"/>
        <c:crosses val="autoZero"/>
        <c:crossBetween val="between"/>
        <c:majorUnit val="10"/>
      </c:valAx>
    </c:plotArea>
    <c:legend>
      <c:legendPos val="b"/>
      <c:layout>
        <c:manualLayout>
          <c:xMode val="edge"/>
          <c:yMode val="edge"/>
          <c:x val="0.13300623084870072"/>
          <c:y val="0.91275458666583809"/>
          <c:w val="0.74018204770252694"/>
          <c:h val="6.3085876689978615E-2"/>
        </c:manualLayout>
      </c:layout>
      <c:overlay val="0"/>
      <c:txPr>
        <a:bodyPr/>
        <a:lstStyle/>
        <a:p>
          <a:pPr>
            <a:defRPr sz="1000"/>
          </a:pPr>
          <a:endParaRPr lang="en-US"/>
        </a:p>
      </c:txPr>
    </c:legend>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580368718970368E-2"/>
          <c:y val="3.3155145194378864E-2"/>
          <c:w val="0.913331277867375"/>
          <c:h val="0.61842913437777969"/>
        </c:manualLayout>
      </c:layout>
      <c:barChart>
        <c:barDir val="col"/>
        <c:grouping val="clustered"/>
        <c:varyColors val="0"/>
        <c:ser>
          <c:idx val="0"/>
          <c:order val="0"/>
          <c:tx>
            <c:strRef>
              <c:f>'4'!$D$2</c:f>
              <c:strCache>
                <c:ptCount val="1"/>
                <c:pt idx="0">
                  <c:v>2002</c:v>
                </c:pt>
              </c:strCache>
            </c:strRef>
          </c:tx>
          <c:spPr>
            <a:solidFill>
              <a:schemeClr val="accent3">
                <a:lumMod val="50000"/>
              </a:schemeClr>
            </a:solidFill>
          </c:spPr>
          <c:invertIfNegative val="0"/>
          <c:dLbls>
            <c:dLbl>
              <c:idx val="0"/>
              <c:layout>
                <c:manualLayout>
                  <c:x val="4.01606425702810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47-4B12-85D6-029223EAABCA}"/>
                </c:ext>
              </c:extLst>
            </c:dLbl>
            <c:dLbl>
              <c:idx val="3"/>
              <c:layout>
                <c:manualLayout>
                  <c:x val="2.008032128514056E-3"/>
                  <c:y val="6.02820821715979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47-4B12-85D6-029223EAABCA}"/>
                </c:ext>
              </c:extLst>
            </c:dLbl>
            <c:dLbl>
              <c:idx val="5"/>
              <c:layout>
                <c:manualLayout>
                  <c:x val="0"/>
                  <c:y val="3.01410410857984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47-4B12-85D6-029223EAABCA}"/>
                </c:ext>
              </c:extLst>
            </c:dLbl>
            <c:numFmt formatCode="#,##0.00" sourceLinked="0"/>
            <c:spPr>
              <a:noFill/>
              <a:ln>
                <a:noFill/>
              </a:ln>
              <a:effectLst/>
            </c:spPr>
            <c:txPr>
              <a:bodyPr wrap="square" lIns="38100" tIns="19050" rIns="38100" bIns="19050" anchor="ctr">
                <a:spAutoFit/>
              </a:bodyPr>
              <a:lstStyle/>
              <a:p>
                <a:pPr>
                  <a:defRPr sz="8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'4'!$D$3:$D$18</c:f>
              <c:numCache>
                <c:formatCode>#,\ ##0,000</c:formatCode>
                <c:ptCount val="16"/>
                <c:pt idx="0">
                  <c:v>0.46727638999999999</c:v>
                </c:pt>
                <c:pt idx="1">
                  <c:v>0.61097281999999997</c:v>
                </c:pt>
                <c:pt idx="2">
                  <c:v>0.57003981000000004</c:v>
                </c:pt>
                <c:pt idx="3">
                  <c:v>0.50738185999999996</c:v>
                </c:pt>
                <c:pt idx="4">
                  <c:v>0.56726125000000005</c:v>
                </c:pt>
                <c:pt idx="5">
                  <c:v>0.49720155999999999</c:v>
                </c:pt>
                <c:pt idx="6">
                  <c:v>0.53833282000000005</c:v>
                </c:pt>
                <c:pt idx="7">
                  <c:v>0.51434486999999995</c:v>
                </c:pt>
                <c:pt idx="8">
                  <c:v>0.53171358000000002</c:v>
                </c:pt>
                <c:pt idx="9">
                  <c:v>0.50623921000000005</c:v>
                </c:pt>
                <c:pt idx="10">
                  <c:v>0.57466408999999996</c:v>
                </c:pt>
                <c:pt idx="11">
                  <c:v>0.58368604999999996</c:v>
                </c:pt>
                <c:pt idx="12">
                  <c:v>0.54430097</c:v>
                </c:pt>
                <c:pt idx="13">
                  <c:v>0.49848293999999999</c:v>
                </c:pt>
                <c:pt idx="14">
                  <c:v>0.47363495999999999</c:v>
                </c:pt>
                <c:pt idx="15">
                  <c:v>0.53387664444444438</c:v>
                </c:pt>
              </c:numCache>
            </c:numRef>
          </c:val>
          <c:extLst>
            <c:ext xmlns:c16="http://schemas.microsoft.com/office/drawing/2014/chart" uri="{C3380CC4-5D6E-409C-BE32-E72D297353CC}">
              <c16:uniqueId val="{00000003-6347-4B12-85D6-029223EAABCA}"/>
            </c:ext>
          </c:extLst>
        </c:ser>
        <c:ser>
          <c:idx val="3"/>
          <c:order val="1"/>
          <c:tx>
            <c:strRef>
              <c:f>'4'!$F$2</c:f>
              <c:strCache>
                <c:ptCount val="1"/>
                <c:pt idx="0">
                  <c:v>2008</c:v>
                </c:pt>
              </c:strCache>
            </c:strRef>
          </c:tx>
          <c:spPr>
            <a:solidFill>
              <a:srgbClr val="FFC000"/>
            </a:solidFill>
          </c:spPr>
          <c:invertIfNegative val="0"/>
          <c:cat>
            <c:strRef>
              <c:f>'4'!$B$3:$B$18</c:f>
              <c:strCache>
                <c:ptCount val="16"/>
                <c:pt idx="0">
                  <c:v>Argentina b/</c:v>
                </c:pt>
                <c:pt idx="1">
                  <c:v>Bolivia (Est. Pluri. de)</c:v>
                </c:pt>
                <c:pt idx="2">
                  <c:v>Brasil c/</c:v>
                </c:pt>
                <c:pt idx="3">
                  <c:v>Chile</c:v>
                </c:pt>
                <c:pt idx="4">
                  <c:v>Colombia</c:v>
                </c:pt>
                <c:pt idx="5">
                  <c:v>Costa Rica d/</c:v>
                </c:pt>
                <c:pt idx="6">
                  <c:v>Ecuador</c:v>
                </c:pt>
                <c:pt idx="7">
                  <c:v>El Salvador</c:v>
                </c:pt>
                <c:pt idx="8">
                  <c:v>Honduras e/</c:v>
                </c:pt>
                <c:pt idx="9">
                  <c:v>México f/</c:v>
                </c:pt>
                <c:pt idx="10">
                  <c:v>Panamá</c:v>
                </c:pt>
                <c:pt idx="11">
                  <c:v>Paraguay</c:v>
                </c:pt>
                <c:pt idx="12">
                  <c:v>Perú</c:v>
                </c:pt>
                <c:pt idx="13">
                  <c:v>Rep. Dominicana e/</c:v>
                </c:pt>
                <c:pt idx="14">
                  <c:v>Uruguay g/</c:v>
                </c:pt>
                <c:pt idx="15">
                  <c:v>América Latina h/</c:v>
                </c:pt>
              </c:strCache>
            </c:strRef>
          </c:cat>
          <c:val>
            <c:numRef>
              <c:f>'4'!$F$3:$F$18</c:f>
              <c:numCache>
                <c:formatCode>#,\ ##0,000</c:formatCode>
                <c:ptCount val="16"/>
                <c:pt idx="0">
                  <c:v>0.41336107</c:v>
                </c:pt>
                <c:pt idx="1">
                  <c:v>0.51309057999999996</c:v>
                </c:pt>
                <c:pt idx="2">
                  <c:v>0.53621479999999999</c:v>
                </c:pt>
                <c:pt idx="3">
                  <c:v>0.47819096</c:v>
                </c:pt>
                <c:pt idx="4">
                  <c:v>0.57199484</c:v>
                </c:pt>
                <c:pt idx="5">
                  <c:v>0.49146527000000001</c:v>
                </c:pt>
                <c:pt idx="6">
                  <c:v>0.49261987000000002</c:v>
                </c:pt>
                <c:pt idx="7">
                  <c:v>0.47808658999999998</c:v>
                </c:pt>
                <c:pt idx="8">
                  <c:v>0.50209444999999997</c:v>
                </c:pt>
                <c:pt idx="9">
                  <c:v>0.51291332000000001</c:v>
                </c:pt>
                <c:pt idx="10">
                  <c:v>0.52811547999999997</c:v>
                </c:pt>
                <c:pt idx="11">
                  <c:v>0.51631053999999998</c:v>
                </c:pt>
                <c:pt idx="12">
                  <c:v>0.49458009000000003</c:v>
                </c:pt>
                <c:pt idx="13">
                  <c:v>0.48943167999999998</c:v>
                </c:pt>
                <c:pt idx="14">
                  <c:v>0.45320904000000001</c:v>
                </c:pt>
                <c:pt idx="15">
                  <c:v>0.49294360777777779</c:v>
                </c:pt>
              </c:numCache>
            </c:numRef>
          </c:val>
          <c:extLst>
            <c:ext xmlns:c16="http://schemas.microsoft.com/office/drawing/2014/chart" uri="{C3380CC4-5D6E-409C-BE32-E72D297353CC}">
              <c16:uniqueId val="{00000004-6347-4B12-85D6-029223EAABCA}"/>
            </c:ext>
          </c:extLst>
        </c:ser>
        <c:ser>
          <c:idx val="5"/>
          <c:order val="2"/>
          <c:tx>
            <c:strRef>
              <c:f>'4'!$H$2</c:f>
              <c:strCache>
                <c:ptCount val="1"/>
                <c:pt idx="0">
                  <c:v>2014</c:v>
                </c:pt>
              </c:strCache>
            </c:strRef>
          </c:tx>
          <c:spPr>
            <a:solidFill>
              <a:schemeClr val="accent2">
                <a:lumMod val="75000"/>
              </a:schemeClr>
            </a:solidFill>
          </c:spPr>
          <c:invertIfNegative val="0"/>
          <c:cat>
            <c:strRef>
              <c:f>'4'!$B$3:$B$18</c:f>
              <c:strCache>
                <c:ptCount val="16"/>
                <c:pt idx="0">
                  <c:v>Argentina b/</c:v>
                </c:pt>
                <c:pt idx="1">
                  <c:v>Bolivia (Est. Pluri. de)</c:v>
                </c:pt>
                <c:pt idx="2">
                  <c:v>Brasil c/</c:v>
                </c:pt>
                <c:pt idx="3">
                  <c:v>Chile</c:v>
                </c:pt>
                <c:pt idx="4">
                  <c:v>Colombia</c:v>
                </c:pt>
                <c:pt idx="5">
                  <c:v>Costa Rica d/</c:v>
                </c:pt>
                <c:pt idx="6">
                  <c:v>Ecuador</c:v>
                </c:pt>
                <c:pt idx="7">
                  <c:v>El Salvador</c:v>
                </c:pt>
                <c:pt idx="8">
                  <c:v>Honduras e/</c:v>
                </c:pt>
                <c:pt idx="9">
                  <c:v>México f/</c:v>
                </c:pt>
                <c:pt idx="10">
                  <c:v>Panamá</c:v>
                </c:pt>
                <c:pt idx="11">
                  <c:v>Paraguay</c:v>
                </c:pt>
                <c:pt idx="12">
                  <c:v>Perú</c:v>
                </c:pt>
                <c:pt idx="13">
                  <c:v>Rep. Dominicana e/</c:v>
                </c:pt>
                <c:pt idx="14">
                  <c:v>Uruguay g/</c:v>
                </c:pt>
                <c:pt idx="15">
                  <c:v>América Latina h/</c:v>
                </c:pt>
              </c:strCache>
            </c:strRef>
          </c:cat>
          <c:val>
            <c:numRef>
              <c:f>'4'!$H$3:$H$18</c:f>
              <c:numCache>
                <c:formatCode>#,\ ##0,000</c:formatCode>
                <c:ptCount val="16"/>
                <c:pt idx="0">
                  <c:v>0.39058489000000002</c:v>
                </c:pt>
                <c:pt idx="1">
                  <c:v>0.47094780000000003</c:v>
                </c:pt>
                <c:pt idx="2">
                  <c:v>0.51370307999999998</c:v>
                </c:pt>
                <c:pt idx="3">
                  <c:v>0.46553647999999997</c:v>
                </c:pt>
                <c:pt idx="4">
                  <c:v>0.53960620999999998</c:v>
                </c:pt>
                <c:pt idx="5">
                  <c:v>0.49841141999999999</c:v>
                </c:pt>
                <c:pt idx="6">
                  <c:v>0.44929789999999997</c:v>
                </c:pt>
                <c:pt idx="7">
                  <c:v>0.43377995000000003</c:v>
                </c:pt>
                <c:pt idx="8">
                  <c:v>0.48090087999999998</c:v>
                </c:pt>
                <c:pt idx="9">
                  <c:v>0.50223457999999999</c:v>
                </c:pt>
                <c:pt idx="10">
                  <c:v>0.50939849000000004</c:v>
                </c:pt>
                <c:pt idx="11">
                  <c:v>0.52175543000000002</c:v>
                </c:pt>
                <c:pt idx="12">
                  <c:v>0.44640636</c:v>
                </c:pt>
                <c:pt idx="13">
                  <c:v>0.44924974000000001</c:v>
                </c:pt>
                <c:pt idx="14">
                  <c:v>0.39219403000000003</c:v>
                </c:pt>
                <c:pt idx="15">
                  <c:v>0.47069745555555553</c:v>
                </c:pt>
              </c:numCache>
            </c:numRef>
          </c:val>
          <c:extLst>
            <c:ext xmlns:c16="http://schemas.microsoft.com/office/drawing/2014/chart" uri="{C3380CC4-5D6E-409C-BE32-E72D297353CC}">
              <c16:uniqueId val="{00000005-6347-4B12-85D6-029223EAABCA}"/>
            </c:ext>
          </c:extLst>
        </c:ser>
        <c:ser>
          <c:idx val="7"/>
          <c:order val="3"/>
          <c:tx>
            <c:strRef>
              <c:f>'4'!$J$2</c:f>
              <c:strCache>
                <c:ptCount val="1"/>
                <c:pt idx="0">
                  <c:v>2017</c:v>
                </c:pt>
              </c:strCache>
            </c:strRef>
          </c:tx>
          <c:spPr>
            <a:solidFill>
              <a:srgbClr val="117FC9"/>
            </a:solidFill>
          </c:spPr>
          <c:invertIfNegative val="0"/>
          <c:dLbls>
            <c:dLbl>
              <c:idx val="2"/>
              <c:layout>
                <c:manualLayout>
                  <c:x val="2.008032128514056E-3"/>
                  <c:y val="1.8084624651479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47-4B12-85D6-029223EAABCA}"/>
                </c:ext>
              </c:extLst>
            </c:dLbl>
            <c:dLbl>
              <c:idx val="3"/>
              <c:layout>
                <c:manualLayout>
                  <c:x val="6.024096385542169E-3"/>
                  <c:y val="-3.01410410857989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47-4B12-85D6-029223EAABCA}"/>
                </c:ext>
              </c:extLst>
            </c:dLbl>
            <c:dLbl>
              <c:idx val="4"/>
              <c:layout>
                <c:manualLayout>
                  <c:x val="1.204819277108433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47-4B12-85D6-029223EAABCA}"/>
                </c:ext>
              </c:extLst>
            </c:dLbl>
            <c:dLbl>
              <c:idx val="5"/>
              <c:layout>
                <c:manualLayout>
                  <c:x val="4.01606425702803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47-4B12-85D6-029223EAABCA}"/>
                </c:ext>
              </c:extLst>
            </c:dLbl>
            <c:dLbl>
              <c:idx val="7"/>
              <c:layout>
                <c:manualLayout>
                  <c:x val="1.204819277108426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47-4B12-85D6-029223EAABCA}"/>
                </c:ext>
              </c:extLst>
            </c:dLbl>
            <c:dLbl>
              <c:idx val="9"/>
              <c:layout>
                <c:manualLayout>
                  <c:x val="2.008032128514056E-3"/>
                  <c:y val="9.0423123257396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47-4B12-85D6-029223EAABCA}"/>
                </c:ext>
              </c:extLst>
            </c:dLbl>
            <c:dLbl>
              <c:idx val="11"/>
              <c:layout>
                <c:manualLayout>
                  <c:x val="6.024096385542169E-3"/>
                  <c:y val="6.0282082171597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47-4B12-85D6-029223EAABCA}"/>
                </c:ext>
              </c:extLst>
            </c:dLbl>
            <c:dLbl>
              <c:idx val="13"/>
              <c:layout>
                <c:manualLayout>
                  <c:x val="0"/>
                  <c:y val="6.0282082171597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47-4B12-85D6-029223EAABCA}"/>
                </c:ext>
              </c:extLst>
            </c:dLbl>
            <c:numFmt formatCode="#,##0.00" sourceLinked="0"/>
            <c:spPr>
              <a:noFill/>
              <a:ln>
                <a:noFill/>
              </a:ln>
              <a:effectLst/>
            </c:spPr>
            <c:txPr>
              <a:bodyPr wrap="square" lIns="38100" tIns="19050" rIns="38100" bIns="19050" anchor="ctr">
                <a:spAutoFit/>
              </a:bodyPr>
              <a:lstStyle/>
              <a:p>
                <a:pPr>
                  <a:defRPr sz="8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'4'!$B$3:$B$18</c:f>
              <c:strCache>
                <c:ptCount val="16"/>
                <c:pt idx="0">
                  <c:v>Argentina b/</c:v>
                </c:pt>
                <c:pt idx="1">
                  <c:v>Bolivia (Est. Pluri. de)</c:v>
                </c:pt>
                <c:pt idx="2">
                  <c:v>Brasil c/</c:v>
                </c:pt>
                <c:pt idx="3">
                  <c:v>Chile</c:v>
                </c:pt>
                <c:pt idx="4">
                  <c:v>Colombia</c:v>
                </c:pt>
                <c:pt idx="5">
                  <c:v>Costa Rica d/</c:v>
                </c:pt>
                <c:pt idx="6">
                  <c:v>Ecuador</c:v>
                </c:pt>
                <c:pt idx="7">
                  <c:v>El Salvador</c:v>
                </c:pt>
                <c:pt idx="8">
                  <c:v>Honduras e/</c:v>
                </c:pt>
                <c:pt idx="9">
                  <c:v>México f/</c:v>
                </c:pt>
                <c:pt idx="10">
                  <c:v>Panamá</c:v>
                </c:pt>
                <c:pt idx="11">
                  <c:v>Paraguay</c:v>
                </c:pt>
                <c:pt idx="12">
                  <c:v>Perú</c:v>
                </c:pt>
                <c:pt idx="13">
                  <c:v>Rep. Dominicana e/</c:v>
                </c:pt>
                <c:pt idx="14">
                  <c:v>Uruguay g/</c:v>
                </c:pt>
                <c:pt idx="15">
                  <c:v>América Latina h/</c:v>
                </c:pt>
              </c:strCache>
            </c:strRef>
          </c:cat>
          <c:val>
            <c:numRef>
              <c:f>'4'!$J$3:$J$18</c:f>
              <c:numCache>
                <c:formatCode>#,\ ##0,000</c:formatCode>
                <c:ptCount val="16"/>
                <c:pt idx="0">
                  <c:v>0.38802522</c:v>
                </c:pt>
                <c:pt idx="1">
                  <c:v>0.46100000000000002</c:v>
                </c:pt>
                <c:pt idx="2">
                  <c:v>0.53888433999999996</c:v>
                </c:pt>
                <c:pt idx="3">
                  <c:v>0.45377796999999997</c:v>
                </c:pt>
                <c:pt idx="4">
                  <c:v>0.51142177</c:v>
                </c:pt>
                <c:pt idx="5">
                  <c:v>0.49554073999999998</c:v>
                </c:pt>
                <c:pt idx="6">
                  <c:v>0.44041139000000001</c:v>
                </c:pt>
                <c:pt idx="7">
                  <c:v>0.39897281000000001</c:v>
                </c:pt>
                <c:pt idx="8">
                  <c:v>0.47985643</c:v>
                </c:pt>
                <c:pt idx="9">
                  <c:v>0.50388843000000005</c:v>
                </c:pt>
                <c:pt idx="10">
                  <c:v>0.50773363999999999</c:v>
                </c:pt>
                <c:pt idx="11">
                  <c:v>0.50293750000000004</c:v>
                </c:pt>
                <c:pt idx="12">
                  <c:v>0.44763774000000001</c:v>
                </c:pt>
                <c:pt idx="13">
                  <c:v>0.46275377000000001</c:v>
                </c:pt>
                <c:pt idx="14">
                  <c:v>0.38976984999999997</c:v>
                </c:pt>
                <c:pt idx="15">
                  <c:v>0.46500439466666671</c:v>
                </c:pt>
              </c:numCache>
            </c:numRef>
          </c:val>
          <c:extLst>
            <c:ext xmlns:c16="http://schemas.microsoft.com/office/drawing/2014/chart" uri="{C3380CC4-5D6E-409C-BE32-E72D297353CC}">
              <c16:uniqueId val="{0000000E-6347-4B12-85D6-029223EAABCA}"/>
            </c:ext>
          </c:extLst>
        </c:ser>
        <c:dLbls>
          <c:showLegendKey val="0"/>
          <c:showVal val="0"/>
          <c:showCatName val="0"/>
          <c:showSerName val="0"/>
          <c:showPercent val="0"/>
          <c:showBubbleSize val="0"/>
        </c:dLbls>
        <c:gapWidth val="150"/>
        <c:axId val="65355136"/>
        <c:axId val="70939392"/>
      </c:barChart>
      <c:catAx>
        <c:axId val="65355136"/>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70939392"/>
        <c:crosses val="autoZero"/>
        <c:auto val="1"/>
        <c:lblAlgn val="ctr"/>
        <c:lblOffset val="100"/>
        <c:noMultiLvlLbl val="0"/>
      </c:catAx>
      <c:valAx>
        <c:axId val="70939392"/>
        <c:scaling>
          <c:orientation val="minMax"/>
          <c:max val="0.65000000000000013"/>
          <c:min val="0.35000000000000003"/>
        </c:scaling>
        <c:delete val="0"/>
        <c:axPos val="l"/>
        <c:majorGridlines>
          <c:spPr>
            <a:ln>
              <a:solidFill>
                <a:schemeClr val="bg1">
                  <a:lumMod val="85000"/>
                </a:schemeClr>
              </a:solidFill>
            </a:ln>
          </c:spPr>
        </c:majorGridlines>
        <c:numFmt formatCode="#,##0.000" sourceLinked="0"/>
        <c:majorTickMark val="out"/>
        <c:minorTickMark val="none"/>
        <c:tickLblPos val="nextTo"/>
        <c:crossAx val="65355136"/>
        <c:crosses val="autoZero"/>
        <c:crossBetween val="between"/>
      </c:valAx>
    </c:plotArea>
    <c:legend>
      <c:legendPos val="b"/>
      <c:layout>
        <c:manualLayout>
          <c:xMode val="edge"/>
          <c:yMode val="edge"/>
          <c:x val="0.28105461214938493"/>
          <c:y val="0.92741159181720578"/>
          <c:w val="0.45797093887360474"/>
          <c:h val="5.4503783531314881E-2"/>
        </c:manualLayout>
      </c:layout>
      <c:overlay val="0"/>
      <c:txPr>
        <a:bodyPr/>
        <a:lstStyle/>
        <a:p>
          <a:pPr>
            <a:defRPr sz="1200"/>
          </a:pPr>
          <a:endParaRPr lang="en-US"/>
        </a:p>
      </c:txPr>
    </c:legend>
    <c:plotVisOnly val="1"/>
    <c:dispBlanksAs val="gap"/>
    <c:showDLblsOverMax val="0"/>
  </c:chart>
  <c:spPr>
    <a:ln>
      <a:noFill/>
    </a:ln>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5337499550414"/>
          <c:y val="2.9526000951510784E-2"/>
          <c:w val="0.66292132792312464"/>
          <c:h val="0.86352203132123251"/>
        </c:manualLayout>
      </c:layout>
      <c:barChart>
        <c:barDir val="bar"/>
        <c:grouping val="clustered"/>
        <c:varyColors val="0"/>
        <c:ser>
          <c:idx val="0"/>
          <c:order val="0"/>
          <c:tx>
            <c:strRef>
              <c:f>'3'!$C$1</c:f>
              <c:strCache>
                <c:ptCount val="1"/>
                <c:pt idx="0">
                  <c:v>Pobreza</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'3'!$A$2:$B$14</c:f>
              <c:multiLvlStrCache>
                <c:ptCount val="12"/>
                <c:lvl>
                  <c:pt idx="0">
                    <c:v>Ocupados</c:v>
                  </c:pt>
                  <c:pt idx="1">
                    <c:v>Desocupado</c:v>
                  </c:pt>
                  <c:pt idx="2">
                    <c:v>Inactivo</c:v>
                  </c:pt>
                  <c:pt idx="3">
                    <c:v>Sólo indígena</c:v>
                  </c:pt>
                  <c:pt idx="4">
                    <c:v>No indígena ni afrodescenciente</c:v>
                  </c:pt>
                  <c:pt idx="5">
                    <c:v>0 a 14</c:v>
                  </c:pt>
                  <c:pt idx="6">
                    <c:v>35 a 44</c:v>
                  </c:pt>
                  <c:pt idx="7">
                    <c:v>65 y mas</c:v>
                  </c:pt>
                  <c:pt idx="8">
                    <c:v>Hombres (de 20 a 59 años)</c:v>
                  </c:pt>
                  <c:pt idx="9">
                    <c:v>Mujeres (de 20 a 59 años)</c:v>
                  </c:pt>
                  <c:pt idx="10">
                    <c:v>Urbana</c:v>
                  </c:pt>
                  <c:pt idx="11">
                    <c:v>Rural</c:v>
                  </c:pt>
                </c:lvl>
                <c:lvl>
                  <c:pt idx="0">
                    <c:v>Condición de actividad</c:v>
                  </c:pt>
                  <c:pt idx="3">
                    <c:v>Condición étnico-racial</c:v>
                  </c:pt>
                  <c:pt idx="5">
                    <c:v>Edad (grupos seleccionados)</c:v>
                  </c:pt>
                  <c:pt idx="8">
                    <c:v>Sexo</c:v>
                  </c:pt>
                  <c:pt idx="10">
                    <c:v>Área</c:v>
                  </c:pt>
                </c:lvl>
              </c:multiLvlStrCache>
            </c:multiLvlStrRef>
          </c:cat>
          <c:val>
            <c:numRef>
              <c:f>'3'!$C$2:$C$13</c:f>
              <c:numCache>
                <c:formatCode>#,#00</c:formatCode>
                <c:ptCount val="12"/>
                <c:pt idx="0">
                  <c:v>20.9</c:v>
                </c:pt>
                <c:pt idx="1">
                  <c:v>41.9</c:v>
                </c:pt>
                <c:pt idx="2">
                  <c:v>29.6</c:v>
                </c:pt>
                <c:pt idx="3">
                  <c:v>51</c:v>
                </c:pt>
                <c:pt idx="4">
                  <c:v>27.8</c:v>
                </c:pt>
                <c:pt idx="5">
                  <c:v>46.02</c:v>
                </c:pt>
                <c:pt idx="6">
                  <c:v>27.16</c:v>
                </c:pt>
                <c:pt idx="7">
                  <c:v>14.96</c:v>
                </c:pt>
                <c:pt idx="8">
                  <c:v>29.68</c:v>
                </c:pt>
                <c:pt idx="9">
                  <c:v>30.69</c:v>
                </c:pt>
                <c:pt idx="10">
                  <c:v>26.3</c:v>
                </c:pt>
                <c:pt idx="11">
                  <c:v>46.4</c:v>
                </c:pt>
              </c:numCache>
            </c:numRef>
          </c:val>
          <c:extLst>
            <c:ext xmlns:c16="http://schemas.microsoft.com/office/drawing/2014/chart" uri="{C3380CC4-5D6E-409C-BE32-E72D297353CC}">
              <c16:uniqueId val="{00000000-36F0-4673-A3CC-5B606FBF6788}"/>
            </c:ext>
          </c:extLst>
        </c:ser>
        <c:ser>
          <c:idx val="1"/>
          <c:order val="1"/>
          <c:tx>
            <c:strRef>
              <c:f>'3'!$D$1</c:f>
              <c:strCache>
                <c:ptCount val="1"/>
                <c:pt idx="0">
                  <c:v>Pobreza extrema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'3'!$A$2:$B$14</c:f>
              <c:multiLvlStrCache>
                <c:ptCount val="12"/>
                <c:lvl>
                  <c:pt idx="0">
                    <c:v>Ocupados</c:v>
                  </c:pt>
                  <c:pt idx="1">
                    <c:v>Desocupado</c:v>
                  </c:pt>
                  <c:pt idx="2">
                    <c:v>Inactivo</c:v>
                  </c:pt>
                  <c:pt idx="3">
                    <c:v>Sólo indígena</c:v>
                  </c:pt>
                  <c:pt idx="4">
                    <c:v>No indígena ni afrodescenciente</c:v>
                  </c:pt>
                  <c:pt idx="5">
                    <c:v>0 a 14</c:v>
                  </c:pt>
                  <c:pt idx="6">
                    <c:v>35 a 44</c:v>
                  </c:pt>
                  <c:pt idx="7">
                    <c:v>65 y mas</c:v>
                  </c:pt>
                  <c:pt idx="8">
                    <c:v>Hombres (de 20 a 59 años)</c:v>
                  </c:pt>
                  <c:pt idx="9">
                    <c:v>Mujeres (de 20 a 59 años)</c:v>
                  </c:pt>
                  <c:pt idx="10">
                    <c:v>Urbana</c:v>
                  </c:pt>
                  <c:pt idx="11">
                    <c:v>Rural</c:v>
                  </c:pt>
                </c:lvl>
                <c:lvl>
                  <c:pt idx="0">
                    <c:v>Condición de actividad</c:v>
                  </c:pt>
                  <c:pt idx="3">
                    <c:v>Condición étnico-racial</c:v>
                  </c:pt>
                  <c:pt idx="5">
                    <c:v>Edad (grupos seleccionados)</c:v>
                  </c:pt>
                  <c:pt idx="8">
                    <c:v>Sexo</c:v>
                  </c:pt>
                  <c:pt idx="10">
                    <c:v>Área</c:v>
                  </c:pt>
                </c:lvl>
              </c:multiLvlStrCache>
            </c:multiLvlStrRef>
          </c:cat>
          <c:val>
            <c:numRef>
              <c:f>'3'!$D$2:$D$13</c:f>
              <c:numCache>
                <c:formatCode>#,#00</c:formatCode>
                <c:ptCount val="12"/>
                <c:pt idx="0">
                  <c:v>5.7</c:v>
                </c:pt>
                <c:pt idx="1">
                  <c:v>17.2</c:v>
                </c:pt>
                <c:pt idx="2">
                  <c:v>10.3</c:v>
                </c:pt>
                <c:pt idx="3">
                  <c:v>19.100000000000001</c:v>
                </c:pt>
                <c:pt idx="4">
                  <c:v>9.9</c:v>
                </c:pt>
                <c:pt idx="5">
                  <c:v>17.329999999999998</c:v>
                </c:pt>
                <c:pt idx="6">
                  <c:v>8.25</c:v>
                </c:pt>
                <c:pt idx="7">
                  <c:v>4.6900000000000004</c:v>
                </c:pt>
                <c:pt idx="8">
                  <c:v>10.050000000000001</c:v>
                </c:pt>
                <c:pt idx="9">
                  <c:v>10.34</c:v>
                </c:pt>
                <c:pt idx="10">
                  <c:v>7.8</c:v>
                </c:pt>
                <c:pt idx="11">
                  <c:v>20.399999999999999</c:v>
                </c:pt>
              </c:numCache>
            </c:numRef>
          </c:val>
          <c:extLst>
            <c:ext xmlns:c16="http://schemas.microsoft.com/office/drawing/2014/chart" uri="{C3380CC4-5D6E-409C-BE32-E72D297353CC}">
              <c16:uniqueId val="{00000001-36F0-4673-A3CC-5B606FBF6788}"/>
            </c:ext>
          </c:extLst>
        </c:ser>
        <c:dLbls>
          <c:dLblPos val="outEnd"/>
          <c:showLegendKey val="0"/>
          <c:showVal val="1"/>
          <c:showCatName val="0"/>
          <c:showSerName val="0"/>
          <c:showPercent val="0"/>
          <c:showBubbleSize val="0"/>
        </c:dLbls>
        <c:gapWidth val="50"/>
        <c:overlap val="-30"/>
        <c:axId val="633457864"/>
        <c:axId val="791675864"/>
      </c:barChart>
      <c:catAx>
        <c:axId val="633457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1675864"/>
        <c:crosses val="autoZero"/>
        <c:auto val="1"/>
        <c:lblAlgn val="ctr"/>
        <c:lblOffset val="100"/>
        <c:noMultiLvlLbl val="0"/>
      </c:catAx>
      <c:valAx>
        <c:axId val="791675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33457864"/>
        <c:crosses val="autoZero"/>
        <c:crossBetween val="between"/>
      </c:valAx>
      <c:spPr>
        <a:noFill/>
        <a:ln>
          <a:noFill/>
        </a:ln>
        <a:effectLst/>
      </c:spPr>
    </c:plotArea>
    <c:legend>
      <c:legendPos val="b"/>
      <c:layout>
        <c:manualLayout>
          <c:xMode val="edge"/>
          <c:yMode val="edge"/>
          <c:x val="0.28735596342202629"/>
          <c:y val="0.95257769174305484"/>
          <c:w val="0.63901029081356719"/>
          <c:h val="4.20539444475795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93E-2"/>
          <c:y val="5.1400554097404488E-2"/>
          <c:w val="0.90355314960629807"/>
          <c:h val="0.71687882764654576"/>
        </c:manualLayout>
      </c:layout>
      <c:lineChart>
        <c:grouping val="standard"/>
        <c:varyColors val="0"/>
        <c:ser>
          <c:idx val="0"/>
          <c:order val="0"/>
          <c:tx>
            <c:strRef>
              <c:f>'G IV.2'!$C$4</c:f>
              <c:strCache>
                <c:ptCount val="1"/>
                <c:pt idx="0">
                  <c:v>Quintil 1</c:v>
                </c:pt>
              </c:strCache>
            </c:strRef>
          </c:tx>
          <c:spPr>
            <a:ln>
              <a:prstDash val="sysDot"/>
            </a:ln>
          </c:spPr>
          <c:marker>
            <c:symbol val="circle"/>
            <c:size val="5"/>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 IV.2'!$A$5:$A$9</c:f>
              <c:numCache>
                <c:formatCode>General</c:formatCode>
                <c:ptCount val="5"/>
                <c:pt idx="0">
                  <c:v>2002</c:v>
                </c:pt>
                <c:pt idx="1">
                  <c:v>2008</c:v>
                </c:pt>
                <c:pt idx="2">
                  <c:v>2010</c:v>
                </c:pt>
                <c:pt idx="3">
                  <c:v>2013</c:v>
                </c:pt>
                <c:pt idx="4">
                  <c:v>2016</c:v>
                </c:pt>
              </c:numCache>
            </c:numRef>
          </c:cat>
          <c:val>
            <c:numRef>
              <c:f>'G IV.2'!$C$5:$C$9</c:f>
              <c:numCache>
                <c:formatCode>0.0</c:formatCode>
                <c:ptCount val="5"/>
                <c:pt idx="0">
                  <c:v>17.318622222222206</c:v>
                </c:pt>
                <c:pt idx="1">
                  <c:v>24.975677777777758</c:v>
                </c:pt>
                <c:pt idx="2">
                  <c:v>29.274444444444448</c:v>
                </c:pt>
                <c:pt idx="3">
                  <c:v>35.055533333333329</c:v>
                </c:pt>
                <c:pt idx="4">
                  <c:v>35.442616666666588</c:v>
                </c:pt>
              </c:numCache>
            </c:numRef>
          </c:val>
          <c:smooth val="0"/>
          <c:extLst>
            <c:ext xmlns:c16="http://schemas.microsoft.com/office/drawing/2014/chart" uri="{C3380CC4-5D6E-409C-BE32-E72D297353CC}">
              <c16:uniqueId val="{00000000-6AB3-44B0-ACAF-E6B4F339D877}"/>
            </c:ext>
          </c:extLst>
        </c:ser>
        <c:ser>
          <c:idx val="1"/>
          <c:order val="1"/>
          <c:tx>
            <c:strRef>
              <c:f>'G IV.2'!$D$4</c:f>
              <c:strCache>
                <c:ptCount val="1"/>
                <c:pt idx="0">
                  <c:v>Quintil 2</c:v>
                </c:pt>
              </c:strCache>
            </c:strRef>
          </c:tx>
          <c:spPr>
            <a:ln>
              <a:prstDash val="sysDot"/>
            </a:ln>
          </c:spPr>
          <c:marker>
            <c:symbol val="circle"/>
            <c:size val="5"/>
          </c:marker>
          <c:cat>
            <c:numRef>
              <c:f>'G IV.2'!$A$5:$A$9</c:f>
              <c:numCache>
                <c:formatCode>General</c:formatCode>
                <c:ptCount val="5"/>
                <c:pt idx="0">
                  <c:v>2002</c:v>
                </c:pt>
                <c:pt idx="1">
                  <c:v>2008</c:v>
                </c:pt>
                <c:pt idx="2">
                  <c:v>2010</c:v>
                </c:pt>
                <c:pt idx="3">
                  <c:v>2013</c:v>
                </c:pt>
                <c:pt idx="4">
                  <c:v>2016</c:v>
                </c:pt>
              </c:numCache>
            </c:numRef>
          </c:cat>
          <c:val>
            <c:numRef>
              <c:f>'G IV.2'!$D$5:$D$9</c:f>
              <c:numCache>
                <c:formatCode>0.0</c:formatCode>
                <c:ptCount val="5"/>
                <c:pt idx="0">
                  <c:v>25.71877777777776</c:v>
                </c:pt>
                <c:pt idx="1">
                  <c:v>35.915455555555546</c:v>
                </c:pt>
                <c:pt idx="2">
                  <c:v>40.201800000000006</c:v>
                </c:pt>
                <c:pt idx="3">
                  <c:v>45.519861111111055</c:v>
                </c:pt>
                <c:pt idx="4">
                  <c:v>47.578183333333335</c:v>
                </c:pt>
              </c:numCache>
            </c:numRef>
          </c:val>
          <c:smooth val="0"/>
          <c:extLst>
            <c:ext xmlns:c16="http://schemas.microsoft.com/office/drawing/2014/chart" uri="{C3380CC4-5D6E-409C-BE32-E72D297353CC}">
              <c16:uniqueId val="{00000001-6AB3-44B0-ACAF-E6B4F339D877}"/>
            </c:ext>
          </c:extLst>
        </c:ser>
        <c:ser>
          <c:idx val="2"/>
          <c:order val="2"/>
          <c:tx>
            <c:strRef>
              <c:f>'G IV.2'!$E$4</c:f>
              <c:strCache>
                <c:ptCount val="1"/>
                <c:pt idx="0">
                  <c:v>Quintil 3</c:v>
                </c:pt>
              </c:strCache>
            </c:strRef>
          </c:tx>
          <c:spPr>
            <a:ln>
              <a:prstDash val="sysDot"/>
            </a:ln>
          </c:spPr>
          <c:marker>
            <c:symbol val="circle"/>
            <c:size val="5"/>
          </c:marker>
          <c:cat>
            <c:numRef>
              <c:f>'G IV.2'!$A$5:$A$9</c:f>
              <c:numCache>
                <c:formatCode>General</c:formatCode>
                <c:ptCount val="5"/>
                <c:pt idx="0">
                  <c:v>2002</c:v>
                </c:pt>
                <c:pt idx="1">
                  <c:v>2008</c:v>
                </c:pt>
                <c:pt idx="2">
                  <c:v>2010</c:v>
                </c:pt>
                <c:pt idx="3">
                  <c:v>2013</c:v>
                </c:pt>
                <c:pt idx="4">
                  <c:v>2016</c:v>
                </c:pt>
              </c:numCache>
            </c:numRef>
          </c:cat>
          <c:val>
            <c:numRef>
              <c:f>'G IV.2'!$E$5:$E$9</c:f>
              <c:numCache>
                <c:formatCode>0.0</c:formatCode>
                <c:ptCount val="5"/>
                <c:pt idx="0">
                  <c:v>36.906061111111079</c:v>
                </c:pt>
                <c:pt idx="1">
                  <c:v>47.548944444444444</c:v>
                </c:pt>
                <c:pt idx="2">
                  <c:v>51.301544444444374</c:v>
                </c:pt>
                <c:pt idx="3">
                  <c:v>55.373333333333328</c:v>
                </c:pt>
                <c:pt idx="4">
                  <c:v>57.477705555555545</c:v>
                </c:pt>
              </c:numCache>
            </c:numRef>
          </c:val>
          <c:smooth val="0"/>
          <c:extLst>
            <c:ext xmlns:c16="http://schemas.microsoft.com/office/drawing/2014/chart" uri="{C3380CC4-5D6E-409C-BE32-E72D297353CC}">
              <c16:uniqueId val="{00000002-6AB3-44B0-ACAF-E6B4F339D877}"/>
            </c:ext>
          </c:extLst>
        </c:ser>
        <c:ser>
          <c:idx val="3"/>
          <c:order val="3"/>
          <c:tx>
            <c:strRef>
              <c:f>'G IV.2'!$F$4</c:f>
              <c:strCache>
                <c:ptCount val="1"/>
                <c:pt idx="0">
                  <c:v>Quintil 4</c:v>
                </c:pt>
              </c:strCache>
            </c:strRef>
          </c:tx>
          <c:spPr>
            <a:ln>
              <a:solidFill>
                <a:srgbClr val="F757E0"/>
              </a:solidFill>
              <a:prstDash val="sysDot"/>
            </a:ln>
          </c:spPr>
          <c:marker>
            <c:symbol val="circle"/>
            <c:size val="5"/>
            <c:spPr>
              <a:ln>
                <a:solidFill>
                  <a:srgbClr val="F757E0"/>
                </a:solidFill>
              </a:ln>
            </c:spPr>
          </c:marker>
          <c:cat>
            <c:numRef>
              <c:f>'G IV.2'!$A$5:$A$9</c:f>
              <c:numCache>
                <c:formatCode>General</c:formatCode>
                <c:ptCount val="5"/>
                <c:pt idx="0">
                  <c:v>2002</c:v>
                </c:pt>
                <c:pt idx="1">
                  <c:v>2008</c:v>
                </c:pt>
                <c:pt idx="2">
                  <c:v>2010</c:v>
                </c:pt>
                <c:pt idx="3">
                  <c:v>2013</c:v>
                </c:pt>
                <c:pt idx="4">
                  <c:v>2016</c:v>
                </c:pt>
              </c:numCache>
            </c:numRef>
          </c:cat>
          <c:val>
            <c:numRef>
              <c:f>'G IV.2'!$F$5:$F$9</c:f>
              <c:numCache>
                <c:formatCode>0.0</c:formatCode>
                <c:ptCount val="5"/>
                <c:pt idx="0">
                  <c:v>49.520650000000003</c:v>
                </c:pt>
                <c:pt idx="1">
                  <c:v>61.063288888888913</c:v>
                </c:pt>
                <c:pt idx="2">
                  <c:v>64.026250000000005</c:v>
                </c:pt>
                <c:pt idx="3">
                  <c:v>66.939011111111128</c:v>
                </c:pt>
                <c:pt idx="4">
                  <c:v>68.340922222222233</c:v>
                </c:pt>
              </c:numCache>
            </c:numRef>
          </c:val>
          <c:smooth val="0"/>
          <c:extLst>
            <c:ext xmlns:c16="http://schemas.microsoft.com/office/drawing/2014/chart" uri="{C3380CC4-5D6E-409C-BE32-E72D297353CC}">
              <c16:uniqueId val="{00000003-6AB3-44B0-ACAF-E6B4F339D877}"/>
            </c:ext>
          </c:extLst>
        </c:ser>
        <c:ser>
          <c:idx val="4"/>
          <c:order val="4"/>
          <c:tx>
            <c:strRef>
              <c:f>'G IV.2'!$G$4</c:f>
              <c:strCache>
                <c:ptCount val="1"/>
                <c:pt idx="0">
                  <c:v>Quintil 5</c:v>
                </c:pt>
              </c:strCache>
            </c:strRef>
          </c:tx>
          <c:spPr>
            <a:ln>
              <a:solidFill>
                <a:schemeClr val="tx1"/>
              </a:solidFill>
              <a:prstDash val="sysDot"/>
            </a:ln>
          </c:spPr>
          <c:marker>
            <c:symbol val="circle"/>
            <c:size val="5"/>
            <c:spPr>
              <a:solidFill>
                <a:schemeClr val="tx1"/>
              </a:solidFill>
              <a:ln>
                <a:solidFill>
                  <a:schemeClr val="tx1"/>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 IV.2'!$A$5:$A$9</c:f>
              <c:numCache>
                <c:formatCode>General</c:formatCode>
                <c:ptCount val="5"/>
                <c:pt idx="0">
                  <c:v>2002</c:v>
                </c:pt>
                <c:pt idx="1">
                  <c:v>2008</c:v>
                </c:pt>
                <c:pt idx="2">
                  <c:v>2010</c:v>
                </c:pt>
                <c:pt idx="3">
                  <c:v>2013</c:v>
                </c:pt>
                <c:pt idx="4">
                  <c:v>2016</c:v>
                </c:pt>
              </c:numCache>
            </c:numRef>
          </c:cat>
          <c:val>
            <c:numRef>
              <c:f>'G IV.2'!$G$5:$G$9</c:f>
              <c:numCache>
                <c:formatCode>0.0</c:formatCode>
                <c:ptCount val="5"/>
                <c:pt idx="0">
                  <c:v>71.06054444444446</c:v>
                </c:pt>
                <c:pt idx="1">
                  <c:v>78.726572222222188</c:v>
                </c:pt>
                <c:pt idx="2">
                  <c:v>80.327327777777782</c:v>
                </c:pt>
                <c:pt idx="3">
                  <c:v>82.427272222222214</c:v>
                </c:pt>
                <c:pt idx="4">
                  <c:v>82.989922222222233</c:v>
                </c:pt>
              </c:numCache>
            </c:numRef>
          </c:val>
          <c:smooth val="0"/>
          <c:extLst>
            <c:ext xmlns:c16="http://schemas.microsoft.com/office/drawing/2014/chart" uri="{C3380CC4-5D6E-409C-BE32-E72D297353CC}">
              <c16:uniqueId val="{00000004-6AB3-44B0-ACAF-E6B4F339D877}"/>
            </c:ext>
          </c:extLst>
        </c:ser>
        <c:ser>
          <c:idx val="5"/>
          <c:order val="5"/>
          <c:tx>
            <c:strRef>
              <c:f>'G IV.2'!$B$4</c:f>
              <c:strCache>
                <c:ptCount val="1"/>
                <c:pt idx="0">
                  <c:v>Promedio</c:v>
                </c:pt>
              </c:strCache>
            </c:strRef>
          </c:tx>
          <c:val>
            <c:numRef>
              <c:f>'G IV.2'!$B$5:$B$9</c:f>
              <c:numCache>
                <c:formatCode>0.0</c:formatCode>
                <c:ptCount val="5"/>
                <c:pt idx="0">
                  <c:v>42.630494444444444</c:v>
                </c:pt>
                <c:pt idx="1">
                  <c:v>52.176422222222222</c:v>
                </c:pt>
                <c:pt idx="2">
                  <c:v>54.971761111111071</c:v>
                </c:pt>
                <c:pt idx="3">
                  <c:v>58.791055555555552</c:v>
                </c:pt>
                <c:pt idx="4">
                  <c:v>59.544366666666562</c:v>
                </c:pt>
              </c:numCache>
            </c:numRef>
          </c:val>
          <c:smooth val="0"/>
          <c:extLst>
            <c:ext xmlns:c16="http://schemas.microsoft.com/office/drawing/2014/chart" uri="{C3380CC4-5D6E-409C-BE32-E72D297353CC}">
              <c16:uniqueId val="{00000005-6AB3-44B0-ACAF-E6B4F339D877}"/>
            </c:ext>
          </c:extLst>
        </c:ser>
        <c:dLbls>
          <c:showLegendKey val="0"/>
          <c:showVal val="0"/>
          <c:showCatName val="0"/>
          <c:showSerName val="0"/>
          <c:showPercent val="0"/>
          <c:showBubbleSize val="0"/>
        </c:dLbls>
        <c:marker val="1"/>
        <c:smooth val="0"/>
        <c:axId val="66126976"/>
        <c:axId val="66128512"/>
      </c:lineChart>
      <c:catAx>
        <c:axId val="66126976"/>
        <c:scaling>
          <c:orientation val="minMax"/>
        </c:scaling>
        <c:delete val="0"/>
        <c:axPos val="b"/>
        <c:numFmt formatCode="General" sourceLinked="1"/>
        <c:majorTickMark val="out"/>
        <c:minorTickMark val="none"/>
        <c:tickLblPos val="nextTo"/>
        <c:spPr>
          <a:ln>
            <a:solidFill>
              <a:schemeClr val="tx1"/>
            </a:solidFill>
          </a:ln>
        </c:spPr>
        <c:crossAx val="66128512"/>
        <c:crosses val="autoZero"/>
        <c:auto val="1"/>
        <c:lblAlgn val="ctr"/>
        <c:lblOffset val="100"/>
        <c:noMultiLvlLbl val="0"/>
      </c:catAx>
      <c:valAx>
        <c:axId val="66128512"/>
        <c:scaling>
          <c:orientation val="minMax"/>
        </c:scaling>
        <c:delete val="0"/>
        <c:axPos val="l"/>
        <c:numFmt formatCode="0" sourceLinked="0"/>
        <c:majorTickMark val="out"/>
        <c:minorTickMark val="none"/>
        <c:tickLblPos val="nextTo"/>
        <c:crossAx val="66126976"/>
        <c:crosses val="autoZero"/>
        <c:crossBetween val="between"/>
        <c:majorUnit val="30"/>
      </c:valAx>
    </c:plotArea>
    <c:legend>
      <c:legendPos val="b"/>
      <c:overlay val="0"/>
    </c:legend>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67113195407788E-3"/>
          <c:y val="3.6214055565560871E-2"/>
          <c:w val="0.93546596492670708"/>
          <c:h val="0.68781013080402187"/>
        </c:manualLayout>
      </c:layout>
      <c:barChart>
        <c:barDir val="col"/>
        <c:grouping val="stacked"/>
        <c:varyColors val="0"/>
        <c:ser>
          <c:idx val="1"/>
          <c:order val="0"/>
          <c:tx>
            <c:strRef>
              <c:f>'G3'!$A$6</c:f>
              <c:strCache>
                <c:ptCount val="1"/>
                <c:pt idx="0">
                  <c:v>Nivel 1b</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'G3'!$B$6:$S$6</c:f>
              <c:numCache>
                <c:formatCode>0.0</c:formatCode>
                <c:ptCount val="18"/>
                <c:pt idx="0" formatCode="General">
                  <c:v>0</c:v>
                </c:pt>
                <c:pt idx="1">
                  <c:v>-14.691670003655094</c:v>
                </c:pt>
                <c:pt idx="2">
                  <c:v>-15.994634814463437</c:v>
                </c:pt>
                <c:pt idx="3" formatCode="General">
                  <c:v>0</c:v>
                </c:pt>
                <c:pt idx="4">
                  <c:v>-9.5378081434966742</c:v>
                </c:pt>
                <c:pt idx="5">
                  <c:v>-8.5241330096160528</c:v>
                </c:pt>
                <c:pt idx="6" formatCode="General">
                  <c:v>0</c:v>
                </c:pt>
                <c:pt idx="7">
                  <c:v>-5.1827148332188218</c:v>
                </c:pt>
                <c:pt idx="8">
                  <c:v>-4.7980713683365677</c:v>
                </c:pt>
                <c:pt idx="9" formatCode="General">
                  <c:v>0</c:v>
                </c:pt>
                <c:pt idx="10">
                  <c:v>-4.1145279836965516</c:v>
                </c:pt>
                <c:pt idx="11">
                  <c:v>-3.5651014085866759</c:v>
                </c:pt>
                <c:pt idx="12" formatCode="General">
                  <c:v>0</c:v>
                </c:pt>
                <c:pt idx="13">
                  <c:v>-5.2333652674797237</c:v>
                </c:pt>
                <c:pt idx="14">
                  <c:v>-4.9139658472900711</c:v>
                </c:pt>
                <c:pt idx="15" formatCode="General">
                  <c:v>0</c:v>
                </c:pt>
                <c:pt idx="16">
                  <c:v>-3.3706328762769311</c:v>
                </c:pt>
                <c:pt idx="17">
                  <c:v>-2.2507527045587872</c:v>
                </c:pt>
              </c:numCache>
            </c:numRef>
          </c:val>
          <c:extLst>
            <c:ext xmlns:c16="http://schemas.microsoft.com/office/drawing/2014/chart" uri="{C3380CC4-5D6E-409C-BE32-E72D297353CC}">
              <c16:uniqueId val="{00000000-F24B-457B-8C55-BD228E3C8002}"/>
            </c:ext>
          </c:extLst>
        </c:ser>
        <c:ser>
          <c:idx val="2"/>
          <c:order val="1"/>
          <c:tx>
            <c:strRef>
              <c:f>'G3'!$A$7</c:f>
              <c:strCache>
                <c:ptCount val="1"/>
                <c:pt idx="0">
                  <c:v>Nivel 1a</c:v>
                </c:pt>
              </c:strCache>
            </c:strRef>
          </c:tx>
          <c:invertIfNegative val="0"/>
          <c:dLbls>
            <c:dLbl>
              <c:idx val="0"/>
              <c:layout>
                <c:manualLayout>
                  <c:x val="0"/>
                  <c:y val="-0.20684606123710689"/>
                </c:manualLayout>
              </c:layout>
              <c:tx>
                <c:rich>
                  <a:bodyPr/>
                  <a:lstStyle/>
                  <a:p>
                    <a:r>
                      <a:rPr lang="en-US"/>
                      <a:t>62,2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4B-457B-8C55-BD228E3C8002}"/>
                </c:ext>
              </c:extLst>
            </c:dLbl>
            <c:dLbl>
              <c:idx val="1"/>
              <c:layout>
                <c:manualLayout>
                  <c:x val="1.9900906642544387E-3"/>
                  <c:y val="-8.3456961978980504E-2"/>
                </c:manualLayout>
              </c:layout>
              <c:tx>
                <c:rich>
                  <a:bodyPr/>
                  <a:lstStyle/>
                  <a:p>
                    <a:r>
                      <a:rPr lang="en-US"/>
                      <a:t>45,4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4B-457B-8C55-BD228E3C8002}"/>
                </c:ext>
              </c:extLst>
            </c:dLbl>
            <c:dLbl>
              <c:idx val="2"/>
              <c:layout>
                <c:manualLayout>
                  <c:x val="0"/>
                  <c:y val="-8.0460127669226528E-2"/>
                </c:manualLayout>
              </c:layout>
              <c:tx>
                <c:rich>
                  <a:bodyPr/>
                  <a:lstStyle/>
                  <a:p>
                    <a:r>
                      <a:rPr lang="en-US"/>
                      <a:t>50,5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4B-457B-8C55-BD228E3C8002}"/>
                </c:ext>
              </c:extLst>
            </c:dLbl>
            <c:dLbl>
              <c:idx val="3"/>
              <c:layout>
                <c:manualLayout>
                  <c:x val="2.2394002316290132E-3"/>
                  <c:y val="-0.10905724302866626"/>
                </c:manualLayout>
              </c:layout>
              <c:tx>
                <c:rich>
                  <a:bodyPr/>
                  <a:lstStyle/>
                  <a:p>
                    <a:r>
                      <a:rPr lang="en-US"/>
                      <a:t>34,8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4B-457B-8C55-BD228E3C8002}"/>
                </c:ext>
              </c:extLst>
            </c:dLbl>
            <c:dLbl>
              <c:idx val="4"/>
              <c:layout>
                <c:manualLayout>
                  <c:x val="0"/>
                  <c:y val="-5.9501895596383733E-2"/>
                </c:manualLayout>
              </c:layout>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4B-457B-8C55-BD228E3C8002}"/>
                </c:ext>
              </c:extLst>
            </c:dLbl>
            <c:dLbl>
              <c:idx val="5"/>
              <c:layout>
                <c:manualLayout>
                  <c:x val="-1.3705858569245482E-7"/>
                  <c:y val="-7.1457441919109826E-2"/>
                </c:manualLayout>
              </c:layout>
              <c:tx>
                <c:rich>
                  <a:bodyPr/>
                  <a:lstStyle/>
                  <a:p>
                    <a:r>
                      <a:rPr lang="en-US"/>
                      <a:t>-31,6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4B-457B-8C55-BD228E3C8002}"/>
                </c:ext>
              </c:extLst>
            </c:dLbl>
            <c:dLbl>
              <c:idx val="6"/>
              <c:layout>
                <c:manualLayout>
                  <c:x val="0"/>
                  <c:y val="-7.3711482770962802E-2"/>
                </c:manualLayout>
              </c:layout>
              <c:tx>
                <c:rich>
                  <a:bodyPr/>
                  <a:lstStyle/>
                  <a:p>
                    <a:r>
                      <a:rPr lang="en-US"/>
                      <a:t>21,7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4B-457B-8C55-BD228E3C8002}"/>
                </c:ext>
              </c:extLst>
            </c:dLbl>
            <c:dLbl>
              <c:idx val="7"/>
              <c:layout>
                <c:manualLayout>
                  <c:x val="-1.9900497512437853E-3"/>
                  <c:y val="-3.9530021710249198E-2"/>
                </c:manualLayout>
              </c:layout>
              <c:tx>
                <c:rich>
                  <a:bodyPr/>
                  <a:lstStyle/>
                  <a:p>
                    <a:r>
                      <a:rPr lang="en-US"/>
                      <a:t>19,6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4B-457B-8C55-BD228E3C8002}"/>
                </c:ext>
              </c:extLst>
            </c:dLbl>
            <c:dLbl>
              <c:idx val="8"/>
              <c:layout>
                <c:manualLayout>
                  <c:x val="1.9900906642544387E-3"/>
                  <c:y val="-5.0306775290404511E-2"/>
                </c:manualLayout>
              </c:layout>
              <c:tx>
                <c:rich>
                  <a:bodyPr/>
                  <a:lstStyle/>
                  <a:p>
                    <a:r>
                      <a:rPr lang="en-US"/>
                      <a:t>20,8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4B-457B-8C55-BD228E3C8002}"/>
                </c:ext>
              </c:extLst>
            </c:dLbl>
            <c:dLbl>
              <c:idx val="9"/>
              <c:layout>
                <c:manualLayout>
                  <c:x val="3.9799072113374931E-3"/>
                  <c:y val="-7.1085030748706715E-2"/>
                </c:manualLayout>
              </c:layout>
              <c:tx>
                <c:rich>
                  <a:bodyPr/>
                  <a:lstStyle/>
                  <a:p>
                    <a:r>
                      <a:rPr lang="en-US"/>
                      <a:t>21,8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4B-457B-8C55-BD228E3C8002}"/>
                </c:ext>
              </c:extLst>
            </c:dLbl>
            <c:dLbl>
              <c:idx val="10"/>
              <c:layout>
                <c:manualLayout>
                  <c:x val="1.9900497512438577E-3"/>
                  <c:y val="-3.6441333722173661E-2"/>
                </c:manualLayout>
              </c:layout>
              <c:tx>
                <c:rich>
                  <a:bodyPr/>
                  <a:lstStyle/>
                  <a:p>
                    <a:r>
                      <a:rPr lang="en-US"/>
                      <a:t>16,6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4B-457B-8C55-BD228E3C8002}"/>
                </c:ext>
              </c:extLst>
            </c:dLbl>
            <c:dLbl>
              <c:idx val="11"/>
              <c:layout>
                <c:manualLayout>
                  <c:x val="0"/>
                  <c:y val="-3.8857846472894662E-2"/>
                </c:manualLayout>
              </c:layout>
              <c:tx>
                <c:rich>
                  <a:bodyPr/>
                  <a:lstStyle/>
                  <a:p>
                    <a:r>
                      <a:rPr lang="en-US"/>
                      <a:t>16,8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4B-457B-8C55-BD228E3C8002}"/>
                </c:ext>
              </c:extLst>
            </c:dLbl>
            <c:dLbl>
              <c:idx val="12"/>
              <c:layout>
                <c:manualLayout>
                  <c:x val="0"/>
                  <c:y val="-7.8309044837796604E-2"/>
                </c:manualLayout>
              </c:layout>
              <c:tx>
                <c:rich>
                  <a:bodyPr/>
                  <a:lstStyle/>
                  <a:p>
                    <a:r>
                      <a:rPr lang="en-US"/>
                      <a:t>23,4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4B-457B-8C55-BD228E3C8002}"/>
                </c:ext>
              </c:extLst>
            </c:dLbl>
            <c:dLbl>
              <c:idx val="13"/>
              <c:layout>
                <c:manualLayout>
                  <c:x val="3.9800995024875706E-3"/>
                  <c:y val="-4.360766015359193E-2"/>
                </c:manualLayout>
              </c:layout>
              <c:tx>
                <c:rich>
                  <a:bodyPr/>
                  <a:lstStyle/>
                  <a:p>
                    <a:r>
                      <a:rPr lang="en-US"/>
                      <a:t>20,1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24B-457B-8C55-BD228E3C8002}"/>
                </c:ext>
              </c:extLst>
            </c:dLbl>
            <c:dLbl>
              <c:idx val="14"/>
              <c:layout>
                <c:manualLayout>
                  <c:x val="0"/>
                  <c:y val="-4.4401931240076527E-2"/>
                </c:manualLayout>
              </c:layout>
              <c:tx>
                <c:rich>
                  <a:bodyPr/>
                  <a:lstStyle/>
                  <a:p>
                    <a:r>
                      <a:rPr lang="en-US"/>
                      <a:t>21,2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4B-457B-8C55-BD228E3C8002}"/>
                </c:ext>
              </c:extLst>
            </c:dLbl>
            <c:dLbl>
              <c:idx val="15"/>
              <c:layout>
                <c:manualLayout>
                  <c:x val="0"/>
                  <c:y val="-4.1897909006605331E-2"/>
                </c:manualLayout>
              </c:layout>
              <c:tx>
                <c:rich>
                  <a:bodyPr/>
                  <a:lstStyle/>
                  <a:p>
                    <a:r>
                      <a:rPr lang="en-US"/>
                      <a:t>11,1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24B-457B-8C55-BD228E3C8002}"/>
                </c:ext>
              </c:extLst>
            </c:dLbl>
            <c:dLbl>
              <c:idx val="16"/>
              <c:layout>
                <c:manualLayout>
                  <c:x val="0"/>
                  <c:y val="-4.600332907623729E-2"/>
                </c:manualLayout>
              </c:layout>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4B-457B-8C55-BD228E3C8002}"/>
                </c:ext>
              </c:extLst>
            </c:dLbl>
            <c:dLbl>
              <c:idx val="17"/>
              <c:layout>
                <c:manualLayout>
                  <c:x val="0"/>
                  <c:y val="-3.1377077865266903E-2"/>
                </c:manualLayout>
              </c:layout>
              <c:tx>
                <c:rich>
                  <a:bodyPr/>
                  <a:lstStyle/>
                  <a:p>
                    <a:r>
                      <a:rPr lang="en-US"/>
                      <a:t>11,4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24B-457B-8C55-BD228E3C800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'G3'!$B$7:$S$7</c:f>
              <c:numCache>
                <c:formatCode>0.0</c:formatCode>
                <c:ptCount val="18"/>
                <c:pt idx="0">
                  <c:v>-28.091817758580177</c:v>
                </c:pt>
                <c:pt idx="1">
                  <c:v>-25.987448019091861</c:v>
                </c:pt>
                <c:pt idx="2">
                  <c:v>-31.235729928933278</c:v>
                </c:pt>
                <c:pt idx="3">
                  <c:v>-19.177800248304141</c:v>
                </c:pt>
                <c:pt idx="4">
                  <c:v>-18.483253918038297</c:v>
                </c:pt>
                <c:pt idx="5">
                  <c:v>-21.509125775210332</c:v>
                </c:pt>
                <c:pt idx="6">
                  <c:v>-14.172282493868586</c:v>
                </c:pt>
                <c:pt idx="7">
                  <c:v>-13.174595436088424</c:v>
                </c:pt>
                <c:pt idx="8">
                  <c:v>-15.479869355564668</c:v>
                </c:pt>
                <c:pt idx="9">
                  <c:v>-14.488871352790051</c:v>
                </c:pt>
                <c:pt idx="10">
                  <c:v>-11.550452910474672</c:v>
                </c:pt>
                <c:pt idx="11">
                  <c:v>-12.821050399563584</c:v>
                </c:pt>
                <c:pt idx="12">
                  <c:v>-14.892445920405933</c:v>
                </c:pt>
                <c:pt idx="13">
                  <c:v>-13.58750556103654</c:v>
                </c:pt>
                <c:pt idx="14">
                  <c:v>-15.736352969591069</c:v>
                </c:pt>
                <c:pt idx="15">
                  <c:v>-7.6288731362977487</c:v>
                </c:pt>
                <c:pt idx="16">
                  <c:v>-9.8213904629458604</c:v>
                </c:pt>
                <c:pt idx="17">
                  <c:v>-8.8870233189957286</c:v>
                </c:pt>
              </c:numCache>
            </c:numRef>
          </c:val>
          <c:extLst>
            <c:ext xmlns:c16="http://schemas.microsoft.com/office/drawing/2014/chart" uri="{C3380CC4-5D6E-409C-BE32-E72D297353CC}">
              <c16:uniqueId val="{00000013-F24B-457B-8C55-BD228E3C8002}"/>
            </c:ext>
          </c:extLst>
        </c:ser>
        <c:ser>
          <c:idx val="0"/>
          <c:order val="2"/>
          <c:tx>
            <c:strRef>
              <c:f>'G3'!$A$5</c:f>
              <c:strCache>
                <c:ptCount val="1"/>
                <c:pt idx="0">
                  <c:v>Bajo nivel 1</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'G3'!$B$5:$S$5</c:f>
              <c:numCache>
                <c:formatCode>0.0</c:formatCode>
                <c:ptCount val="18"/>
                <c:pt idx="0">
                  <c:v>-34.155560924854392</c:v>
                </c:pt>
                <c:pt idx="1">
                  <c:v>-4.6760625298374325</c:v>
                </c:pt>
                <c:pt idx="2">
                  <c:v>-3.2846797476597374</c:v>
                </c:pt>
                <c:pt idx="3">
                  <c:v>-15.659714538217916</c:v>
                </c:pt>
                <c:pt idx="4">
                  <c:v>-4.0223504579367413</c:v>
                </c:pt>
                <c:pt idx="5">
                  <c:v>-1.600324603020715</c:v>
                </c:pt>
                <c:pt idx="6">
                  <c:v>-7.5577157839143752</c:v>
                </c:pt>
                <c:pt idx="7">
                  <c:v>-1.2605190302353386</c:v>
                </c:pt>
                <c:pt idx="8">
                  <c:v>-0.50985148889278853</c:v>
                </c:pt>
                <c:pt idx="9">
                  <c:v>-7.3543028881470658</c:v>
                </c:pt>
                <c:pt idx="10">
                  <c:v>-0.91873521466856722</c:v>
                </c:pt>
                <c:pt idx="11">
                  <c:v>-0.39402847349385084</c:v>
                </c:pt>
                <c:pt idx="12">
                  <c:v>-8.4681292020471712</c:v>
                </c:pt>
                <c:pt idx="13">
                  <c:v>-1.252174219251081</c:v>
                </c:pt>
                <c:pt idx="14">
                  <c:v>-0.59143581475203588</c:v>
                </c:pt>
                <c:pt idx="15">
                  <c:v>-3.4983832022282506</c:v>
                </c:pt>
                <c:pt idx="16">
                  <c:v>-0.77177301495799011</c:v>
                </c:pt>
                <c:pt idx="17">
                  <c:v>-0.25015681908780474</c:v>
                </c:pt>
              </c:numCache>
            </c:numRef>
          </c:val>
          <c:extLst>
            <c:ext xmlns:c16="http://schemas.microsoft.com/office/drawing/2014/chart" uri="{C3380CC4-5D6E-409C-BE32-E72D297353CC}">
              <c16:uniqueId val="{00000014-F24B-457B-8C55-BD228E3C8002}"/>
            </c:ext>
          </c:extLst>
        </c:ser>
        <c:ser>
          <c:idx val="3"/>
          <c:order val="3"/>
          <c:tx>
            <c:strRef>
              <c:f>'G3'!$A$8</c:f>
              <c:strCache>
                <c:ptCount val="1"/>
                <c:pt idx="0">
                  <c:v>Nivel 2</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'G3'!$B$8:$S$8</c:f>
              <c:numCache>
                <c:formatCode>0.0</c:formatCode>
                <c:ptCount val="18"/>
                <c:pt idx="0">
                  <c:v>21.816193367677325</c:v>
                </c:pt>
                <c:pt idx="1">
                  <c:v>28.381397055062411</c:v>
                </c:pt>
                <c:pt idx="2">
                  <c:v>28.790727388588707</c:v>
                </c:pt>
                <c:pt idx="3">
                  <c:v>24.135122183139949</c:v>
                </c:pt>
                <c:pt idx="4">
                  <c:v>25.277048991694507</c:v>
                </c:pt>
                <c:pt idx="5">
                  <c:v>28.092094146704444</c:v>
                </c:pt>
                <c:pt idx="6">
                  <c:v>21.913620300098017</c:v>
                </c:pt>
                <c:pt idx="7">
                  <c:v>22.569076986846593</c:v>
                </c:pt>
                <c:pt idx="8">
                  <c:v>24.489114119880266</c:v>
                </c:pt>
                <c:pt idx="9">
                  <c:v>22.910643338091493</c:v>
                </c:pt>
                <c:pt idx="10">
                  <c:v>21.61817931105638</c:v>
                </c:pt>
                <c:pt idx="11">
                  <c:v>22.293087924752353</c:v>
                </c:pt>
                <c:pt idx="12">
                  <c:v>22.547497429112603</c:v>
                </c:pt>
                <c:pt idx="13">
                  <c:v>23.240853264719828</c:v>
                </c:pt>
                <c:pt idx="14">
                  <c:v>24.795771458551719</c:v>
                </c:pt>
                <c:pt idx="15">
                  <c:v>15.216174725980848</c:v>
                </c:pt>
                <c:pt idx="16">
                  <c:v>20.089512705003241</c:v>
                </c:pt>
                <c:pt idx="17">
                  <c:v>19.142651579418075</c:v>
                </c:pt>
              </c:numCache>
            </c:numRef>
          </c:val>
          <c:extLst>
            <c:ext xmlns:c16="http://schemas.microsoft.com/office/drawing/2014/chart" uri="{C3380CC4-5D6E-409C-BE32-E72D297353CC}">
              <c16:uniqueId val="{00000015-F24B-457B-8C55-BD228E3C8002}"/>
            </c:ext>
          </c:extLst>
        </c:ser>
        <c:ser>
          <c:idx val="4"/>
          <c:order val="4"/>
          <c:tx>
            <c:strRef>
              <c:f>'G3'!$A$9</c:f>
              <c:strCache>
                <c:ptCount val="1"/>
                <c:pt idx="0">
                  <c:v>Nivel 3</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'G3'!$B$9:$S$9</c:f>
              <c:numCache>
                <c:formatCode>0.0</c:formatCode>
                <c:ptCount val="18"/>
                <c:pt idx="0">
                  <c:v>11.295636310839262</c:v>
                </c:pt>
                <c:pt idx="1">
                  <c:v>18.570932109645042</c:v>
                </c:pt>
                <c:pt idx="2">
                  <c:v>15.60359032279157</c:v>
                </c:pt>
                <c:pt idx="3">
                  <c:v>21.625475956866367</c:v>
                </c:pt>
                <c:pt idx="4">
                  <c:v>24.196373185801615</c:v>
                </c:pt>
                <c:pt idx="5">
                  <c:v>23.733228289050242</c:v>
                </c:pt>
                <c:pt idx="6">
                  <c:v>24.915235585582327</c:v>
                </c:pt>
                <c:pt idx="7">
                  <c:v>27.961096774693949</c:v>
                </c:pt>
                <c:pt idx="8">
                  <c:v>27.628300484141768</c:v>
                </c:pt>
                <c:pt idx="9">
                  <c:v>25.527952505238275</c:v>
                </c:pt>
                <c:pt idx="10">
                  <c:v>28.01973797954226</c:v>
                </c:pt>
                <c:pt idx="11">
                  <c:v>27.594042679195105</c:v>
                </c:pt>
                <c:pt idx="12">
                  <c:v>24.807604796136278</c:v>
                </c:pt>
                <c:pt idx="13">
                  <c:v>27.906800648064692</c:v>
                </c:pt>
                <c:pt idx="14">
                  <c:v>27.228047042857977</c:v>
                </c:pt>
                <c:pt idx="15">
                  <c:v>23.146251681048675</c:v>
                </c:pt>
                <c:pt idx="16">
                  <c:v>29.804998507764431</c:v>
                </c:pt>
                <c:pt idx="17">
                  <c:v>29.133250683502414</c:v>
                </c:pt>
              </c:numCache>
            </c:numRef>
          </c:val>
          <c:extLst>
            <c:ext xmlns:c16="http://schemas.microsoft.com/office/drawing/2014/chart" uri="{C3380CC4-5D6E-409C-BE32-E72D297353CC}">
              <c16:uniqueId val="{00000016-F24B-457B-8C55-BD228E3C8002}"/>
            </c:ext>
          </c:extLst>
        </c:ser>
        <c:ser>
          <c:idx val="5"/>
          <c:order val="5"/>
          <c:tx>
            <c:strRef>
              <c:f>'G3'!$A$10</c:f>
              <c:strCache>
                <c:ptCount val="1"/>
                <c:pt idx="0">
                  <c:v>Nivel 4</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'G3'!$B$10:$S$10</c:f>
              <c:numCache>
                <c:formatCode>0.0</c:formatCode>
                <c:ptCount val="18"/>
                <c:pt idx="0">
                  <c:v>3.7794367132926747</c:v>
                </c:pt>
                <c:pt idx="1">
                  <c:v>6.4949946815309554</c:v>
                </c:pt>
                <c:pt idx="2">
                  <c:v>4.4886169430337102</c:v>
                </c:pt>
                <c:pt idx="3">
                  <c:v>13.273999108988649</c:v>
                </c:pt>
                <c:pt idx="4">
                  <c:v>14.115814534953223</c:v>
                </c:pt>
                <c:pt idx="5">
                  <c:v>12.631250879018951</c:v>
                </c:pt>
                <c:pt idx="6">
                  <c:v>19.741255941581766</c:v>
                </c:pt>
                <c:pt idx="7">
                  <c:v>21.434242248145317</c:v>
                </c:pt>
                <c:pt idx="8">
                  <c:v>19.699667741219272</c:v>
                </c:pt>
                <c:pt idx="9">
                  <c:v>18.850881010896291</c:v>
                </c:pt>
                <c:pt idx="10">
                  <c:v>22.280796781645023</c:v>
                </c:pt>
                <c:pt idx="11">
                  <c:v>22.177161099850156</c:v>
                </c:pt>
                <c:pt idx="12">
                  <c:v>18.603930391703159</c:v>
                </c:pt>
                <c:pt idx="13">
                  <c:v>20.454047538520921</c:v>
                </c:pt>
                <c:pt idx="14">
                  <c:v>19.012167070835542</c:v>
                </c:pt>
                <c:pt idx="15">
                  <c:v>25.045841778576229</c:v>
                </c:pt>
                <c:pt idx="16">
                  <c:v>25.023478061183102</c:v>
                </c:pt>
                <c:pt idx="17">
                  <c:v>26.681363897857036</c:v>
                </c:pt>
              </c:numCache>
            </c:numRef>
          </c:val>
          <c:extLst>
            <c:ext xmlns:c16="http://schemas.microsoft.com/office/drawing/2014/chart" uri="{C3380CC4-5D6E-409C-BE32-E72D297353CC}">
              <c16:uniqueId val="{00000017-F24B-457B-8C55-BD228E3C8002}"/>
            </c:ext>
          </c:extLst>
        </c:ser>
        <c:ser>
          <c:idx val="6"/>
          <c:order val="6"/>
          <c:tx>
            <c:strRef>
              <c:f>'G3'!$A$11</c:f>
              <c:strCache>
                <c:ptCount val="1"/>
                <c:pt idx="0">
                  <c:v>Nivel 5</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'G3'!$B$11:$S$11</c:f>
              <c:numCache>
                <c:formatCode>0.0</c:formatCode>
                <c:ptCount val="18"/>
                <c:pt idx="0">
                  <c:v>0.7691737701625676</c:v>
                </c:pt>
                <c:pt idx="1">
                  <c:v>1.1126865666577976</c:v>
                </c:pt>
                <c:pt idx="2">
                  <c:v>0.57956276180999178</c:v>
                </c:pt>
                <c:pt idx="3">
                  <c:v>4.9869513188895453</c:v>
                </c:pt>
                <c:pt idx="4">
                  <c:v>3.9384227177226787</c:v>
                </c:pt>
                <c:pt idx="5">
                  <c:v>3.4830501785691457</c:v>
                </c:pt>
                <c:pt idx="6">
                  <c:v>9.22523674387695</c:v>
                </c:pt>
                <c:pt idx="7">
                  <c:v>7.3887997846047222</c:v>
                </c:pt>
                <c:pt idx="8">
                  <c:v>6.545765356672991</c:v>
                </c:pt>
                <c:pt idx="9">
                  <c:v>8.3885979593238016</c:v>
                </c:pt>
                <c:pt idx="10">
                  <c:v>9.5157037553134689</c:v>
                </c:pt>
                <c:pt idx="11">
                  <c:v>9.1958016731053043</c:v>
                </c:pt>
                <c:pt idx="12">
                  <c:v>8.372748633630362</c:v>
                </c:pt>
                <c:pt idx="13">
                  <c:v>7.2171058467159437</c:v>
                </c:pt>
                <c:pt idx="14">
                  <c:v>6.6669365203261108</c:v>
                </c:pt>
                <c:pt idx="15">
                  <c:v>17.356192361072107</c:v>
                </c:pt>
                <c:pt idx="16">
                  <c:v>9.573519392717543</c:v>
                </c:pt>
                <c:pt idx="17">
                  <c:v>11.437548167587154</c:v>
                </c:pt>
              </c:numCache>
            </c:numRef>
          </c:val>
          <c:extLst>
            <c:ext xmlns:c16="http://schemas.microsoft.com/office/drawing/2014/chart" uri="{C3380CC4-5D6E-409C-BE32-E72D297353CC}">
              <c16:uniqueId val="{00000018-F24B-457B-8C55-BD228E3C8002}"/>
            </c:ext>
          </c:extLst>
        </c:ser>
        <c:ser>
          <c:idx val="7"/>
          <c:order val="7"/>
          <c:tx>
            <c:strRef>
              <c:f>'G3'!$A$12</c:f>
              <c:strCache>
                <c:ptCount val="1"/>
                <c:pt idx="0">
                  <c:v>Nivel 6</c:v>
                </c:pt>
              </c:strCache>
            </c:strRef>
          </c:tx>
          <c:invertIfNegative val="0"/>
          <c:dLbls>
            <c:dLbl>
              <c:idx val="0"/>
              <c:tx>
                <c:rich>
                  <a:bodyPr/>
                  <a:lstStyle/>
                  <a:p>
                    <a:r>
                      <a:rPr lang="en-US"/>
                      <a:t>37,8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24B-457B-8C55-BD228E3C8002}"/>
                </c:ext>
              </c:extLst>
            </c:dLbl>
            <c:dLbl>
              <c:idx val="1"/>
              <c:tx>
                <c:rich>
                  <a:bodyPr/>
                  <a:lstStyle/>
                  <a:p>
                    <a:r>
                      <a:rPr lang="en-US"/>
                      <a:t>54,6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24B-457B-8C55-BD228E3C8002}"/>
                </c:ext>
              </c:extLst>
            </c:dLbl>
            <c:dLbl>
              <c:idx val="2"/>
              <c:tx>
                <c:rich>
                  <a:bodyPr/>
                  <a:lstStyle/>
                  <a:p>
                    <a:r>
                      <a:rPr lang="en-US"/>
                      <a:t>49,5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24B-457B-8C55-BD228E3C8002}"/>
                </c:ext>
              </c:extLst>
            </c:dLbl>
            <c:dLbl>
              <c:idx val="3"/>
              <c:tx>
                <c:rich>
                  <a:bodyPr/>
                  <a:lstStyle/>
                  <a:p>
                    <a:r>
                      <a:rPr lang="en-US"/>
                      <a:t>65,2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24B-457B-8C55-BD228E3C8002}"/>
                </c:ext>
              </c:extLst>
            </c:dLbl>
            <c:dLbl>
              <c:idx val="4"/>
              <c:tx>
                <c:rich>
                  <a:bodyPr/>
                  <a:lstStyle/>
                  <a:p>
                    <a:r>
                      <a:rPr lang="en-US"/>
                      <a:t>68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24B-457B-8C55-BD228E3C8002}"/>
                </c:ext>
              </c:extLst>
            </c:dLbl>
            <c:dLbl>
              <c:idx val="5"/>
              <c:tx>
                <c:rich>
                  <a:bodyPr/>
                  <a:lstStyle/>
                  <a:p>
                    <a:r>
                      <a:rPr lang="en-US"/>
                      <a:t>68,4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24B-457B-8C55-BD228E3C8002}"/>
                </c:ext>
              </c:extLst>
            </c:dLbl>
            <c:dLbl>
              <c:idx val="6"/>
              <c:tx>
                <c:rich>
                  <a:bodyPr/>
                  <a:lstStyle/>
                  <a:p>
                    <a:r>
                      <a:rPr lang="en-US"/>
                      <a:t>78,3</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24B-457B-8C55-BD228E3C8002}"/>
                </c:ext>
              </c:extLst>
            </c:dLbl>
            <c:dLbl>
              <c:idx val="7"/>
              <c:tx>
                <c:rich>
                  <a:bodyPr/>
                  <a:lstStyle/>
                  <a:p>
                    <a:r>
                      <a:rPr lang="en-US"/>
                      <a:t>80,4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24B-457B-8C55-BD228E3C8002}"/>
                </c:ext>
              </c:extLst>
            </c:dLbl>
            <c:dLbl>
              <c:idx val="8"/>
              <c:tx>
                <c:rich>
                  <a:bodyPr/>
                  <a:lstStyle/>
                  <a:p>
                    <a:r>
                      <a:rPr lang="en-US"/>
                      <a:t>79,2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24B-457B-8C55-BD228E3C8002}"/>
                </c:ext>
              </c:extLst>
            </c:dLbl>
            <c:dLbl>
              <c:idx val="9"/>
              <c:tx>
                <c:rich>
                  <a:bodyPr/>
                  <a:lstStyle/>
                  <a:p>
                    <a:r>
                      <a:rPr lang="en-US"/>
                      <a:t>78,2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24B-457B-8C55-BD228E3C8002}"/>
                </c:ext>
              </c:extLst>
            </c:dLbl>
            <c:dLbl>
              <c:idx val="10"/>
              <c:tx>
                <c:rich>
                  <a:bodyPr/>
                  <a:lstStyle/>
                  <a:p>
                    <a:r>
                      <a:rPr lang="en-US"/>
                      <a:t>83,4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24B-457B-8C55-BD228E3C8002}"/>
                </c:ext>
              </c:extLst>
            </c:dLbl>
            <c:dLbl>
              <c:idx val="11"/>
              <c:tx>
                <c:rich>
                  <a:bodyPr/>
                  <a:lstStyle/>
                  <a:p>
                    <a:r>
                      <a:rPr lang="en-US"/>
                      <a:t>83,2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24B-457B-8C55-BD228E3C8002}"/>
                </c:ext>
              </c:extLst>
            </c:dLbl>
            <c:dLbl>
              <c:idx val="12"/>
              <c:tx>
                <c:rich>
                  <a:bodyPr/>
                  <a:lstStyle/>
                  <a:p>
                    <a:r>
                      <a:rPr lang="en-US"/>
                      <a:t>76,6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24B-457B-8C55-BD228E3C8002}"/>
                </c:ext>
              </c:extLst>
            </c:dLbl>
            <c:dLbl>
              <c:idx val="13"/>
              <c:tx>
                <c:rich>
                  <a:bodyPr/>
                  <a:lstStyle/>
                  <a:p>
                    <a:r>
                      <a:rPr lang="en-US"/>
                      <a:t>79,9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24B-457B-8C55-BD228E3C8002}"/>
                </c:ext>
              </c:extLst>
            </c:dLbl>
            <c:dLbl>
              <c:idx val="14"/>
              <c:tx>
                <c:rich>
                  <a:bodyPr/>
                  <a:lstStyle/>
                  <a:p>
                    <a:r>
                      <a:rPr lang="en-US"/>
                      <a:t>78,8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24B-457B-8C55-BD228E3C8002}"/>
                </c:ext>
              </c:extLst>
            </c:dLbl>
            <c:dLbl>
              <c:idx val="15"/>
              <c:layout>
                <c:manualLayout>
                  <c:x val="-3.9800995024875706E-3"/>
                  <c:y val="-3.5947506561679853E-2"/>
                </c:manualLayout>
              </c:layout>
              <c:tx>
                <c:rich>
                  <a:bodyPr/>
                  <a:lstStyle/>
                  <a:p>
                    <a:r>
                      <a:rPr lang="en-US"/>
                      <a:t>88,9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24B-457B-8C55-BD228E3C8002}"/>
                </c:ext>
              </c:extLst>
            </c:dLbl>
            <c:dLbl>
              <c:idx val="16"/>
              <c:tx>
                <c:rich>
                  <a:bodyPr/>
                  <a:lstStyle/>
                  <a:p>
                    <a:r>
                      <a:rPr lang="en-US"/>
                      <a:t>86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24B-457B-8C55-BD228E3C8002}"/>
                </c:ext>
              </c:extLst>
            </c:dLbl>
            <c:dLbl>
              <c:idx val="17"/>
              <c:tx>
                <c:rich>
                  <a:bodyPr/>
                  <a:lstStyle/>
                  <a:p>
                    <a:r>
                      <a:rPr lang="en-US"/>
                      <a:t>88,6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24B-457B-8C55-BD228E3C8002}"/>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'G3'!$B$12:$S$12</c:f>
              <c:numCache>
                <c:formatCode>0.0</c:formatCode>
                <c:ptCount val="18"/>
                <c:pt idx="0">
                  <c:v>9.2181154593623693E-2</c:v>
                </c:pt>
                <c:pt idx="1">
                  <c:v>8.4809034519407966E-2</c:v>
                </c:pt>
                <c:pt idx="2">
                  <c:v>2.2458092719573521E-2</c:v>
                </c:pt>
                <c:pt idx="3">
                  <c:v>1.1409366455934498</c:v>
                </c:pt>
                <c:pt idx="4">
                  <c:v>0.42892805035626486</c:v>
                </c:pt>
                <c:pt idx="5">
                  <c:v>0.42679311881011905</c:v>
                </c:pt>
                <c:pt idx="6">
                  <c:v>2.4746531510779843</c:v>
                </c:pt>
                <c:pt idx="7">
                  <c:v>1.0289549061668359</c:v>
                </c:pt>
                <c:pt idx="8">
                  <c:v>0.84936008529169527</c:v>
                </c:pt>
                <c:pt idx="9">
                  <c:v>2.4787509455130401</c:v>
                </c:pt>
                <c:pt idx="10">
                  <c:v>1.9818660636030738</c:v>
                </c:pt>
                <c:pt idx="11">
                  <c:v>1.9597263414529837</c:v>
                </c:pt>
                <c:pt idx="12">
                  <c:v>2.3076436269645044</c:v>
                </c:pt>
                <c:pt idx="13">
                  <c:v>1.1081476542112663</c:v>
                </c:pt>
                <c:pt idx="14">
                  <c:v>1.0553232757954836</c:v>
                </c:pt>
                <c:pt idx="15">
                  <c:v>8.1082831147961478</c:v>
                </c:pt>
                <c:pt idx="16">
                  <c:v>1.5446949791509079</c:v>
                </c:pt>
                <c:pt idx="17">
                  <c:v>2.217252828993002</c:v>
                </c:pt>
              </c:numCache>
            </c:numRef>
          </c:val>
          <c:extLst>
            <c:ext xmlns:c16="http://schemas.microsoft.com/office/drawing/2014/chart" uri="{C3380CC4-5D6E-409C-BE32-E72D297353CC}">
              <c16:uniqueId val="{0000002B-F24B-457B-8C55-BD228E3C8002}"/>
            </c:ext>
          </c:extLst>
        </c:ser>
        <c:dLbls>
          <c:showLegendKey val="0"/>
          <c:showVal val="0"/>
          <c:showCatName val="0"/>
          <c:showSerName val="0"/>
          <c:showPercent val="0"/>
          <c:showBubbleSize val="0"/>
        </c:dLbls>
        <c:gapWidth val="150"/>
        <c:overlap val="100"/>
        <c:axId val="83514496"/>
        <c:axId val="83516032"/>
      </c:barChart>
      <c:catAx>
        <c:axId val="83514496"/>
        <c:scaling>
          <c:orientation val="minMax"/>
        </c:scaling>
        <c:delete val="0"/>
        <c:axPos val="b"/>
        <c:numFmt formatCode="General" sourceLinked="0"/>
        <c:majorTickMark val="none"/>
        <c:minorTickMark val="none"/>
        <c:tickLblPos val="low"/>
        <c:crossAx val="83516032"/>
        <c:crosses val="autoZero"/>
        <c:auto val="1"/>
        <c:lblAlgn val="ctr"/>
        <c:lblOffset val="100"/>
        <c:noMultiLvlLbl val="0"/>
      </c:catAx>
      <c:valAx>
        <c:axId val="83516032"/>
        <c:scaling>
          <c:orientation val="minMax"/>
        </c:scaling>
        <c:delete val="1"/>
        <c:axPos val="r"/>
        <c:numFmt formatCode="General" sourceLinked="1"/>
        <c:majorTickMark val="out"/>
        <c:minorTickMark val="none"/>
        <c:tickLblPos val="none"/>
        <c:crossAx val="83514496"/>
        <c:crosses val="max"/>
        <c:crossBetween val="between"/>
      </c:valAx>
    </c:plotArea>
    <c:legend>
      <c:legendPos val="r"/>
      <c:layout>
        <c:manualLayout>
          <c:xMode val="edge"/>
          <c:yMode val="edge"/>
          <c:x val="6.5055666549144103E-2"/>
          <c:y val="0.9203071838242427"/>
          <c:w val="0.81753139812747289"/>
          <c:h val="7.7903891643174308E-2"/>
        </c:manualLayout>
      </c:layou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60661923832097E-2"/>
          <c:y val="2.2793834971831142E-2"/>
          <c:w val="0.85801672866284506"/>
          <c:h val="0.82654408091189069"/>
        </c:manualLayout>
      </c:layout>
      <c:barChart>
        <c:barDir val="col"/>
        <c:grouping val="clustered"/>
        <c:varyColors val="0"/>
        <c:ser>
          <c:idx val="0"/>
          <c:order val="0"/>
          <c:tx>
            <c:strRef>
              <c:f>'G IV.11 y 12'!$A$49</c:f>
              <c:strCache>
                <c:ptCount val="1"/>
                <c:pt idx="0">
                  <c:v>América Latinaa</c:v>
                </c:pt>
              </c:strCache>
            </c:strRef>
          </c:tx>
          <c:spPr>
            <a:solidFill>
              <a:srgbClr val="00B050"/>
            </a:solidFill>
            <a:ln>
              <a:noFill/>
            </a:ln>
            <a:effectLst/>
          </c:spPr>
          <c:invertIfNegative val="0"/>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00-F0DB-4F0A-BC37-D896A4C363F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IV.11 y 12'!$B$48:$H$48</c:f>
              <c:strCache>
                <c:ptCount val="6"/>
                <c:pt idx="0">
                  <c:v>Quintil I</c:v>
                </c:pt>
                <c:pt idx="1">
                  <c:v>Quintil II</c:v>
                </c:pt>
                <c:pt idx="2">
                  <c:v>Quintil III</c:v>
                </c:pt>
                <c:pt idx="3">
                  <c:v>Quintil IV</c:v>
                </c:pt>
                <c:pt idx="4">
                  <c:v>Quintil V</c:v>
                </c:pt>
                <c:pt idx="5">
                  <c:v>Total 2016</c:v>
                </c:pt>
              </c:strCache>
            </c:strRef>
          </c:cat>
          <c:val>
            <c:numRef>
              <c:f>'G IV.11 y 12'!$B$49:$H$49</c:f>
              <c:numCache>
                <c:formatCode>0.0</c:formatCode>
                <c:ptCount val="6"/>
                <c:pt idx="0">
                  <c:v>63.907777777777774</c:v>
                </c:pt>
                <c:pt idx="1">
                  <c:v>46.154444444444344</c:v>
                </c:pt>
                <c:pt idx="2">
                  <c:v>36.952222222222204</c:v>
                </c:pt>
                <c:pt idx="3">
                  <c:v>30.316666666666691</c:v>
                </c:pt>
                <c:pt idx="4">
                  <c:v>21.257777777777772</c:v>
                </c:pt>
                <c:pt idx="5">
                  <c:v>32.738333333333394</c:v>
                </c:pt>
              </c:numCache>
            </c:numRef>
          </c:val>
          <c:extLst>
            <c:ext xmlns:c16="http://schemas.microsoft.com/office/drawing/2014/chart" uri="{C3380CC4-5D6E-409C-BE32-E72D297353CC}">
              <c16:uniqueId val="{00000000-7E49-4651-84FF-7987ACF6D628}"/>
            </c:ext>
          </c:extLst>
        </c:ser>
        <c:dLbls>
          <c:showLegendKey val="0"/>
          <c:showVal val="0"/>
          <c:showCatName val="0"/>
          <c:showSerName val="0"/>
          <c:showPercent val="0"/>
          <c:showBubbleSize val="0"/>
        </c:dLbls>
        <c:gapWidth val="219"/>
        <c:overlap val="-27"/>
        <c:axId val="95150080"/>
        <c:axId val="95151616"/>
      </c:barChart>
      <c:catAx>
        <c:axId val="9515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151616"/>
        <c:crosses val="autoZero"/>
        <c:auto val="1"/>
        <c:lblAlgn val="ctr"/>
        <c:lblOffset val="100"/>
        <c:noMultiLvlLbl val="0"/>
      </c:catAx>
      <c:valAx>
        <c:axId val="95151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150080"/>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19379198563917E-2"/>
          <c:y val="4.121385882173699E-2"/>
          <c:w val="0.89902797127968448"/>
          <c:h val="0.67973453769264192"/>
        </c:manualLayout>
      </c:layout>
      <c:barChart>
        <c:barDir val="col"/>
        <c:grouping val="clustered"/>
        <c:varyColors val="0"/>
        <c:ser>
          <c:idx val="1"/>
          <c:order val="0"/>
          <c:tx>
            <c:strRef>
              <c:f>'G IV.13'!$D$40</c:f>
              <c:strCache>
                <c:ptCount val="1"/>
                <c:pt idx="0">
                  <c:v>Hombre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 IV.13'!$E$37:$I$38</c:f>
              <c:multiLvlStrCache>
                <c:ptCount val="4"/>
                <c:lvl>
                  <c:pt idx="0">
                    <c:v>15 a 24 años</c:v>
                  </c:pt>
                  <c:pt idx="1">
                    <c:v>25 a 44 años</c:v>
                  </c:pt>
                  <c:pt idx="2">
                    <c:v>45 a 64 años</c:v>
                  </c:pt>
                </c:lvl>
                <c:lvl>
                  <c:pt idx="0">
                    <c:v>Grupo de edad</c:v>
                  </c:pt>
                  <c:pt idx="3">
                    <c:v>Total</c:v>
                  </c:pt>
                </c:lvl>
              </c:multiLvlStrCache>
              <c:extLst/>
            </c:multiLvlStrRef>
          </c:cat>
          <c:val>
            <c:numRef>
              <c:f>'G IV.13'!$E$40:$I$40</c:f>
              <c:numCache>
                <c:formatCode>0.0</c:formatCode>
                <c:ptCount val="4"/>
                <c:pt idx="0">
                  <c:v>53.177777777777777</c:v>
                </c:pt>
                <c:pt idx="1">
                  <c:v>28.766111111111112</c:v>
                </c:pt>
                <c:pt idx="2">
                  <c:v>33.717222222222205</c:v>
                </c:pt>
                <c:pt idx="3">
                  <c:v>36.729444444444447</c:v>
                </c:pt>
              </c:numCache>
              <c:extLst/>
            </c:numRef>
          </c:val>
          <c:extLst>
            <c:ext xmlns:c16="http://schemas.microsoft.com/office/drawing/2014/chart" uri="{C3380CC4-5D6E-409C-BE32-E72D297353CC}">
              <c16:uniqueId val="{00000000-0233-4DE1-B7C5-C178ED8F4F9F}"/>
            </c:ext>
          </c:extLst>
        </c:ser>
        <c:ser>
          <c:idx val="2"/>
          <c:order val="1"/>
          <c:tx>
            <c:strRef>
              <c:f>'G IV.13'!$D$41</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 IV.13'!$E$37:$I$38</c:f>
              <c:multiLvlStrCache>
                <c:ptCount val="4"/>
                <c:lvl>
                  <c:pt idx="0">
                    <c:v>15 a 24 años</c:v>
                  </c:pt>
                  <c:pt idx="1">
                    <c:v>25 a 44 años</c:v>
                  </c:pt>
                  <c:pt idx="2">
                    <c:v>45 a 64 años</c:v>
                  </c:pt>
                </c:lvl>
                <c:lvl>
                  <c:pt idx="0">
                    <c:v>Grupo de edad</c:v>
                  </c:pt>
                  <c:pt idx="3">
                    <c:v>Total</c:v>
                  </c:pt>
                </c:lvl>
              </c:multiLvlStrCache>
              <c:extLst/>
            </c:multiLvlStrRef>
          </c:cat>
          <c:val>
            <c:numRef>
              <c:f>'G IV.13'!$E$41:$I$41</c:f>
              <c:numCache>
                <c:formatCode>0.0</c:formatCode>
                <c:ptCount val="4"/>
                <c:pt idx="0">
                  <c:v>60.332222222222221</c:v>
                </c:pt>
                <c:pt idx="1">
                  <c:v>42.290000000000013</c:v>
                </c:pt>
                <c:pt idx="2">
                  <c:v>49.734444444444435</c:v>
                </c:pt>
                <c:pt idx="3">
                  <c:v>48.692222222222249</c:v>
                </c:pt>
              </c:numCache>
              <c:extLst/>
            </c:numRef>
          </c:val>
          <c:extLst>
            <c:ext xmlns:c16="http://schemas.microsoft.com/office/drawing/2014/chart" uri="{C3380CC4-5D6E-409C-BE32-E72D297353CC}">
              <c16:uniqueId val="{00000001-0233-4DE1-B7C5-C178ED8F4F9F}"/>
            </c:ext>
          </c:extLst>
        </c:ser>
        <c:ser>
          <c:idx val="0"/>
          <c:order val="2"/>
          <c:tx>
            <c:strRef>
              <c:f>'G IV.13'!$D$39</c:f>
              <c:strCache>
                <c:ptCount val="1"/>
                <c:pt idx="0">
                  <c:v>Ambos sexos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 IV.13'!$E$37:$I$38</c:f>
              <c:multiLvlStrCache>
                <c:ptCount val="4"/>
                <c:lvl>
                  <c:pt idx="0">
                    <c:v>15 a 24 años</c:v>
                  </c:pt>
                  <c:pt idx="1">
                    <c:v>25 a 44 años</c:v>
                  </c:pt>
                  <c:pt idx="2">
                    <c:v>45 a 64 años</c:v>
                  </c:pt>
                </c:lvl>
                <c:lvl>
                  <c:pt idx="0">
                    <c:v>Grupo de edad</c:v>
                  </c:pt>
                  <c:pt idx="3">
                    <c:v>Total</c:v>
                  </c:pt>
                </c:lvl>
              </c:multiLvlStrCache>
              <c:extLst/>
            </c:multiLvlStrRef>
          </c:cat>
          <c:val>
            <c:numRef>
              <c:f>'G IV.13'!$E$39:$I$39</c:f>
              <c:numCache>
                <c:formatCode>0.0</c:formatCode>
                <c:ptCount val="4"/>
                <c:pt idx="0">
                  <c:v>55.903888888888879</c:v>
                </c:pt>
                <c:pt idx="1">
                  <c:v>34.591666666666612</c:v>
                </c:pt>
                <c:pt idx="2">
                  <c:v>40.448888888888888</c:v>
                </c:pt>
                <c:pt idx="3">
                  <c:v>41.697222222222223</c:v>
                </c:pt>
              </c:numCache>
              <c:extLst/>
            </c:numRef>
          </c:val>
          <c:extLst>
            <c:ext xmlns:c16="http://schemas.microsoft.com/office/drawing/2014/chart" uri="{C3380CC4-5D6E-409C-BE32-E72D297353CC}">
              <c16:uniqueId val="{00000002-0233-4DE1-B7C5-C178ED8F4F9F}"/>
            </c:ext>
          </c:extLst>
        </c:ser>
        <c:dLbls>
          <c:showLegendKey val="0"/>
          <c:showVal val="0"/>
          <c:showCatName val="0"/>
          <c:showSerName val="0"/>
          <c:showPercent val="0"/>
          <c:showBubbleSize val="0"/>
        </c:dLbls>
        <c:gapWidth val="100"/>
        <c:overlap val="-27"/>
        <c:axId val="66379776"/>
        <c:axId val="66381312"/>
      </c:barChart>
      <c:catAx>
        <c:axId val="663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381312"/>
        <c:crosses val="autoZero"/>
        <c:auto val="1"/>
        <c:lblAlgn val="ctr"/>
        <c:lblOffset val="100"/>
        <c:noMultiLvlLbl val="0"/>
      </c:catAx>
      <c:valAx>
        <c:axId val="66381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379776"/>
        <c:crosses val="autoZero"/>
        <c:crossBetween val="between"/>
      </c:valAx>
      <c:spPr>
        <a:noFill/>
        <a:ln>
          <a:noFill/>
        </a:ln>
        <a:effectLst/>
      </c:spPr>
    </c:plotArea>
    <c:legend>
      <c:legendPos val="b"/>
      <c:layout>
        <c:manualLayout>
          <c:xMode val="edge"/>
          <c:yMode val="edge"/>
          <c:x val="0.19583975572772602"/>
          <c:y val="0.9148483369774586"/>
          <c:w val="0.69922097414735007"/>
          <c:h val="6.49541354437717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35766501559544E-2"/>
          <c:y val="3.8889610778420798E-2"/>
          <c:w val="0.88023124655090978"/>
          <c:h val="0.69928031064383478"/>
        </c:manualLayout>
      </c:layout>
      <c:barChart>
        <c:barDir val="col"/>
        <c:grouping val="stacked"/>
        <c:varyColors val="0"/>
        <c:ser>
          <c:idx val="0"/>
          <c:order val="0"/>
          <c:tx>
            <c:strRef>
              <c:f>'G IV.19'!$E$5</c:f>
              <c:strCache>
                <c:ptCount val="1"/>
                <c:pt idx="0">
                  <c:v>Doble inclusión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 IV.19'!$D$6:$D$10</c:f>
              <c:numCache>
                <c:formatCode>General</c:formatCode>
                <c:ptCount val="5"/>
                <c:pt idx="0">
                  <c:v>2002</c:v>
                </c:pt>
                <c:pt idx="1">
                  <c:v>2008</c:v>
                </c:pt>
                <c:pt idx="2">
                  <c:v>2010</c:v>
                </c:pt>
                <c:pt idx="3">
                  <c:v>2013</c:v>
                </c:pt>
                <c:pt idx="4">
                  <c:v>2016</c:v>
                </c:pt>
              </c:numCache>
            </c:numRef>
          </c:cat>
          <c:val>
            <c:numRef>
              <c:f>'G IV.19'!$E$6:$E$10</c:f>
              <c:numCache>
                <c:formatCode>0.0</c:formatCode>
                <c:ptCount val="5"/>
                <c:pt idx="0">
                  <c:v>14.705882352941176</c:v>
                </c:pt>
                <c:pt idx="1">
                  <c:v>18.27058823529412</c:v>
                </c:pt>
                <c:pt idx="2">
                  <c:v>19.923529411764676</c:v>
                </c:pt>
                <c:pt idx="3">
                  <c:v>21.900000000000002</c:v>
                </c:pt>
                <c:pt idx="4">
                  <c:v>23.452941176470585</c:v>
                </c:pt>
              </c:numCache>
            </c:numRef>
          </c:val>
          <c:extLst>
            <c:ext xmlns:c16="http://schemas.microsoft.com/office/drawing/2014/chart" uri="{C3380CC4-5D6E-409C-BE32-E72D297353CC}">
              <c16:uniqueId val="{00000000-4CEB-4D87-ACD4-7DD8AF802D6B}"/>
            </c:ext>
          </c:extLst>
        </c:ser>
        <c:ser>
          <c:idx val="1"/>
          <c:order val="1"/>
          <c:tx>
            <c:strRef>
              <c:f>'G IV.19'!$F$5</c:f>
              <c:strCache>
                <c:ptCount val="1"/>
                <c:pt idx="0">
                  <c:v>Sólo inclusión laboral</c:v>
                </c:pt>
              </c:strCache>
            </c:strRef>
          </c:tx>
          <c:spPr>
            <a:solidFill>
              <a:schemeClr val="accent2"/>
            </a:solidFill>
            <a:ln>
              <a:noFill/>
            </a:ln>
            <a:effectLst/>
          </c:spPr>
          <c:invertIfNegative val="0"/>
          <c:cat>
            <c:numRef>
              <c:f>'G IV.19'!$D$6:$D$10</c:f>
              <c:numCache>
                <c:formatCode>General</c:formatCode>
                <c:ptCount val="5"/>
                <c:pt idx="0">
                  <c:v>2002</c:v>
                </c:pt>
                <c:pt idx="1">
                  <c:v>2008</c:v>
                </c:pt>
                <c:pt idx="2">
                  <c:v>2010</c:v>
                </c:pt>
                <c:pt idx="3">
                  <c:v>2013</c:v>
                </c:pt>
                <c:pt idx="4">
                  <c:v>2016</c:v>
                </c:pt>
              </c:numCache>
            </c:numRef>
          </c:cat>
          <c:val>
            <c:numRef>
              <c:f>'G IV.19'!$F$6:$F$10</c:f>
              <c:numCache>
                <c:formatCode>0.0</c:formatCode>
                <c:ptCount val="5"/>
                <c:pt idx="0">
                  <c:v>14.994117647058818</c:v>
                </c:pt>
                <c:pt idx="1">
                  <c:v>15.970588235294127</c:v>
                </c:pt>
                <c:pt idx="2">
                  <c:v>16.076470588235289</c:v>
                </c:pt>
                <c:pt idx="3">
                  <c:v>16.358823529411765</c:v>
                </c:pt>
                <c:pt idx="4">
                  <c:v>16.388235294117624</c:v>
                </c:pt>
              </c:numCache>
            </c:numRef>
          </c:val>
          <c:extLst>
            <c:ext xmlns:c16="http://schemas.microsoft.com/office/drawing/2014/chart" uri="{C3380CC4-5D6E-409C-BE32-E72D297353CC}">
              <c16:uniqueId val="{00000001-4CEB-4D87-ACD4-7DD8AF802D6B}"/>
            </c:ext>
          </c:extLst>
        </c:ser>
        <c:ser>
          <c:idx val="2"/>
          <c:order val="2"/>
          <c:tx>
            <c:strRef>
              <c:f>'G IV.19'!$G$5</c:f>
              <c:strCache>
                <c:ptCount val="1"/>
                <c:pt idx="0">
                  <c:v>Sólo inclusión social</c:v>
                </c:pt>
              </c:strCache>
            </c:strRef>
          </c:tx>
          <c:spPr>
            <a:solidFill>
              <a:schemeClr val="accent3"/>
            </a:solidFill>
            <a:ln>
              <a:noFill/>
            </a:ln>
            <a:effectLst/>
          </c:spPr>
          <c:invertIfNegative val="0"/>
          <c:cat>
            <c:numRef>
              <c:f>'G IV.19'!$D$6:$D$10</c:f>
              <c:numCache>
                <c:formatCode>General</c:formatCode>
                <c:ptCount val="5"/>
                <c:pt idx="0">
                  <c:v>2002</c:v>
                </c:pt>
                <c:pt idx="1">
                  <c:v>2008</c:v>
                </c:pt>
                <c:pt idx="2">
                  <c:v>2010</c:v>
                </c:pt>
                <c:pt idx="3">
                  <c:v>2013</c:v>
                </c:pt>
                <c:pt idx="4">
                  <c:v>2016</c:v>
                </c:pt>
              </c:numCache>
            </c:numRef>
          </c:cat>
          <c:val>
            <c:numRef>
              <c:f>'G IV.19'!$G$6:$G$10</c:f>
              <c:numCache>
                <c:formatCode>0.0</c:formatCode>
                <c:ptCount val="5"/>
                <c:pt idx="0">
                  <c:v>12.482352941176471</c:v>
                </c:pt>
                <c:pt idx="1">
                  <c:v>13.852941176470589</c:v>
                </c:pt>
                <c:pt idx="2">
                  <c:v>14.435294117647071</c:v>
                </c:pt>
                <c:pt idx="3">
                  <c:v>15.141176470588235</c:v>
                </c:pt>
                <c:pt idx="4">
                  <c:v>15.700000000000003</c:v>
                </c:pt>
              </c:numCache>
            </c:numRef>
          </c:val>
          <c:extLst>
            <c:ext xmlns:c16="http://schemas.microsoft.com/office/drawing/2014/chart" uri="{C3380CC4-5D6E-409C-BE32-E72D297353CC}">
              <c16:uniqueId val="{00000002-4CEB-4D87-ACD4-7DD8AF802D6B}"/>
            </c:ext>
          </c:extLst>
        </c:ser>
        <c:ser>
          <c:idx val="3"/>
          <c:order val="3"/>
          <c:tx>
            <c:strRef>
              <c:f>'G IV.19'!$H$5</c:f>
              <c:strCache>
                <c:ptCount val="1"/>
                <c:pt idx="0">
                  <c:v>Doble exclusión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 IV.19'!$D$6:$D$10</c:f>
              <c:numCache>
                <c:formatCode>General</c:formatCode>
                <c:ptCount val="5"/>
                <c:pt idx="0">
                  <c:v>2002</c:v>
                </c:pt>
                <c:pt idx="1">
                  <c:v>2008</c:v>
                </c:pt>
                <c:pt idx="2">
                  <c:v>2010</c:v>
                </c:pt>
                <c:pt idx="3">
                  <c:v>2013</c:v>
                </c:pt>
                <c:pt idx="4">
                  <c:v>2016</c:v>
                </c:pt>
              </c:numCache>
            </c:numRef>
          </c:cat>
          <c:val>
            <c:numRef>
              <c:f>'G IV.19'!$H$6:$H$10</c:f>
              <c:numCache>
                <c:formatCode>0.0</c:formatCode>
                <c:ptCount val="5"/>
                <c:pt idx="0">
                  <c:v>57.823529411764653</c:v>
                </c:pt>
                <c:pt idx="1">
                  <c:v>51.90588235294117</c:v>
                </c:pt>
                <c:pt idx="2">
                  <c:v>49.570588235294096</c:v>
                </c:pt>
                <c:pt idx="3">
                  <c:v>46.605882352941173</c:v>
                </c:pt>
                <c:pt idx="4">
                  <c:v>44.464705882352931</c:v>
                </c:pt>
              </c:numCache>
            </c:numRef>
          </c:val>
          <c:extLst>
            <c:ext xmlns:c16="http://schemas.microsoft.com/office/drawing/2014/chart" uri="{C3380CC4-5D6E-409C-BE32-E72D297353CC}">
              <c16:uniqueId val="{00000003-4CEB-4D87-ACD4-7DD8AF802D6B}"/>
            </c:ext>
          </c:extLst>
        </c:ser>
        <c:dLbls>
          <c:showLegendKey val="0"/>
          <c:showVal val="0"/>
          <c:showCatName val="0"/>
          <c:showSerName val="0"/>
          <c:showPercent val="0"/>
          <c:showBubbleSize val="0"/>
        </c:dLbls>
        <c:gapWidth val="50"/>
        <c:overlap val="100"/>
        <c:axId val="72506752"/>
        <c:axId val="72520832"/>
      </c:barChart>
      <c:catAx>
        <c:axId val="7250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520832"/>
        <c:crosses val="autoZero"/>
        <c:auto val="1"/>
        <c:lblAlgn val="ctr"/>
        <c:lblOffset val="100"/>
        <c:noMultiLvlLbl val="0"/>
      </c:catAx>
      <c:valAx>
        <c:axId val="72520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506752"/>
        <c:crosses val="autoZero"/>
        <c:crossBetween val="between"/>
      </c:valAx>
      <c:spPr>
        <a:noFill/>
        <a:ln>
          <a:noFill/>
        </a:ln>
        <a:effectLst/>
      </c:spPr>
    </c:plotArea>
    <c:legend>
      <c:legendPos val="b"/>
      <c:layout>
        <c:manualLayout>
          <c:xMode val="edge"/>
          <c:yMode val="edge"/>
          <c:x val="0.10154138537700283"/>
          <c:y val="0.84116696658899248"/>
          <c:w val="0.80771966198747114"/>
          <c:h val="0.13990103184377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0.78888</cdr:x>
      <cdr:y>0.09176</cdr:y>
    </cdr:from>
    <cdr:to>
      <cdr:x>0.78888</cdr:x>
      <cdr:y>0.27156</cdr:y>
    </cdr:to>
    <cdr:cxnSp macro="">
      <cdr:nvCxnSpPr>
        <cdr:cNvPr id="3" name="Straight Arrow Connector 2">
          <a:extLst xmlns:a="http://schemas.openxmlformats.org/drawingml/2006/main">
            <a:ext uri="{FF2B5EF4-FFF2-40B4-BE49-F238E27FC236}">
              <a16:creationId xmlns:a16="http://schemas.microsoft.com/office/drawing/2014/main" id="{CA705719-3E78-474B-B05E-94AB1C92AFDA}"/>
            </a:ext>
          </a:extLst>
        </cdr:cNvPr>
        <cdr:cNvCxnSpPr/>
      </cdr:nvCxnSpPr>
      <cdr:spPr>
        <a:xfrm xmlns:a="http://schemas.openxmlformats.org/drawingml/2006/main">
          <a:off x="3523903" y="308973"/>
          <a:ext cx="0" cy="605427"/>
        </a:xfrm>
        <a:prstGeom xmlns:a="http://schemas.openxmlformats.org/drawingml/2006/main" prst="straightConnector1">
          <a:avLst/>
        </a:prstGeom>
        <a:ln xmlns:a="http://schemas.openxmlformats.org/drawingml/2006/main" w="762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0.82603</cdr:x>
      <cdr:y>0.35835</cdr:y>
    </cdr:from>
    <cdr:to>
      <cdr:x>0.82603</cdr:x>
      <cdr:y>0.53815</cdr:y>
    </cdr:to>
    <cdr:cxnSp macro="">
      <cdr:nvCxnSpPr>
        <cdr:cNvPr id="5" name="Straight Arrow Connector 4">
          <a:extLst xmlns:a="http://schemas.openxmlformats.org/drawingml/2006/main">
            <a:ext uri="{FF2B5EF4-FFF2-40B4-BE49-F238E27FC236}">
              <a16:creationId xmlns:a16="http://schemas.microsoft.com/office/drawing/2014/main" id="{2B53FC76-FE7B-4088-A971-A412210D6CB3}"/>
            </a:ext>
          </a:extLst>
        </cdr:cNvPr>
        <cdr:cNvCxnSpPr/>
      </cdr:nvCxnSpPr>
      <cdr:spPr>
        <a:xfrm xmlns:a="http://schemas.openxmlformats.org/drawingml/2006/main">
          <a:off x="3689815" y="1206653"/>
          <a:ext cx="0" cy="605427"/>
        </a:xfrm>
        <a:prstGeom xmlns:a="http://schemas.openxmlformats.org/drawingml/2006/main" prst="straightConnector1">
          <a:avLst/>
        </a:prstGeom>
        <a:ln xmlns:a="http://schemas.openxmlformats.org/drawingml/2006/main" w="762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0.97258</cdr:x>
      <cdr:y>0.46247</cdr:y>
    </cdr:from>
    <cdr:to>
      <cdr:x>0.99608</cdr:x>
      <cdr:y>0.76755</cdr:y>
    </cdr:to>
    <cdr:sp macro="" textlink="">
      <cdr:nvSpPr>
        <cdr:cNvPr id="2" name="TextBox 1"/>
        <cdr:cNvSpPr txBox="1"/>
      </cdr:nvSpPr>
      <cdr:spPr>
        <a:xfrm xmlns:a="http://schemas.openxmlformats.org/drawingml/2006/main">
          <a:off x="7096125" y="1819276"/>
          <a:ext cx="171424" cy="1200148"/>
        </a:xfrm>
        <a:prstGeom xmlns:a="http://schemas.openxmlformats.org/drawingml/2006/main" prst="rect">
          <a:avLst/>
        </a:prstGeom>
      </cdr:spPr>
      <cdr:txBody>
        <a:bodyPr xmlns:a="http://schemas.openxmlformats.org/drawingml/2006/main" vertOverflow="clip" vert="vert" wrap="square" rtlCol="0"/>
        <a:lstStyle xmlns:a="http://schemas.openxmlformats.org/drawingml/2006/main"/>
        <a:p xmlns:a="http://schemas.openxmlformats.org/drawingml/2006/main">
          <a:r>
            <a:rPr lang="en-US" sz="1100" b="1"/>
            <a:t>% Bajo nivel 2</a:t>
          </a:r>
        </a:p>
      </cdr:txBody>
    </cdr:sp>
  </cdr:relSizeAnchor>
  <cdr:relSizeAnchor xmlns:cdr="http://schemas.openxmlformats.org/drawingml/2006/chartDrawing">
    <cdr:from>
      <cdr:x>0.96475</cdr:x>
      <cdr:y>0.10169</cdr:y>
    </cdr:from>
    <cdr:to>
      <cdr:x>0.99608</cdr:x>
      <cdr:y>0.39952</cdr:y>
    </cdr:to>
    <cdr:sp macro="" textlink="">
      <cdr:nvSpPr>
        <cdr:cNvPr id="3" name="TextBox 1"/>
        <cdr:cNvSpPr txBox="1"/>
      </cdr:nvSpPr>
      <cdr:spPr>
        <a:xfrm xmlns:a="http://schemas.openxmlformats.org/drawingml/2006/main">
          <a:off x="7038975" y="400030"/>
          <a:ext cx="228574" cy="1171593"/>
        </a:xfrm>
        <a:prstGeom xmlns:a="http://schemas.openxmlformats.org/drawingml/2006/main" prst="rect">
          <a:avLst/>
        </a:prstGeom>
      </cdr:spPr>
      <cdr:txBody>
        <a:bodyPr xmlns:a="http://schemas.openxmlformats.org/drawingml/2006/main" vert="vert"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a:t>% Sobre  nivel 2</a:t>
          </a:r>
        </a:p>
      </cdr:txBody>
    </cdr:sp>
  </cdr:relSizeAnchor>
</c:userShapes>
</file>

<file path=ppt/drawings/drawing3.xml><?xml version="1.0" encoding="utf-8"?>
<c:userShapes xmlns:c="http://schemas.openxmlformats.org/drawingml/2006/chart">
  <cdr:relSizeAnchor xmlns:cdr="http://schemas.openxmlformats.org/drawingml/2006/chartDrawing">
    <cdr:from>
      <cdr:x>0.83149</cdr:x>
      <cdr:y>0.30666</cdr:y>
    </cdr:from>
    <cdr:to>
      <cdr:x>0.89618</cdr:x>
      <cdr:y>0.3963</cdr:y>
    </cdr:to>
    <cdr:sp macro="" textlink="">
      <cdr:nvSpPr>
        <cdr:cNvPr id="2" name="Oval 1">
          <a:extLst xmlns:a="http://schemas.openxmlformats.org/drawingml/2006/main">
            <a:ext uri="{FF2B5EF4-FFF2-40B4-BE49-F238E27FC236}">
              <a16:creationId xmlns:a16="http://schemas.microsoft.com/office/drawing/2014/main" id="{69CE0FB2-AEC5-4218-B203-0919379A48EA}"/>
            </a:ext>
          </a:extLst>
        </cdr:cNvPr>
        <cdr:cNvSpPr/>
      </cdr:nvSpPr>
      <cdr:spPr>
        <a:xfrm xmlns:a="http://schemas.openxmlformats.org/drawingml/2006/main">
          <a:off x="4646795" y="1156936"/>
          <a:ext cx="361521" cy="338189"/>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BB3A86-D97D-49F4-A245-71E32E041493}" type="datetimeFigureOut">
              <a:rPr lang="en-US" smtClean="0"/>
              <a:t>4/23/2019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888E6C-6121-421A-BC74-9EDEAFAEED34}" type="slidenum">
              <a:rPr lang="en-US" smtClean="0"/>
              <a:t>‹#›</a:t>
            </a:fld>
            <a:endParaRPr lang="en-US"/>
          </a:p>
        </p:txBody>
      </p:sp>
    </p:spTree>
    <p:extLst>
      <p:ext uri="{BB962C8B-B14F-4D97-AF65-F5344CB8AC3E}">
        <p14:creationId xmlns:p14="http://schemas.microsoft.com/office/powerpoint/2010/main" val="84418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29038-B8EB-443A-A9A2-EF6BCCB6D21E}" type="slidenum">
              <a:rPr lang="en-US" smtClean="0"/>
              <a:t>1</a:t>
            </a:fld>
            <a:endParaRPr lang="en-US" dirty="0"/>
          </a:p>
        </p:txBody>
      </p:sp>
    </p:spTree>
    <p:extLst>
      <p:ext uri="{BB962C8B-B14F-4D97-AF65-F5344CB8AC3E}">
        <p14:creationId xmlns:p14="http://schemas.microsoft.com/office/powerpoint/2010/main" val="363344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33500" y="228600"/>
            <a:ext cx="4648200" cy="3486150"/>
          </a:xfrm>
        </p:spPr>
      </p:sp>
      <p:sp>
        <p:nvSpPr>
          <p:cNvPr id="3" name="Marcador de notas 2"/>
          <p:cNvSpPr>
            <a:spLocks noGrp="1"/>
          </p:cNvSpPr>
          <p:nvPr>
            <p:ph type="body" idx="1"/>
          </p:nvPr>
        </p:nvSpPr>
        <p:spPr>
          <a:xfrm>
            <a:off x="590528" y="3920517"/>
            <a:ext cx="6134143" cy="5147283"/>
          </a:xfrm>
        </p:spPr>
        <p:txBody>
          <a:bodyPr>
            <a:normAutofit fontScale="92500" lnSpcReduction="20000"/>
          </a:bodyPr>
          <a:lstStyle/>
          <a:p>
            <a:pPr marL="171441" indent="-171441">
              <a:buFont typeface="Arial" charset="0"/>
              <a:buChar char="•"/>
            </a:pPr>
            <a:r>
              <a:rPr lang="es-CL" sz="1300" dirty="0"/>
              <a:t>No es sólo cuestión de cuántos años de escolaridad, sino de qué y cómo se aprende durante el trayecto.</a:t>
            </a:r>
          </a:p>
          <a:p>
            <a:pPr marL="171441" indent="-171441">
              <a:buFont typeface="Arial" charset="0"/>
              <a:buChar char="•"/>
            </a:pPr>
            <a:endParaRPr lang="es-CL" sz="1300" dirty="0"/>
          </a:p>
          <a:p>
            <a:pPr marL="171441" indent="-171441" defTabSz="914350">
              <a:buFont typeface="Arial" charset="0"/>
              <a:buChar char="•"/>
              <a:defRPr/>
            </a:pPr>
            <a:r>
              <a:rPr lang="es-CL" sz="1300" dirty="0"/>
              <a:t>Más difícil aun es avanzar y evaluar la calidad de la enseñanza impartida en la trayectoria escolar. La medición de la calidad es un tema controvertido.  </a:t>
            </a:r>
          </a:p>
          <a:p>
            <a:pPr marL="171441" indent="-171441">
              <a:buFont typeface="Arial" charset="0"/>
              <a:buChar char="•"/>
            </a:pPr>
            <a:endParaRPr lang="es-CL" sz="1300" dirty="0"/>
          </a:p>
          <a:p>
            <a:pPr marL="171441" indent="-171441">
              <a:buFont typeface="Arial" charset="0"/>
              <a:buChar char="•"/>
            </a:pPr>
            <a:r>
              <a:rPr lang="es-CL" sz="1300" dirty="0"/>
              <a:t>Las pruebas estandarizadas como PISA (en secundaria)son un modo restringido de monitorear los resultados de aprendizajes: restringidos y limitados. En general es muy difícil abordar competencias que son tan claves como las que estamos tratando hoy – </a:t>
            </a:r>
            <a:r>
              <a:rPr lang="es-CL" sz="1300" b="1" dirty="0"/>
              <a:t>competencias socioemocionales</a:t>
            </a:r>
            <a:r>
              <a:rPr lang="es-CL" sz="1300" dirty="0"/>
              <a:t>. Pero sirven como termómetro.</a:t>
            </a:r>
          </a:p>
          <a:p>
            <a:endParaRPr lang="es-ES" sz="1300" dirty="0"/>
          </a:p>
          <a:p>
            <a:pPr marL="171441" indent="-171441">
              <a:buFont typeface="Arial" charset="0"/>
              <a:buChar char="•"/>
            </a:pPr>
            <a:r>
              <a:rPr lang="es-CL" sz="1300" dirty="0"/>
              <a:t>La prueba PISA es una medición de competencias esenciales desarrollado por la OCDE, en el cual varios países de LAC participan. Se miden competencias en las áreas de lectura, matemáticas y ciencias en una muestra de estudiantes de 15 años.</a:t>
            </a:r>
          </a:p>
          <a:p>
            <a:pPr marL="171441" indent="-171441">
              <a:buFont typeface="Arial" charset="0"/>
              <a:buChar char="•"/>
            </a:pPr>
            <a:endParaRPr lang="es-CL" sz="1300" dirty="0"/>
          </a:p>
          <a:p>
            <a:pPr marL="171441" indent="-171441">
              <a:buFont typeface="Arial" charset="0"/>
              <a:buChar char="•"/>
            </a:pPr>
            <a:r>
              <a:rPr lang="es-CL" sz="1300" dirty="0"/>
              <a:t>Explicar gráfica</a:t>
            </a:r>
          </a:p>
          <a:p>
            <a:pPr marL="171441" indent="-171441">
              <a:buFont typeface="Arial" charset="0"/>
              <a:buChar char="•"/>
            </a:pPr>
            <a:endParaRPr lang="es-CL" sz="1300" dirty="0"/>
          </a:p>
          <a:p>
            <a:pPr marL="171441" indent="-171441">
              <a:buFont typeface="Arial" charset="0"/>
              <a:buChar char="•"/>
            </a:pPr>
            <a:r>
              <a:rPr lang="en-US" sz="1300" dirty="0" err="1"/>
              <a:t>mientras</a:t>
            </a:r>
            <a:r>
              <a:rPr lang="en-US" sz="1300" dirty="0"/>
              <a:t> la </a:t>
            </a:r>
            <a:r>
              <a:rPr lang="en-US" sz="1300" dirty="0" err="1"/>
              <a:t>distribución</a:t>
            </a:r>
            <a:r>
              <a:rPr lang="en-US" sz="1300" dirty="0"/>
              <a:t> en los </a:t>
            </a:r>
            <a:r>
              <a:rPr lang="en-US" sz="1300" dirty="0" err="1"/>
              <a:t>países</a:t>
            </a:r>
            <a:r>
              <a:rPr lang="en-US" sz="1300" dirty="0"/>
              <a:t> de la OECD, Europa y Asia </a:t>
            </a:r>
            <a:r>
              <a:rPr lang="en-US" sz="1300" dirty="0" err="1"/>
              <a:t>muestran</a:t>
            </a:r>
            <a:r>
              <a:rPr lang="en-US" sz="1300" dirty="0"/>
              <a:t> </a:t>
            </a:r>
            <a:r>
              <a:rPr lang="en-US" sz="1300" dirty="0" err="1"/>
              <a:t>menor</a:t>
            </a:r>
            <a:r>
              <a:rPr lang="en-US" sz="1300" dirty="0"/>
              <a:t> </a:t>
            </a:r>
            <a:r>
              <a:rPr lang="en-US" sz="1300" dirty="0" err="1"/>
              <a:t>concentración</a:t>
            </a:r>
            <a:r>
              <a:rPr lang="en-US" sz="1300" dirty="0"/>
              <a:t> en los </a:t>
            </a:r>
            <a:r>
              <a:rPr lang="en-US" sz="1300" dirty="0" err="1"/>
              <a:t>niveles</a:t>
            </a:r>
            <a:r>
              <a:rPr lang="en-US" sz="1300" dirty="0"/>
              <a:t> de </a:t>
            </a:r>
            <a:r>
              <a:rPr lang="en-US" sz="1300" dirty="0" err="1"/>
              <a:t>desempeño</a:t>
            </a:r>
            <a:r>
              <a:rPr lang="en-US" sz="1300" dirty="0"/>
              <a:t> bajo y mayor en los </a:t>
            </a:r>
            <a:r>
              <a:rPr lang="en-US" sz="1300" dirty="0" err="1"/>
              <a:t>niveles</a:t>
            </a:r>
            <a:r>
              <a:rPr lang="en-US" sz="1300" dirty="0"/>
              <a:t> </a:t>
            </a:r>
            <a:r>
              <a:rPr lang="en-US" sz="1300" dirty="0" err="1"/>
              <a:t>superiores</a:t>
            </a:r>
            <a:r>
              <a:rPr lang="en-US" sz="1300" dirty="0"/>
              <a:t>, los </a:t>
            </a:r>
            <a:r>
              <a:rPr lang="en-US" sz="1300" dirty="0" err="1"/>
              <a:t>países</a:t>
            </a:r>
            <a:r>
              <a:rPr lang="en-US" sz="1300" dirty="0"/>
              <a:t> de la </a:t>
            </a:r>
            <a:r>
              <a:rPr lang="en-US" sz="1300" dirty="0" err="1"/>
              <a:t>región</a:t>
            </a:r>
            <a:r>
              <a:rPr lang="en-US" sz="1300" dirty="0"/>
              <a:t> </a:t>
            </a:r>
            <a:r>
              <a:rPr lang="en-US" sz="1300" dirty="0" err="1"/>
              <a:t>muestran</a:t>
            </a:r>
            <a:r>
              <a:rPr lang="en-US" sz="1300" dirty="0"/>
              <a:t> </a:t>
            </a:r>
            <a:r>
              <a:rPr lang="en-US" sz="1300" dirty="0" err="1"/>
              <a:t>justamente</a:t>
            </a:r>
            <a:r>
              <a:rPr lang="en-US" sz="1300" dirty="0"/>
              <a:t> lo </a:t>
            </a:r>
            <a:r>
              <a:rPr lang="en-US" sz="1300" dirty="0" err="1"/>
              <a:t>opuesto</a:t>
            </a:r>
            <a:r>
              <a:rPr lang="en-US" sz="1300" dirty="0"/>
              <a:t>: la mayor </a:t>
            </a:r>
            <a:r>
              <a:rPr lang="en-US" sz="1300" dirty="0" err="1"/>
              <a:t>parte</a:t>
            </a:r>
            <a:r>
              <a:rPr lang="en-US" sz="1300" dirty="0"/>
              <a:t> de la población de 15 </a:t>
            </a:r>
            <a:r>
              <a:rPr lang="en-US" sz="1300" dirty="0" err="1"/>
              <a:t>años</a:t>
            </a:r>
            <a:r>
              <a:rPr lang="en-US" sz="1300" dirty="0"/>
              <a:t> no </a:t>
            </a:r>
            <a:r>
              <a:rPr lang="en-US" sz="1300" dirty="0" err="1"/>
              <a:t>alcanza</a:t>
            </a:r>
            <a:r>
              <a:rPr lang="en-US" sz="1300" dirty="0"/>
              <a:t> los  </a:t>
            </a:r>
            <a:r>
              <a:rPr lang="en-US" sz="1300" dirty="0" err="1"/>
              <a:t>niveles</a:t>
            </a:r>
            <a:r>
              <a:rPr lang="en-US" sz="1300" dirty="0"/>
              <a:t> </a:t>
            </a:r>
            <a:r>
              <a:rPr lang="en-US" sz="1300" dirty="0" err="1"/>
              <a:t>básicos</a:t>
            </a:r>
            <a:r>
              <a:rPr lang="en-US" sz="1300" dirty="0"/>
              <a:t> </a:t>
            </a:r>
            <a:r>
              <a:rPr lang="en-US" sz="1300" dirty="0" err="1"/>
              <a:t>en</a:t>
            </a:r>
            <a:r>
              <a:rPr lang="en-US" sz="1300" dirty="0"/>
              <a:t> </a:t>
            </a:r>
            <a:r>
              <a:rPr lang="en-US" sz="1300" dirty="0" err="1"/>
              <a:t>cada</a:t>
            </a:r>
            <a:r>
              <a:rPr lang="en-US" sz="1300" dirty="0"/>
              <a:t> </a:t>
            </a:r>
            <a:r>
              <a:rPr lang="en-US" sz="1300" dirty="0" err="1"/>
              <a:t>competencia</a:t>
            </a:r>
            <a:r>
              <a:rPr lang="en-US" sz="1300" dirty="0"/>
              <a:t> </a:t>
            </a:r>
            <a:r>
              <a:rPr lang="en-US" sz="1300" dirty="0" err="1"/>
              <a:t>medida</a:t>
            </a:r>
            <a:endParaRPr lang="es-CL" sz="1300" dirty="0"/>
          </a:p>
          <a:p>
            <a:pPr marL="342881" indent="-342881">
              <a:buFont typeface="Arial" charset="0"/>
              <a:buAutoNum type="arabicPeriod"/>
            </a:pPr>
            <a:endParaRPr lang="es-CL" sz="1300" dirty="0"/>
          </a:p>
          <a:p>
            <a:pPr marL="342881" indent="-342881">
              <a:buFont typeface="Arial" pitchFamily="34" charset="0"/>
              <a:buChar char="•"/>
            </a:pPr>
            <a:r>
              <a:rPr lang="es-CL" sz="1300" dirty="0"/>
              <a:t>Los resultados en matemática, lectura y ciencias de todos los países de AL que participan son bastante más bajos que los del promedio de países de las otras regiones. </a:t>
            </a:r>
          </a:p>
          <a:p>
            <a:pPr marL="342881" indent="-342881">
              <a:buFont typeface="Arial" pitchFamily="34" charset="0"/>
              <a:buChar char="•"/>
            </a:pPr>
            <a:endParaRPr lang="es-CL" sz="1300" dirty="0"/>
          </a:p>
          <a:p>
            <a:pPr marL="342881" indent="-342881">
              <a:buFont typeface="Arial" pitchFamily="34" charset="0"/>
              <a:buChar char="•"/>
            </a:pPr>
            <a:r>
              <a:rPr lang="es-CL" sz="1300" dirty="0"/>
              <a:t>Además hay mucha desigualdad en los resultados obtenidos. La población estudiantil de los primeros 2 o 3 cuartiles de ISEC en su mayoría no alcanza los niveles básicos para considerarse alfabetizados (para integrarse como ciudadano competente en áreas básicas del conocimiento).</a:t>
            </a:r>
          </a:p>
          <a:p>
            <a:pPr marL="342881" indent="-342881">
              <a:buFont typeface="Arial" pitchFamily="34" charset="0"/>
              <a:buChar char="•"/>
            </a:pPr>
            <a:endParaRPr lang="es-CL" sz="1300" dirty="0"/>
          </a:p>
          <a:p>
            <a:pPr marL="174708" indent="-174708" defTabSz="931774">
              <a:spcAft>
                <a:spcPts val="1200"/>
              </a:spcAft>
              <a:buFont typeface="Arial"/>
              <a:buChar char="•"/>
              <a:defRPr/>
            </a:pPr>
            <a:r>
              <a:rPr lang="es-ES" sz="1300" dirty="0"/>
              <a:t>Todas estas brechas hace que la región </a:t>
            </a:r>
            <a:r>
              <a:rPr lang="es-CL" sz="1300" dirty="0"/>
              <a:t>esté poco preparada para enfrentar los desafíos tecnológicos y aumentan las dificultades en la transición hacia la inserción en el mercado laboral: </a:t>
            </a:r>
            <a:r>
              <a:rPr lang="es-CL" sz="1300" b="1" dirty="0"/>
              <a:t>donde las competencias socioemocionales son tan importantes</a:t>
            </a:r>
            <a:r>
              <a:rPr lang="es-CL" sz="1300" dirty="0"/>
              <a:t>.</a:t>
            </a:r>
          </a:p>
          <a:p>
            <a:pPr marL="171450" indent="-171450">
              <a:buFont typeface="Arial" charset="0"/>
              <a:buChar char="•"/>
            </a:pPr>
            <a:endParaRPr lang="es-ES_tradnl" sz="1300" dirty="0"/>
          </a:p>
          <a:p>
            <a:pPr marL="342881" indent="-342881">
              <a:buFont typeface="Arial" pitchFamily="34" charset="0"/>
              <a:buChar char="•"/>
            </a:pPr>
            <a:endParaRPr lang="es-CL" sz="1000" dirty="0"/>
          </a:p>
          <a:p>
            <a:pPr marL="342881" indent="-342881">
              <a:buFont typeface="Arial" charset="0"/>
              <a:buAutoNum type="arabicPeriod"/>
            </a:pPr>
            <a:endParaRPr lang="es-CL" sz="1000" dirty="0"/>
          </a:p>
          <a:p>
            <a:endParaRPr lang="es-ES" sz="1000" dirty="0"/>
          </a:p>
        </p:txBody>
      </p:sp>
      <p:sp>
        <p:nvSpPr>
          <p:cNvPr id="4" name="Marcador de número de diapositiva 3"/>
          <p:cNvSpPr>
            <a:spLocks noGrp="1"/>
          </p:cNvSpPr>
          <p:nvPr>
            <p:ph type="sldNum" sz="quarter" idx="10"/>
          </p:nvPr>
        </p:nvSpPr>
        <p:spPr/>
        <p:txBody>
          <a:bodyPr/>
          <a:lstStyle/>
          <a:p>
            <a:fld id="{836FFC44-3C1F-4029-9DB3-C59100A0CDD5}" type="slidenum">
              <a:rPr lang="en-US" smtClean="0"/>
              <a:pPr/>
              <a:t>10</a:t>
            </a:fld>
            <a:endParaRPr lang="en-US"/>
          </a:p>
        </p:txBody>
      </p:sp>
    </p:spTree>
    <p:extLst>
      <p:ext uri="{BB962C8B-B14F-4D97-AF65-F5344CB8AC3E}">
        <p14:creationId xmlns:p14="http://schemas.microsoft.com/office/powerpoint/2010/main" val="21324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04800"/>
            <a:ext cx="4181475" cy="3136900"/>
          </a:xfrm>
        </p:spPr>
      </p:sp>
      <p:sp>
        <p:nvSpPr>
          <p:cNvPr id="4" name="Slide Number Placeholder 3"/>
          <p:cNvSpPr>
            <a:spLocks noGrp="1"/>
          </p:cNvSpPr>
          <p:nvPr>
            <p:ph type="sldNum" sz="quarter" idx="10"/>
          </p:nvPr>
        </p:nvSpPr>
        <p:spPr/>
        <p:txBody>
          <a:bodyPr/>
          <a:lstStyle/>
          <a:p>
            <a:fld id="{28A5DFA8-327A-46FA-80A8-7677DED3A317}" type="slidenum">
              <a:rPr lang="en-US" smtClean="0"/>
              <a:pPr/>
              <a:t>11</a:t>
            </a:fld>
            <a:endParaRPr lang="en-US"/>
          </a:p>
        </p:txBody>
      </p:sp>
      <p:sp>
        <p:nvSpPr>
          <p:cNvPr id="5" name="Notes Placeholder 4"/>
          <p:cNvSpPr>
            <a:spLocks noGrp="1"/>
          </p:cNvSpPr>
          <p:nvPr>
            <p:ph type="body" sz="quarter" idx="11"/>
          </p:nvPr>
        </p:nvSpPr>
        <p:spPr>
          <a:xfrm>
            <a:off x="419100" y="3560801"/>
            <a:ext cx="6172200" cy="5172367"/>
          </a:xfrm>
        </p:spPr>
        <p:txBody>
          <a:bodyPr>
            <a:normAutofit fontScale="92500" lnSpcReduction="10000"/>
          </a:bodyPr>
          <a:lstStyle/>
          <a:p>
            <a:pPr>
              <a:buFont typeface="Arial" pitchFamily="34" charset="0"/>
              <a:buChar char="•"/>
            </a:pPr>
            <a:r>
              <a:rPr lang="es-CL" sz="1300" dirty="0"/>
              <a:t>Este contexto en que viven los niños, niñas y jóvenes inevitablemente ha transformado algunos elementos claves que afectan su proceso de desarrollo: de manera positiva y/o negativa</a:t>
            </a:r>
          </a:p>
          <a:p>
            <a:pPr>
              <a:buFont typeface="Arial" pitchFamily="34" charset="0"/>
              <a:buChar char="•"/>
            </a:pPr>
            <a:endParaRPr lang="es-CL" sz="1300" dirty="0"/>
          </a:p>
          <a:p>
            <a:pPr>
              <a:buFont typeface="Arial" pitchFamily="34" charset="0"/>
              <a:buChar char="•"/>
            </a:pPr>
            <a:r>
              <a:rPr lang="es-CL" sz="1300" dirty="0"/>
              <a:t> El aumento de la cantidad y disponibilidad de información desafía y transforma las formas de aprender, y las habilidades que hay que ir formando para aprender mejor</a:t>
            </a:r>
          </a:p>
          <a:p>
            <a:pPr>
              <a:buFont typeface="Arial" pitchFamily="34" charset="0"/>
              <a:buChar char="•"/>
            </a:pPr>
            <a:endParaRPr lang="es-CL" sz="1300" dirty="0"/>
          </a:p>
          <a:p>
            <a:pPr>
              <a:buFont typeface="Arial" pitchFamily="34" charset="0"/>
              <a:buChar char="•"/>
            </a:pPr>
            <a:r>
              <a:rPr lang="es-ES" sz="1300" dirty="0"/>
              <a:t>Para aprovechar las potencialidades del nuevo contexto tecnológico se necesitará desarrollar nuevas habilidades en tecnologías avanzadas asociadas a las disciplinas en las áreas CTIM y habilidades socioemocionales y para la resolución de problemas complejos, pensamiento crítico, creatividad, entre otras. </a:t>
            </a:r>
            <a:endParaRPr lang="es-CL" sz="1300" dirty="0"/>
          </a:p>
          <a:p>
            <a:pPr>
              <a:buFont typeface="Arial" pitchFamily="34" charset="0"/>
              <a:buChar char="•"/>
            </a:pPr>
            <a:endParaRPr lang="es-CL" sz="1300" dirty="0"/>
          </a:p>
          <a:p>
            <a:pPr>
              <a:buFont typeface="Arial" pitchFamily="34" charset="0"/>
              <a:buChar char="•"/>
            </a:pPr>
            <a:r>
              <a:rPr lang="es-CL" sz="1300" dirty="0"/>
              <a:t>También transforma las maneras de relacionarse: permite relacionarse con otros bajo el anonimato, la accesibilidad a gran cantidad de personas – relaciones masivas- comunicación inmediata- comunidades virtuales, </a:t>
            </a:r>
            <a:r>
              <a:rPr lang="es-CL" sz="1300" dirty="0" err="1"/>
              <a:t>tbn</a:t>
            </a:r>
            <a:r>
              <a:rPr lang="es-CL" sz="1300" dirty="0"/>
              <a:t> archivado automático de la interacción…entre otras.</a:t>
            </a:r>
          </a:p>
          <a:p>
            <a:pPr>
              <a:buFont typeface="Arial" pitchFamily="34" charset="0"/>
              <a:buChar char="•"/>
            </a:pPr>
            <a:endParaRPr lang="es-CL" sz="1300" dirty="0"/>
          </a:p>
          <a:p>
            <a:pPr>
              <a:buFont typeface="Arial" pitchFamily="34" charset="0"/>
              <a:buChar char="•"/>
            </a:pPr>
            <a:r>
              <a:rPr lang="es-CL" sz="1300" dirty="0"/>
              <a:t>Otro elemento es que abre canales de participación antes inexistentes: así se ha visto como Internet y las Redes Sociales han jugado un rol importante en tantos de los movimientos sociales, estudiantiles y juveniles en la región y en el mundo.</a:t>
            </a:r>
          </a:p>
          <a:p>
            <a:pPr>
              <a:buFont typeface="Arial" pitchFamily="34" charset="0"/>
              <a:buChar char="•"/>
            </a:pPr>
            <a:endParaRPr lang="es-CL" sz="1300" dirty="0"/>
          </a:p>
          <a:p>
            <a:pPr>
              <a:buFont typeface="Arial" pitchFamily="34" charset="0"/>
              <a:buChar char="•"/>
            </a:pPr>
            <a:r>
              <a:rPr lang="es-CL" sz="1300" dirty="0"/>
              <a:t>Estas transformaciones abren oportunidades y también riesgos en las vivencias de la infancia, adolescencia y juventud. </a:t>
            </a:r>
          </a:p>
          <a:p>
            <a:pPr>
              <a:buFont typeface="Arial" pitchFamily="34" charset="0"/>
              <a:buChar char="•"/>
            </a:pPr>
            <a:endParaRPr lang="en-US" sz="1300" dirty="0"/>
          </a:p>
          <a:p>
            <a:pPr marL="171450" indent="-171450">
              <a:buFont typeface="Arial" panose="020B0604020202020204" pitchFamily="34" charset="0"/>
              <a:buChar char="•"/>
            </a:pPr>
            <a:r>
              <a:rPr lang="en-US" sz="1300" dirty="0" err="1"/>
              <a:t>Dilema</a:t>
            </a:r>
            <a:r>
              <a:rPr lang="en-US" sz="1300" dirty="0"/>
              <a:t> de </a:t>
            </a:r>
            <a:r>
              <a:rPr lang="en-US" sz="1300" dirty="0" err="1"/>
              <a:t>ventajas</a:t>
            </a:r>
            <a:r>
              <a:rPr lang="en-US" sz="1300" dirty="0"/>
              <a:t> v/s </a:t>
            </a:r>
            <a:r>
              <a:rPr lang="en-US" sz="1300" dirty="0" err="1"/>
              <a:t>riesgos</a:t>
            </a:r>
            <a:r>
              <a:rPr lang="en-US" sz="1300" dirty="0"/>
              <a:t>. ¿</a:t>
            </a:r>
            <a:r>
              <a:rPr lang="en-US" sz="1300" dirty="0" err="1"/>
              <a:t>Cómo</a:t>
            </a:r>
            <a:r>
              <a:rPr lang="en-US" sz="1300" dirty="0"/>
              <a:t> </a:t>
            </a:r>
            <a:r>
              <a:rPr lang="en-US" sz="1300" dirty="0" err="1"/>
              <a:t>protegemos</a:t>
            </a:r>
            <a:r>
              <a:rPr lang="en-US" sz="1300" dirty="0"/>
              <a:t> sin </a:t>
            </a:r>
            <a:r>
              <a:rPr lang="en-US" sz="1300" dirty="0" err="1"/>
              <a:t>disminuir</a:t>
            </a:r>
            <a:r>
              <a:rPr lang="en-US" sz="1300" dirty="0"/>
              <a:t> </a:t>
            </a:r>
            <a:r>
              <a:rPr lang="en-US" sz="1300" dirty="0" err="1"/>
              <a:t>oportunidades</a:t>
            </a:r>
            <a:r>
              <a:rPr lang="en-US" sz="1300" dirty="0"/>
              <a:t>?</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s-ES_tradnl" sz="1300" dirty="0"/>
              <a:t>Provisión de </a:t>
            </a:r>
            <a:r>
              <a:rPr lang="es-CL" sz="1300" dirty="0"/>
              <a:t>capacidades digitales y estrategias de seguridad online y de autocuidado que les permita a los niños y niñas acceder a la red y así a sus beneficios. </a:t>
            </a:r>
          </a:p>
          <a:p>
            <a:pPr marL="171450" indent="-171450">
              <a:buFont typeface="Arial" panose="020B0604020202020204" pitchFamily="34" charset="0"/>
              <a:buChar char="•"/>
            </a:pPr>
            <a:endParaRPr lang="es-CL" sz="13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kern="1200" dirty="0">
                <a:effectLst/>
              </a:rPr>
              <a:t>Es necesario que el desarrollo en la infancia vaya acompañado por adultos que tengan las competencias para guiar o promover los procesos de apropiación y desarrollo de habilidades: donde las competencias socioemocionales también juegan un rol central</a:t>
            </a:r>
            <a:endParaRPr lang="en-US" sz="1300"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66850" y="76200"/>
            <a:ext cx="3860800" cy="2895600"/>
          </a:xfrm>
          <a:ln/>
        </p:spPr>
      </p:sp>
      <p:sp>
        <p:nvSpPr>
          <p:cNvPr id="64515" name="Notes Placeholder 2"/>
          <p:cNvSpPr>
            <a:spLocks noGrp="1"/>
          </p:cNvSpPr>
          <p:nvPr>
            <p:ph type="body" idx="1"/>
          </p:nvPr>
        </p:nvSpPr>
        <p:spPr>
          <a:xfrm>
            <a:off x="351524" y="3429000"/>
            <a:ext cx="6354076" cy="4816821"/>
          </a:xfrm>
          <a:noFill/>
          <a:ln/>
        </p:spPr>
        <p:txBody>
          <a:bodyPr/>
          <a:lstStyle/>
          <a:p>
            <a:pPr marL="171450" indent="-171450" algn="just">
              <a:spcAft>
                <a:spcPts val="1800"/>
              </a:spcAft>
              <a:buFont typeface="Arial" panose="020B0604020202020204" pitchFamily="34" charset="0"/>
              <a:buChar char="•"/>
            </a:pPr>
            <a:r>
              <a:rPr lang="es-CL" dirty="0"/>
              <a:t>Por otra parte la Revolución tecnológica + </a:t>
            </a:r>
            <a:r>
              <a:rPr lang="uz-Cyrl-UZ" dirty="0"/>
              <a:t>organización de la producción </a:t>
            </a:r>
            <a:r>
              <a:rPr lang="es-CL" dirty="0"/>
              <a:t>global en cadenas de valor:  genera incertidumbre y riesgos para inclusión laboral y protección social</a:t>
            </a:r>
            <a:r>
              <a:rPr lang="es-CL" dirty="0">
                <a:solidFill>
                  <a:srgbClr val="4472C4"/>
                </a:solidFill>
              </a:rPr>
              <a:t>, </a:t>
            </a:r>
            <a:r>
              <a:rPr lang="es-CL" dirty="0"/>
              <a:t>nuevos desafíos para las políticas de inclusión social (como acabamos de revisar en términos educativos). Por ejemplo la uberización de las economías.</a:t>
            </a:r>
          </a:p>
          <a:p>
            <a:pPr marL="171450" indent="-171450" algn="just">
              <a:spcAft>
                <a:spcPts val="1800"/>
              </a:spcAft>
              <a:buFont typeface="Arial" panose="020B0604020202020204" pitchFamily="34" charset="0"/>
              <a:buChar char="•"/>
            </a:pPr>
            <a:r>
              <a:rPr lang="es-CL" dirty="0"/>
              <a:t>Factores que se superponen a</a:t>
            </a:r>
            <a:r>
              <a:rPr lang="es-CL" dirty="0">
                <a:solidFill>
                  <a:srgbClr val="C00000"/>
                </a:solidFill>
              </a:rPr>
              <a:t> </a:t>
            </a:r>
            <a:r>
              <a:rPr lang="es-CL" dirty="0"/>
              <a:t>un mercado de trabajo segmentado y con un alto porcentaje de precarización e informalidad </a:t>
            </a:r>
          </a:p>
          <a:p>
            <a:pPr marL="171450" indent="-171450" algn="just">
              <a:spcAft>
                <a:spcPts val="1800"/>
              </a:spcAft>
              <a:buFont typeface="Arial" panose="020B0604020202020204" pitchFamily="34" charset="0"/>
              <a:buChar char="•"/>
            </a:pPr>
            <a:r>
              <a:rPr lang="es-CL" dirty="0"/>
              <a:t>El trabajo decente y de calidad es fundamental para que las personas y sus familias accedan a los ingresos necesarios para mantener un nivel de vida adecuado: es clave para la reducción de la pobreza, la disminución de la desigualdad, la promoción del bienestar y la inclusión social. </a:t>
            </a:r>
            <a:endParaRPr lang="es-ES" dirty="0">
              <a:solidFill>
                <a:schemeClr val="tx1"/>
              </a:solidFill>
            </a:endParaRPr>
          </a:p>
          <a:p>
            <a:pPr marL="178001" marR="0" lvl="0" indent="-178001" algn="just"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s-CL" kern="1200" dirty="0">
                <a:solidFill>
                  <a:schemeClr val="tx1"/>
                </a:solidFill>
                <a:effectLst/>
                <a:latin typeface="+mn-lt"/>
                <a:ea typeface="+mn-ea"/>
                <a:cs typeface="+mn-cs"/>
              </a:rPr>
              <a:t>Los altos niveles de informalidad son una característica central de los mercados laborales de América Latina y el Caribe, que implica la carencia de la protección normalmente asociada al empleo formal en términos de la cobertura de seguridad social tanto en salud como en pensiones, contar con jornadas de trabajo definidas, acceder a seguros por desempleo, accidentes y enfermedades laborales, y protección de la maternidad y la paternidad.</a:t>
            </a:r>
          </a:p>
          <a:p>
            <a:pPr marL="178001" marR="0" lvl="0" indent="-178001" algn="just"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s-CL" dirty="0"/>
          </a:p>
          <a:p>
            <a:pPr marL="178001" marR="0" lvl="0" indent="-178001" algn="just"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s-CL" kern="1200" dirty="0">
                <a:solidFill>
                  <a:schemeClr val="tx1"/>
                </a:solidFill>
                <a:effectLst/>
                <a:latin typeface="+mn-lt"/>
                <a:ea typeface="+mn-ea"/>
                <a:cs typeface="+mn-cs"/>
              </a:rPr>
              <a:t> Una de las formas de inserción laboral menos protegidas es el trabajo por cuenta propia no calificado, que es una fuente muy importante de generación de empleo e ingresos en los mercados laborales de la región (VER GRAFICO: 32,7% de los ocupados en promedio y más del 60% de los ocupados del primer quintil de ingresos son por cuenta propia no calificados). Las transformaciones en el mundo del trabajo, asociadas a la revolución tecnológica, pueden aumentar aún más la proporción de ocupados en esta situación.</a:t>
            </a:r>
          </a:p>
          <a:p>
            <a:pPr marL="178001" marR="0" lvl="0" indent="-178001" algn="just"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s-CL" kern="1200" dirty="0">
              <a:solidFill>
                <a:schemeClr val="tx1"/>
              </a:solidFill>
              <a:effectLst/>
              <a:latin typeface="+mn-lt"/>
              <a:ea typeface="+mn-ea"/>
              <a:cs typeface="+mn-cs"/>
            </a:endParaRPr>
          </a:p>
          <a:p>
            <a:pPr marL="178001" marR="0" lvl="0" indent="-178001" algn="just"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Los </a:t>
            </a:r>
            <a:r>
              <a:rPr lang="en-US" dirty="0" err="1">
                <a:solidFill>
                  <a:schemeClr val="tx1"/>
                </a:solidFill>
              </a:rPr>
              <a:t>trabajadores</a:t>
            </a:r>
            <a:r>
              <a:rPr lang="en-US" dirty="0">
                <a:solidFill>
                  <a:schemeClr val="tx1"/>
                </a:solidFill>
              </a:rPr>
              <a:t> </a:t>
            </a:r>
            <a:r>
              <a:rPr lang="en-US" dirty="0" err="1">
                <a:solidFill>
                  <a:schemeClr val="tx1"/>
                </a:solidFill>
              </a:rPr>
              <a:t>familiares</a:t>
            </a:r>
            <a:r>
              <a:rPr lang="en-US" dirty="0">
                <a:solidFill>
                  <a:schemeClr val="tx1"/>
                </a:solidFill>
              </a:rPr>
              <a:t> no </a:t>
            </a:r>
            <a:r>
              <a:rPr lang="en-US" dirty="0" err="1">
                <a:solidFill>
                  <a:schemeClr val="tx1"/>
                </a:solidFill>
              </a:rPr>
              <a:t>remunerados</a:t>
            </a:r>
            <a:r>
              <a:rPr lang="en-US" dirty="0">
                <a:solidFill>
                  <a:schemeClr val="tx1"/>
                </a:solidFill>
              </a:rPr>
              <a:t> y </a:t>
            </a:r>
            <a:r>
              <a:rPr lang="en-US" dirty="0" err="1">
                <a:solidFill>
                  <a:schemeClr val="tx1"/>
                </a:solidFill>
              </a:rPr>
              <a:t>una</a:t>
            </a:r>
            <a:r>
              <a:rPr lang="en-US" dirty="0">
                <a:solidFill>
                  <a:schemeClr val="tx1"/>
                </a:solidFill>
              </a:rPr>
              <a:t> </a:t>
            </a:r>
            <a:r>
              <a:rPr lang="en-US" dirty="0" err="1">
                <a:solidFill>
                  <a:schemeClr val="tx1"/>
                </a:solidFill>
              </a:rPr>
              <a:t>importante</a:t>
            </a:r>
            <a:r>
              <a:rPr lang="en-US" dirty="0">
                <a:solidFill>
                  <a:schemeClr val="tx1"/>
                </a:solidFill>
              </a:rPr>
              <a:t> </a:t>
            </a:r>
            <a:r>
              <a:rPr lang="en-US" dirty="0" err="1">
                <a:solidFill>
                  <a:schemeClr val="tx1"/>
                </a:solidFill>
              </a:rPr>
              <a:t>proporción</a:t>
            </a:r>
            <a:r>
              <a:rPr lang="en-US" dirty="0">
                <a:solidFill>
                  <a:schemeClr val="tx1"/>
                </a:solidFill>
              </a:rPr>
              <a:t> de </a:t>
            </a:r>
            <a:r>
              <a:rPr lang="en-US" dirty="0" err="1">
                <a:solidFill>
                  <a:schemeClr val="tx1"/>
                </a:solidFill>
              </a:rPr>
              <a:t>los</a:t>
            </a:r>
            <a:r>
              <a:rPr lang="en-US" dirty="0">
                <a:solidFill>
                  <a:schemeClr val="tx1"/>
                </a:solidFill>
              </a:rPr>
              <a:t> </a:t>
            </a:r>
            <a:r>
              <a:rPr lang="en-US" dirty="0" err="1">
                <a:solidFill>
                  <a:schemeClr val="tx1"/>
                </a:solidFill>
              </a:rPr>
              <a:t>trabajadores</a:t>
            </a:r>
            <a:r>
              <a:rPr lang="en-US" dirty="0">
                <a:solidFill>
                  <a:schemeClr val="tx1"/>
                </a:solidFill>
              </a:rPr>
              <a:t> </a:t>
            </a:r>
            <a:r>
              <a:rPr lang="en-US" dirty="0" err="1">
                <a:solidFill>
                  <a:schemeClr val="tx1"/>
                </a:solidFill>
              </a:rPr>
              <a:t>asalariados</a:t>
            </a:r>
            <a:r>
              <a:rPr lang="en-US" dirty="0">
                <a:solidFill>
                  <a:schemeClr val="tx1"/>
                </a:solidFill>
              </a:rPr>
              <a:t>, </a:t>
            </a:r>
            <a:r>
              <a:rPr lang="en-US" dirty="0" err="1">
                <a:solidFill>
                  <a:schemeClr val="tx1"/>
                </a:solidFill>
              </a:rPr>
              <a:t>incluyendo</a:t>
            </a:r>
            <a:r>
              <a:rPr lang="en-US" dirty="0">
                <a:solidFill>
                  <a:schemeClr val="tx1"/>
                </a:solidFill>
              </a:rPr>
              <a:t> las </a:t>
            </a:r>
            <a:r>
              <a:rPr lang="en-US" dirty="0" err="1">
                <a:solidFill>
                  <a:schemeClr val="tx1"/>
                </a:solidFill>
              </a:rPr>
              <a:t>trabajadoras</a:t>
            </a:r>
            <a:r>
              <a:rPr lang="en-US" dirty="0">
                <a:solidFill>
                  <a:schemeClr val="tx1"/>
                </a:solidFill>
              </a:rPr>
              <a:t>  </a:t>
            </a:r>
            <a:r>
              <a:rPr lang="en-US" dirty="0" err="1">
                <a:solidFill>
                  <a:schemeClr val="tx1"/>
                </a:solidFill>
              </a:rPr>
              <a:t>en</a:t>
            </a:r>
            <a:r>
              <a:rPr lang="en-US" dirty="0">
                <a:solidFill>
                  <a:schemeClr val="tx1"/>
                </a:solidFill>
              </a:rPr>
              <a:t> el </a:t>
            </a:r>
            <a:r>
              <a:rPr lang="en-US" dirty="0" err="1">
                <a:solidFill>
                  <a:schemeClr val="tx1"/>
                </a:solidFill>
              </a:rPr>
              <a:t>servicio</a:t>
            </a:r>
            <a:r>
              <a:rPr lang="en-US" dirty="0">
                <a:solidFill>
                  <a:schemeClr val="tx1"/>
                </a:solidFill>
              </a:rPr>
              <a:t> </a:t>
            </a:r>
            <a:r>
              <a:rPr lang="en-US" dirty="0" err="1">
                <a:solidFill>
                  <a:schemeClr val="tx1"/>
                </a:solidFill>
              </a:rPr>
              <a:t>domestico</a:t>
            </a:r>
            <a:r>
              <a:rPr lang="en-US" dirty="0">
                <a:solidFill>
                  <a:schemeClr val="tx1"/>
                </a:solidFill>
              </a:rPr>
              <a:t>, </a:t>
            </a:r>
            <a:r>
              <a:rPr lang="en-US" dirty="0" err="1">
                <a:solidFill>
                  <a:schemeClr val="tx1"/>
                </a:solidFill>
              </a:rPr>
              <a:t>también</a:t>
            </a:r>
            <a:r>
              <a:rPr lang="en-US" dirty="0">
                <a:solidFill>
                  <a:schemeClr val="tx1"/>
                </a:solidFill>
              </a:rPr>
              <a:t> </a:t>
            </a:r>
            <a:r>
              <a:rPr lang="en-US" dirty="0" err="1">
                <a:solidFill>
                  <a:schemeClr val="tx1"/>
                </a:solidFill>
              </a:rPr>
              <a:t>están</a:t>
            </a:r>
            <a:r>
              <a:rPr lang="en-US" dirty="0">
                <a:solidFill>
                  <a:schemeClr val="tx1"/>
                </a:solidFill>
              </a:rPr>
              <a:t> </a:t>
            </a:r>
            <a:r>
              <a:rPr lang="en-US" dirty="0" err="1">
                <a:solidFill>
                  <a:schemeClr val="tx1"/>
                </a:solidFill>
              </a:rPr>
              <a:t>excluidos</a:t>
            </a:r>
            <a:r>
              <a:rPr lang="en-US" dirty="0">
                <a:solidFill>
                  <a:schemeClr val="tx1"/>
                </a:solidFill>
              </a:rPr>
              <a:t> de la </a:t>
            </a:r>
            <a:r>
              <a:rPr lang="en-US" dirty="0" err="1">
                <a:solidFill>
                  <a:schemeClr val="tx1"/>
                </a:solidFill>
              </a:rPr>
              <a:t>protección</a:t>
            </a:r>
            <a:r>
              <a:rPr lang="en-US" dirty="0">
                <a:solidFill>
                  <a:schemeClr val="tx1"/>
                </a:solidFill>
              </a:rPr>
              <a:t> social  </a:t>
            </a:r>
          </a:p>
          <a:p>
            <a:pPr marL="178001" marR="0" lvl="0" indent="-178001" algn="just" defTabSz="931586"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US" b="1" kern="1200" dirty="0">
              <a:solidFill>
                <a:schemeClr val="tx1"/>
              </a:solidFill>
              <a:effectLst/>
              <a:latin typeface="+mn-lt"/>
              <a:ea typeface="+mn-ea"/>
              <a:cs typeface="+mn-cs"/>
            </a:endParaRPr>
          </a:p>
          <a:p>
            <a:pPr marL="178001" indent="-178001" algn="just" defTabSz="931586" eaLnBrk="0" fontAlgn="base" hangingPunct="0">
              <a:buFont typeface="Arial" panose="020B0604020202020204" pitchFamily="34" charset="0"/>
              <a:buChar char="•"/>
              <a:defRPr/>
            </a:pPr>
            <a:endParaRPr lang="es-CL" dirty="0"/>
          </a:p>
          <a:p>
            <a:pPr marL="178001" indent="-178001" algn="just" defTabSz="931586" eaLnBrk="0" fontAlgn="base" hangingPunct="0">
              <a:buFont typeface="Arial" panose="020B0604020202020204" pitchFamily="34" charset="0"/>
              <a:buChar char="•"/>
              <a:defRPr/>
            </a:pPr>
            <a:endParaRPr lang="es-CL" dirty="0"/>
          </a:p>
          <a:p>
            <a:pPr algn="just" defTabSz="931586" eaLnBrk="0" fontAlgn="base" hangingPunct="0">
              <a:defRPr/>
            </a:pPr>
            <a:endParaRPr lang="es-CL" dirty="0"/>
          </a:p>
          <a:p>
            <a:pPr algn="just" defTabSz="931586" eaLnBrk="0" fontAlgn="base" hangingPunct="0">
              <a:defRPr/>
            </a:pPr>
            <a:endParaRPr lang="en-US" dirty="0"/>
          </a:p>
        </p:txBody>
      </p:sp>
      <p:sp>
        <p:nvSpPr>
          <p:cNvPr id="64516" name="Slide Number Placeholder 3"/>
          <p:cNvSpPr>
            <a:spLocks noGrp="1"/>
          </p:cNvSpPr>
          <p:nvPr>
            <p:ph type="sldNum" sz="quarter" idx="5"/>
          </p:nvPr>
        </p:nvSpPr>
        <p:spPr>
          <a:xfrm>
            <a:off x="3808730" y="8586499"/>
            <a:ext cx="3037840" cy="466433"/>
          </a:xfrm>
          <a:noFill/>
        </p:spPr>
        <p:txBody>
          <a:bodyPr/>
          <a:lstStyle/>
          <a:p>
            <a:pPr defTabSz="949376"/>
            <a:fld id="{B318DDF4-4E41-4402-BAF3-FE5E7A29A5D7}" type="slidenum">
              <a:rPr lang="en-US" altLang="en-US" smtClean="0"/>
              <a:pPr defTabSz="949376"/>
              <a:t>12</a:t>
            </a:fld>
            <a:endParaRPr lang="en-US" altLang="en-US" dirty="0"/>
          </a:p>
        </p:txBody>
      </p:sp>
    </p:spTree>
    <p:extLst>
      <p:ext uri="{BB962C8B-B14F-4D97-AF65-F5344CB8AC3E}">
        <p14:creationId xmlns:p14="http://schemas.microsoft.com/office/powerpoint/2010/main" val="120274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366838" y="381000"/>
            <a:ext cx="4064000" cy="3048000"/>
          </a:xfrm>
          <a:ln/>
        </p:spPr>
      </p:sp>
      <p:sp>
        <p:nvSpPr>
          <p:cNvPr id="64515" name="Notes Placeholder 2"/>
          <p:cNvSpPr>
            <a:spLocks noGrp="1"/>
          </p:cNvSpPr>
          <p:nvPr>
            <p:ph type="body" idx="1"/>
          </p:nvPr>
        </p:nvSpPr>
        <p:spPr>
          <a:xfrm>
            <a:off x="354581" y="3657600"/>
            <a:ext cx="6301238" cy="4876800"/>
          </a:xfrm>
          <a:noFill/>
          <a:ln/>
        </p:spPr>
        <p:txBody>
          <a:bodyPr/>
          <a:lstStyle/>
          <a:p>
            <a:pPr marL="178001" marR="0" lvl="0" indent="-178001" algn="l"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s-CL" sz="1400" dirty="0"/>
              <a:t>Justamente debido a una estructura productiva heterogénea, que tiene como contraparte mercados laborales con altos niveles de precariedad e informalidad, los ingresos laborales de una importante proporción de la población ocupada en América Latina son insuficientes para alcanzar un nivel de vida adecuado. </a:t>
            </a:r>
          </a:p>
          <a:p>
            <a:pPr marL="178001" indent="-178001" defTabSz="931586" eaLnBrk="0" fontAlgn="base" hangingPunct="0">
              <a:buFont typeface="Arial" panose="020B0604020202020204" pitchFamily="34" charset="0"/>
              <a:buChar char="•"/>
              <a:defRPr/>
            </a:pPr>
            <a:endParaRPr lang="es-CL" sz="1400" kern="1200" baseline="0" dirty="0">
              <a:solidFill>
                <a:schemeClr val="tx1"/>
              </a:solidFill>
              <a:latin typeface="+mn-lt"/>
              <a:ea typeface="+mn-ea"/>
              <a:cs typeface="+mn-cs"/>
            </a:endParaRPr>
          </a:p>
          <a:p>
            <a:pPr marL="178001" indent="-178001" defTabSz="931586" eaLnBrk="0" fontAlgn="base" hangingPunct="0">
              <a:buFont typeface="Arial" panose="020B0604020202020204" pitchFamily="34" charset="0"/>
              <a:buChar char="•"/>
              <a:defRPr/>
            </a:pPr>
            <a:r>
              <a:rPr lang="es-CL" sz="1400" kern="1200" baseline="0" dirty="0">
                <a:solidFill>
                  <a:schemeClr val="tx1"/>
                </a:solidFill>
                <a:latin typeface="+mn-lt"/>
                <a:ea typeface="+mn-ea"/>
                <a:cs typeface="+mn-cs"/>
              </a:rPr>
              <a:t>En promedio más de 40% de los trabajadores tienen ingresos laborales mensuales inferiores a los salarios mínimos nacionales (este elevado porcentaje se explica en parte por los bajos ingresos medios de los trabajadores por cuenta propia, no cubiertos por la legislación del salario mínimo)</a:t>
            </a:r>
          </a:p>
          <a:p>
            <a:pPr marL="178001" indent="-178001" defTabSz="931586" eaLnBrk="0" fontAlgn="base" hangingPunct="0">
              <a:buFont typeface="Arial" panose="020B0604020202020204" pitchFamily="34" charset="0"/>
              <a:buChar char="•"/>
              <a:defRPr/>
            </a:pPr>
            <a:endParaRPr lang="es-CL" sz="1400" kern="1200" baseline="0" dirty="0">
              <a:solidFill>
                <a:schemeClr val="tx1"/>
              </a:solidFill>
              <a:latin typeface="+mn-lt"/>
              <a:ea typeface="+mn-ea"/>
              <a:cs typeface="+mn-cs"/>
            </a:endParaRPr>
          </a:p>
          <a:p>
            <a:pPr marL="178001" indent="-178001" defTabSz="931586" eaLnBrk="0" fontAlgn="base" hangingPunct="0">
              <a:buFont typeface="Arial" panose="020B0604020202020204" pitchFamily="34" charset="0"/>
              <a:buChar char="•"/>
              <a:defRPr/>
            </a:pPr>
            <a:r>
              <a:rPr lang="es-CL" sz="1400" kern="1200" baseline="0" dirty="0">
                <a:solidFill>
                  <a:schemeClr val="tx1"/>
                </a:solidFill>
                <a:latin typeface="+mn-lt"/>
                <a:ea typeface="+mn-ea"/>
                <a:cs typeface="+mn-cs"/>
              </a:rPr>
              <a:t>Esta proporción es mas elevada entre los jóvenes, mayores de 65 años y mujeres. </a:t>
            </a:r>
          </a:p>
          <a:p>
            <a:pPr marL="178001" indent="-178001" defTabSz="931586" eaLnBrk="0" fontAlgn="base" hangingPunct="0">
              <a:buFont typeface="Arial" panose="020B0604020202020204" pitchFamily="34" charset="0"/>
              <a:buChar char="•"/>
              <a:defRPr/>
            </a:pPr>
            <a:endParaRPr lang="es-CL" sz="1400" kern="1200" baseline="0" dirty="0">
              <a:solidFill>
                <a:schemeClr val="tx1"/>
              </a:solidFill>
              <a:latin typeface="+mn-lt"/>
              <a:ea typeface="+mn-ea"/>
              <a:cs typeface="+mn-cs"/>
            </a:endParaRPr>
          </a:p>
          <a:p>
            <a:pPr marL="178001" indent="-178001" defTabSz="931586" eaLnBrk="0" fontAlgn="base" hangingPunct="0">
              <a:buFont typeface="Arial" panose="020B0604020202020204" pitchFamily="34" charset="0"/>
              <a:buChar char="•"/>
              <a:defRPr/>
            </a:pPr>
            <a:r>
              <a:rPr lang="es-CL" sz="1400" kern="1200" baseline="0" dirty="0">
                <a:solidFill>
                  <a:schemeClr val="tx1"/>
                </a:solidFill>
                <a:latin typeface="+mn-lt"/>
                <a:ea typeface="+mn-ea"/>
                <a:cs typeface="+mn-cs"/>
              </a:rPr>
              <a:t>En 2016, 20% de los ocupados se encontraba en condición de subempleo por ingresos, más elevada en zonas rurales 35% que en urbanas 16%.</a:t>
            </a:r>
          </a:p>
          <a:p>
            <a:pPr marL="178001" indent="-178001" defTabSz="931586" eaLnBrk="0" fontAlgn="base" hangingPunct="0">
              <a:buFont typeface="Arial" panose="020B0604020202020204" pitchFamily="34" charset="0"/>
              <a:buChar char="•"/>
              <a:defRPr/>
            </a:pPr>
            <a:endParaRPr lang="es-CL" sz="1400" kern="1200" baseline="0" dirty="0">
              <a:solidFill>
                <a:schemeClr val="tx1"/>
              </a:solidFill>
              <a:latin typeface="+mn-lt"/>
              <a:ea typeface="+mn-ea"/>
              <a:cs typeface="+mn-cs"/>
            </a:endParaRPr>
          </a:p>
          <a:p>
            <a:pPr marL="178001" marR="0" lvl="0" indent="-178001" algn="l"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s-CL" sz="1400" kern="1200" baseline="0" dirty="0">
                <a:solidFill>
                  <a:schemeClr val="tx1"/>
                </a:solidFill>
                <a:latin typeface="+mn-lt"/>
                <a:ea typeface="+mn-ea"/>
                <a:cs typeface="+mn-cs"/>
              </a:rPr>
              <a:t>También hay</a:t>
            </a:r>
            <a:r>
              <a:rPr lang="es-CL" sz="1400" kern="1200" dirty="0">
                <a:solidFill>
                  <a:schemeClr val="tx1"/>
                </a:solidFill>
                <a:latin typeface="+mn-lt"/>
                <a:ea typeface="+mn-ea"/>
                <a:cs typeface="+mn-cs"/>
              </a:rPr>
              <a:t> desigualdades etarias y de género con relación a ese indicador. La proporción de ocupados con ingresos laborales promedio inferiores al salario mínimo nacional es más elevada entre las mujeres (48,7%) y los jóvenes (55,9%) . </a:t>
            </a:r>
            <a:r>
              <a:rPr lang="es-CL" sz="1400" b="1" dirty="0">
                <a:solidFill>
                  <a:schemeClr val="tx1"/>
                </a:solidFill>
              </a:rPr>
              <a:t>Entre las mujeres jóvenes alcanza a 60,3%</a:t>
            </a:r>
          </a:p>
          <a:p>
            <a:pPr marL="178001" indent="-178001" defTabSz="931586" eaLnBrk="0" fontAlgn="base" hangingPunct="0">
              <a:buFont typeface="Arial" panose="020B0604020202020204" pitchFamily="34" charset="0"/>
              <a:buChar char="•"/>
              <a:defRPr/>
            </a:pPr>
            <a:endParaRPr lang="es-CL" sz="1400" b="0" kern="1200" dirty="0">
              <a:solidFill>
                <a:schemeClr val="tx1"/>
              </a:solidFill>
              <a:latin typeface="+mn-lt"/>
              <a:ea typeface="+mn-ea"/>
              <a:cs typeface="+mn-cs"/>
            </a:endParaRPr>
          </a:p>
          <a:p>
            <a:pPr marL="178001" marR="0" lvl="0" indent="-178001" algn="l"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s-CL" sz="1400" b="0" dirty="0">
                <a:solidFill>
                  <a:schemeClr val="tx1"/>
                </a:solidFill>
              </a:rPr>
              <a:t>En 2016, 19,6% de los ocupados no era remunerado por su trabajo o recibía ingresos por debajo de la línea de pobreza </a:t>
            </a:r>
          </a:p>
          <a:p>
            <a:pPr marL="178001" marR="0" lvl="0" indent="-178001" algn="l" defTabSz="931586"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s-CL" sz="1400" dirty="0"/>
          </a:p>
          <a:p>
            <a:pPr marL="178001" indent="-178001" defTabSz="931586" eaLnBrk="0" fontAlgn="base" hangingPunct="0">
              <a:buFont typeface="Arial" panose="020B0604020202020204" pitchFamily="34" charset="0"/>
              <a:buChar char="•"/>
              <a:defRPr/>
            </a:pPr>
            <a:endParaRPr lang="es-CL" sz="1400" kern="1200" dirty="0">
              <a:solidFill>
                <a:schemeClr val="tx1"/>
              </a:solidFill>
              <a:latin typeface="+mn-lt"/>
              <a:ea typeface="+mn-ea"/>
              <a:cs typeface="+mn-cs"/>
            </a:endParaRPr>
          </a:p>
        </p:txBody>
      </p:sp>
      <p:sp>
        <p:nvSpPr>
          <p:cNvPr id="64516" name="Slide Number Placeholder 3"/>
          <p:cNvSpPr>
            <a:spLocks noGrp="1"/>
          </p:cNvSpPr>
          <p:nvPr>
            <p:ph type="sldNum" sz="quarter" idx="5"/>
          </p:nvPr>
        </p:nvSpPr>
        <p:spPr>
          <a:noFill/>
        </p:spPr>
        <p:txBody>
          <a:bodyPr/>
          <a:lstStyle/>
          <a:p>
            <a:pPr defTabSz="949376"/>
            <a:fld id="{B318DDF4-4E41-4402-BAF3-FE5E7A29A5D7}" type="slidenum">
              <a:rPr lang="en-US" altLang="en-US" smtClean="0"/>
              <a:pPr defTabSz="949376"/>
              <a:t>13</a:t>
            </a:fld>
            <a:endParaRPr lang="en-US" altLang="en-US" dirty="0"/>
          </a:p>
        </p:txBody>
      </p:sp>
    </p:spTree>
    <p:extLst>
      <p:ext uri="{BB962C8B-B14F-4D97-AF65-F5344CB8AC3E}">
        <p14:creationId xmlns:p14="http://schemas.microsoft.com/office/powerpoint/2010/main" val="107665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457200"/>
            <a:ext cx="4181475" cy="3136900"/>
          </a:xfrm>
        </p:spPr>
      </p:sp>
      <p:sp>
        <p:nvSpPr>
          <p:cNvPr id="3" name="Notes Placeholder 2"/>
          <p:cNvSpPr>
            <a:spLocks noGrp="1"/>
          </p:cNvSpPr>
          <p:nvPr>
            <p:ph type="body" idx="1"/>
          </p:nvPr>
        </p:nvSpPr>
        <p:spPr>
          <a:xfrm>
            <a:off x="566358" y="3810000"/>
            <a:ext cx="5900482" cy="4752588"/>
          </a:xfrm>
        </p:spPr>
        <p:txBody>
          <a:bodyPr>
            <a:normAutofit fontScale="92500" lnSpcReduction="10000"/>
          </a:bodyPr>
          <a:lstStyle/>
          <a:p>
            <a:pPr marL="0" marR="0" lvl="0" indent="0" algn="l" defTabSz="914400" rtl="0" eaLnBrk="1" fontAlgn="auto" latinLnBrk="0" hangingPunct="1">
              <a:lnSpc>
                <a:spcPct val="90000"/>
              </a:lnSpc>
              <a:spcBef>
                <a:spcPct val="0"/>
              </a:spcBef>
              <a:spcAft>
                <a:spcPts val="0"/>
              </a:spcAft>
              <a:buClr>
                <a:srgbClr val="F4CA18"/>
              </a:buClr>
              <a:buSzTx/>
              <a:buFontTx/>
              <a:buNone/>
              <a:tabLst/>
              <a:defRPr/>
            </a:pPr>
            <a:r>
              <a:rPr lang="es-CL" sz="1400" kern="1200" dirty="0">
                <a:solidFill>
                  <a:schemeClr val="tx1"/>
                </a:solidFill>
                <a:effectLst/>
                <a:latin typeface="+mn-lt"/>
                <a:ea typeface="+mn-ea"/>
                <a:cs typeface="+mn-cs"/>
              </a:rPr>
              <a:t>Para avanzar hacia crecientes niveles de inclusión y participación en los beneficios del desarrollo y en el ejercicio de los derechos, es necesario avanzar simultáneamente en la inclusión social y la inclusión laboral.</a:t>
            </a:r>
          </a:p>
          <a:p>
            <a:pPr marL="0" marR="0" lvl="0" indent="0" algn="l" defTabSz="914400" rtl="0" eaLnBrk="1" fontAlgn="auto" latinLnBrk="0" hangingPunct="1">
              <a:lnSpc>
                <a:spcPct val="90000"/>
              </a:lnSpc>
              <a:spcBef>
                <a:spcPct val="0"/>
              </a:spcBef>
              <a:spcAft>
                <a:spcPts val="0"/>
              </a:spcAft>
              <a:buClr>
                <a:srgbClr val="F4CA18"/>
              </a:buClr>
              <a:buSzTx/>
              <a:buFontTx/>
              <a:buNone/>
              <a:tabLst/>
              <a:defRPr/>
            </a:pPr>
            <a:endParaRPr lang="es-CL" sz="1400" kern="1200" dirty="0">
              <a:solidFill>
                <a:schemeClr val="tx1"/>
              </a:solidFill>
              <a:effectLst/>
              <a:latin typeface="+mn-lt"/>
              <a:ea typeface="+mn-ea"/>
              <a:cs typeface="+mn-cs"/>
            </a:endParaRPr>
          </a:p>
          <a:p>
            <a:pPr marL="171450" marR="0" lvl="0" indent="-171450" algn="l" defTabSz="914400" rtl="0" eaLnBrk="1" fontAlgn="auto" latinLnBrk="0" hangingPunct="1">
              <a:lnSpc>
                <a:spcPct val="90000"/>
              </a:lnSpc>
              <a:spcBef>
                <a:spcPct val="0"/>
              </a:spcBef>
              <a:spcAft>
                <a:spcPts val="0"/>
              </a:spcAft>
              <a:buClr>
                <a:srgbClr val="F4CA18"/>
              </a:buClr>
              <a:buSzTx/>
              <a:buFont typeface="Arial" panose="020B0604020202020204" pitchFamily="34" charset="0"/>
              <a:buChar char="•"/>
              <a:tabLst/>
              <a:defRPr/>
            </a:pPr>
            <a:r>
              <a:rPr lang="es-CL" sz="1400" kern="1200" dirty="0">
                <a:solidFill>
                  <a:schemeClr val="tx1"/>
                </a:solidFill>
                <a:effectLst/>
                <a:latin typeface="+mn-lt"/>
                <a:ea typeface="+mn-ea"/>
                <a:cs typeface="+mn-cs"/>
              </a:rPr>
              <a:t>Mediante un </a:t>
            </a:r>
            <a:r>
              <a:rPr lang="es-CL" sz="1400" b="1" kern="1200" dirty="0">
                <a:solidFill>
                  <a:schemeClr val="tx1"/>
                </a:solidFill>
                <a:effectLst/>
                <a:latin typeface="+mn-lt"/>
                <a:ea typeface="+mn-ea"/>
                <a:cs typeface="+mn-cs"/>
              </a:rPr>
              <a:t>ejercicio de medición de la doble inclusión, social y laboral </a:t>
            </a:r>
            <a:r>
              <a:rPr lang="es-CL" sz="1400" kern="1200" dirty="0">
                <a:solidFill>
                  <a:schemeClr val="tx1"/>
                </a:solidFill>
                <a:effectLst/>
                <a:latin typeface="+mn-lt"/>
                <a:ea typeface="+mn-ea"/>
                <a:cs typeface="+mn-cs"/>
              </a:rPr>
              <a:t>se busca evidenciar algunas de las deudas para garantizar derechos básicos que permiten a las personas transitar al desarrollo social inclusivo, poniendo énfasis en las interrelaciones que existen entre el acceso a los servicios sociales y al trabajo decente. </a:t>
            </a:r>
            <a:endParaRPr lang="es-CL" sz="1400" kern="1200" dirty="0">
              <a:solidFill>
                <a:srgbClr val="0070C0"/>
              </a:solidFill>
              <a:latin typeface="+mn-lt"/>
              <a:ea typeface="+mn-ea"/>
              <a:cs typeface="+mn-cs"/>
            </a:endParaRPr>
          </a:p>
          <a:p>
            <a:pPr defTabSz="914400">
              <a:lnSpc>
                <a:spcPct val="90000"/>
              </a:lnSpc>
              <a:spcBef>
                <a:spcPct val="0"/>
              </a:spcBef>
              <a:buClr>
                <a:srgbClr val="F4CA18"/>
              </a:buClr>
            </a:pPr>
            <a:endParaRPr lang="es-CL" sz="1400" kern="1200" dirty="0">
              <a:solidFill>
                <a:srgbClr val="0070C0"/>
              </a:solidFill>
              <a:latin typeface="+mn-lt"/>
              <a:ea typeface="+mn-ea"/>
              <a:cs typeface="+mn-cs"/>
            </a:endParaRPr>
          </a:p>
          <a:p>
            <a:pPr marL="171450" indent="-171450" algn="just">
              <a:buFont typeface="Arial" panose="020B0604020202020204" pitchFamily="34" charset="0"/>
              <a:buChar char="•"/>
            </a:pPr>
            <a:r>
              <a:rPr lang="es-CL" sz="1400" kern="1200" dirty="0">
                <a:solidFill>
                  <a:schemeClr val="tx1"/>
                </a:solidFill>
                <a:effectLst/>
                <a:latin typeface="+mn-lt"/>
                <a:ea typeface="+mn-ea"/>
                <a:cs typeface="+mn-cs"/>
              </a:rPr>
              <a:t>En la dimensión de </a:t>
            </a:r>
            <a:r>
              <a:rPr lang="es-CL" sz="1400" b="1" kern="1200" dirty="0">
                <a:solidFill>
                  <a:schemeClr val="tx1"/>
                </a:solidFill>
                <a:effectLst/>
                <a:latin typeface="+mn-lt"/>
                <a:ea typeface="+mn-ea"/>
                <a:cs typeface="+mn-cs"/>
              </a:rPr>
              <a:t>inclusión social </a:t>
            </a:r>
            <a:r>
              <a:rPr lang="es-CL" sz="1400" kern="1200" dirty="0">
                <a:solidFill>
                  <a:schemeClr val="tx1"/>
                </a:solidFill>
                <a:effectLst/>
                <a:latin typeface="+mn-lt"/>
                <a:ea typeface="+mn-ea"/>
                <a:cs typeface="+mn-cs"/>
              </a:rPr>
              <a:t>se consideran indicadores relativos al acceso a la educación y al </a:t>
            </a:r>
            <a:r>
              <a:rPr lang="es-ES" sz="1400" kern="1200" dirty="0">
                <a:solidFill>
                  <a:schemeClr val="tx1"/>
                </a:solidFill>
                <a:effectLst/>
                <a:latin typeface="+mn-lt"/>
                <a:ea typeface="+mn-ea"/>
                <a:cs typeface="+mn-cs"/>
              </a:rPr>
              <a:t>equipamiento de servicios básicos en la vivienda</a:t>
            </a:r>
            <a:r>
              <a:rPr lang="es-CL" sz="1400" kern="1200" dirty="0">
                <a:solidFill>
                  <a:schemeClr val="tx1"/>
                </a:solidFill>
                <a:effectLst/>
                <a:latin typeface="+mn-lt"/>
                <a:ea typeface="+mn-ea"/>
                <a:cs typeface="+mn-cs"/>
              </a:rPr>
              <a:t> (electricidad, saneamiento y agua potable). </a:t>
            </a:r>
          </a:p>
          <a:p>
            <a:pPr marL="171450" indent="-171450" algn="just">
              <a:buFont typeface="Arial" panose="020B0604020202020204" pitchFamily="34" charset="0"/>
              <a:buChar char="•"/>
            </a:pPr>
            <a:endParaRPr lang="es-CL" sz="1400" kern="1200" dirty="0">
              <a:solidFill>
                <a:schemeClr val="tx1"/>
              </a:solidFill>
              <a:effectLst/>
              <a:latin typeface="+mn-lt"/>
              <a:ea typeface="+mn-ea"/>
              <a:cs typeface="+mn-cs"/>
            </a:endParaRPr>
          </a:p>
          <a:p>
            <a:pPr marL="171450" indent="-171450" algn="just">
              <a:buFont typeface="Arial" panose="020B0604020202020204" pitchFamily="34" charset="0"/>
              <a:buChar char="•"/>
            </a:pPr>
            <a:r>
              <a:rPr lang="es-CL" sz="1400" kern="1200" dirty="0">
                <a:solidFill>
                  <a:schemeClr val="tx1"/>
                </a:solidFill>
                <a:effectLst/>
                <a:latin typeface="+mn-lt"/>
                <a:ea typeface="+mn-ea"/>
                <a:cs typeface="+mn-cs"/>
              </a:rPr>
              <a:t>En la dimensión de </a:t>
            </a:r>
            <a:r>
              <a:rPr lang="es-CL" sz="1400" b="1" kern="1200" dirty="0">
                <a:solidFill>
                  <a:schemeClr val="tx1"/>
                </a:solidFill>
                <a:effectLst/>
                <a:latin typeface="+mn-lt"/>
                <a:ea typeface="+mn-ea"/>
                <a:cs typeface="+mn-cs"/>
              </a:rPr>
              <a:t>inclusión laboral </a:t>
            </a:r>
            <a:r>
              <a:rPr lang="es-CL" sz="1400" kern="1200" dirty="0">
                <a:solidFill>
                  <a:schemeClr val="tx1"/>
                </a:solidFill>
                <a:effectLst/>
                <a:latin typeface="+mn-lt"/>
                <a:ea typeface="+mn-ea"/>
                <a:cs typeface="+mn-cs"/>
              </a:rPr>
              <a:t>se considera que los ingresos laborales y las pensiones contributivas per cápita sean iguales o superiores a la línea de pobreza relativa utilizada en los ODS, así como los indicadores de cotización o afiliación </a:t>
            </a:r>
            <a:r>
              <a:rPr lang="es-ES" sz="1400" kern="1200" dirty="0">
                <a:solidFill>
                  <a:schemeClr val="tx1"/>
                </a:solidFill>
                <a:effectLst/>
                <a:latin typeface="+mn-lt"/>
                <a:ea typeface="+mn-ea"/>
                <a:cs typeface="+mn-cs"/>
              </a:rPr>
              <a:t>en algún sistema contributivo de seguridad social (pensiones o salud) y de acceso a una pensión contributiva. Como discutimos: hogares o personas</a:t>
            </a:r>
            <a:endParaRPr lang="es-CL" sz="1400" kern="1200" dirty="0">
              <a:solidFill>
                <a:schemeClr val="tx1"/>
              </a:solidFill>
              <a:effectLst/>
              <a:latin typeface="+mn-lt"/>
              <a:ea typeface="+mn-ea"/>
              <a:cs typeface="+mn-cs"/>
            </a:endParaRPr>
          </a:p>
          <a:p>
            <a:pPr marL="171450" indent="-171450" algn="just">
              <a:buFont typeface="Arial" panose="020B0604020202020204" pitchFamily="34" charset="0"/>
              <a:buChar char="•"/>
            </a:pPr>
            <a:endParaRPr lang="es-CL" sz="1400" b="1" dirty="0"/>
          </a:p>
          <a:p>
            <a:pPr marL="171450" indent="-171450" algn="just">
              <a:buFont typeface="Arial" panose="020B0604020202020204" pitchFamily="34" charset="0"/>
              <a:buChar char="•"/>
            </a:pPr>
            <a:r>
              <a:rPr lang="es-CL" sz="1400" kern="1200" dirty="0">
                <a:solidFill>
                  <a:schemeClr val="tx1"/>
                </a:solidFill>
                <a:effectLst/>
                <a:latin typeface="+mn-lt"/>
                <a:ea typeface="+mn-ea"/>
                <a:cs typeface="+mn-cs"/>
              </a:rPr>
              <a:t>GRAFICO: Desde 2002 la proporción de hogares en situación de doble inclusión social y laboral ha aumentado constantemente, en tanto que el porcentaje de hogares en doble exclusión ha bajado. Pese a ello, solo 1 de cada 4 hogares latinoamericanos se encuentra hoy en una situación de doble inclusión y las brechas se acrecientan para la población rural, para los hogares cuyo jefe o jefa es indígena o afrodescendiente y para las personas con discapacidad. </a:t>
            </a:r>
          </a:p>
          <a:p>
            <a:pPr marL="0" indent="0" algn="just">
              <a:buFont typeface="Arial" panose="020B0604020202020204" pitchFamily="34" charset="0"/>
              <a:buNone/>
            </a:pPr>
            <a:endParaRPr lang="en-US" sz="1400" b="1" kern="1200" dirty="0">
              <a:solidFill>
                <a:schemeClr val="tx1"/>
              </a:solidFill>
              <a:effectLst/>
              <a:latin typeface="+mn-lt"/>
              <a:ea typeface="+mn-ea"/>
              <a:cs typeface="+mn-cs"/>
            </a:endParaRPr>
          </a:p>
          <a:p>
            <a:pPr marL="171450" indent="-171450" algn="just">
              <a:buFont typeface="Arial" panose="020B0604020202020204" pitchFamily="34" charset="0"/>
              <a:buChar char="•"/>
            </a:pPr>
            <a:endParaRPr lang="es-CL" sz="1400" b="1" kern="1200" dirty="0">
              <a:solidFill>
                <a:schemeClr val="tx1"/>
              </a:solidFill>
              <a:effectLst/>
              <a:latin typeface="+mn-lt"/>
              <a:ea typeface="+mn-ea"/>
              <a:cs typeface="+mn-cs"/>
            </a:endParaRPr>
          </a:p>
          <a:p>
            <a:pPr marL="171450" indent="-171450" algn="just">
              <a:buFont typeface="Arial" panose="020B0604020202020204" pitchFamily="34" charset="0"/>
              <a:buChar char="•"/>
            </a:pPr>
            <a:endParaRPr lang="en-US"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FD2EE31-893E-4232-B85B-EF992093B4F0}" type="slidenum">
              <a:rPr lang="en-US" smtClean="0"/>
              <a:pPr>
                <a:defRPr/>
              </a:pPr>
              <a:t>14</a:t>
            </a:fld>
            <a:endParaRPr lang="en-US"/>
          </a:p>
        </p:txBody>
      </p:sp>
    </p:spTree>
    <p:extLst>
      <p:ext uri="{BB962C8B-B14F-4D97-AF65-F5344CB8AC3E}">
        <p14:creationId xmlns:p14="http://schemas.microsoft.com/office/powerpoint/2010/main" val="143569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Las formas en que la igualdad ayuda a la eficiencia: a) por las instituciones que </a:t>
            </a:r>
            <a:r>
              <a:rPr lang="es-AR" b="1" dirty="0"/>
              <a:t>premian</a:t>
            </a:r>
            <a:r>
              <a:rPr lang="es-AR" b="1" baseline="0" dirty="0"/>
              <a:t> / incentivan </a:t>
            </a:r>
            <a:r>
              <a:rPr lang="es-AR" baseline="0" dirty="0"/>
              <a:t>la productividad y no la conexiones;  b) la igualdad de </a:t>
            </a:r>
            <a:r>
              <a:rPr lang="es-AR" b="1" baseline="0" dirty="0"/>
              <a:t>acceso a capacidades y oportunidades </a:t>
            </a:r>
            <a:r>
              <a:rPr lang="es-AR" b="0" baseline="0" dirty="0"/>
              <a:t>– y vínculo con la revolución tecnológica; c) la igualdad fortalece la  </a:t>
            </a:r>
            <a:r>
              <a:rPr lang="es-AR" b="1" baseline="0" dirty="0"/>
              <a:t>democracia </a:t>
            </a:r>
            <a:r>
              <a:rPr lang="es-AR" b="0" baseline="0" dirty="0"/>
              <a:t>y las democracias producen más </a:t>
            </a:r>
            <a:r>
              <a:rPr lang="es-AR" b="1" baseline="0" dirty="0"/>
              <a:t>bienes públicos</a:t>
            </a:r>
            <a:r>
              <a:rPr lang="es-AR" b="0" baseline="0" dirty="0"/>
              <a:t>; d) la igualdad ayuda a expandir la demanda agregada a nivel mundial y reduce conflictos internos y externos, que dan más estabilidad al sistema internacional.</a:t>
            </a:r>
          </a:p>
          <a:p>
            <a:endParaRPr lang="es-AR" b="0" baseline="0" dirty="0"/>
          </a:p>
          <a:p>
            <a:endParaRPr lang="es-AR" b="0" dirty="0"/>
          </a:p>
        </p:txBody>
      </p:sp>
      <p:sp>
        <p:nvSpPr>
          <p:cNvPr id="4" name="Slide Number Placeholder 3"/>
          <p:cNvSpPr>
            <a:spLocks noGrp="1"/>
          </p:cNvSpPr>
          <p:nvPr>
            <p:ph type="sldNum" sz="quarter" idx="10"/>
          </p:nvPr>
        </p:nvSpPr>
        <p:spPr/>
        <p:txBody>
          <a:bodyPr/>
          <a:lstStyle/>
          <a:p>
            <a:fld id="{7ED894ED-3235-4CC1-B3C9-82D6D9E21DFA}" type="slidenum">
              <a:rPr lang="en-US" smtClean="0"/>
              <a:pPr/>
              <a:t>15</a:t>
            </a:fld>
            <a:endParaRPr lang="en-US" dirty="0"/>
          </a:p>
        </p:txBody>
      </p:sp>
    </p:spTree>
    <p:extLst>
      <p:ext uri="{BB962C8B-B14F-4D97-AF65-F5344CB8AC3E}">
        <p14:creationId xmlns:p14="http://schemas.microsoft.com/office/powerpoint/2010/main" val="45599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696913"/>
            <a:ext cx="3813175" cy="2860675"/>
          </a:xfrm>
        </p:spPr>
      </p:sp>
      <p:sp>
        <p:nvSpPr>
          <p:cNvPr id="3" name="Notes Placeholder 2"/>
          <p:cNvSpPr>
            <a:spLocks noGrp="1"/>
          </p:cNvSpPr>
          <p:nvPr>
            <p:ph type="body" idx="1"/>
          </p:nvPr>
        </p:nvSpPr>
        <p:spPr>
          <a:xfrm>
            <a:off x="515102" y="3628997"/>
            <a:ext cx="6207168" cy="5200970"/>
          </a:xfrm>
        </p:spPr>
        <p:txBody>
          <a:bodyPr>
            <a:normAutofit/>
          </a:bodyPr>
          <a:lstStyle/>
          <a:p>
            <a:pPr defTabSz="931774">
              <a:defRPr/>
            </a:pPr>
            <a:r>
              <a:rPr lang="es-UY" sz="1400" dirty="0">
                <a:latin typeface="Arial" charset="0"/>
              </a:rPr>
              <a:t>Para profundizar la inclusión social y laboral es clave la construcción de capacidades: incluyendo la capacidad para desempeñarse en el mundo digital que requiere importantes competencias transversales para </a:t>
            </a:r>
            <a:r>
              <a:rPr lang="es-UY" sz="1400" u="none" dirty="0">
                <a:latin typeface="Arial" charset="0"/>
              </a:rPr>
              <a:t>adaptarse a un mundo cambiante (como el </a:t>
            </a:r>
            <a:r>
              <a:rPr lang="es-ES" sz="1400" u="none" kern="1200" dirty="0">
                <a:solidFill>
                  <a:schemeClr val="tx1"/>
                </a:solidFill>
                <a:effectLst/>
                <a:latin typeface="+mn-lt"/>
                <a:ea typeface="+mn-ea"/>
                <a:cs typeface="+mn-cs"/>
              </a:rPr>
              <a:t>pensamiento crítico, resolución de problemas y creatividad)</a:t>
            </a:r>
            <a:r>
              <a:rPr lang="es-UY" sz="1400" u="none" dirty="0">
                <a:latin typeface="Arial" charset="0"/>
              </a:rPr>
              <a:t>, particularmente las competencias socioemocionales.  Como la </a:t>
            </a:r>
            <a:r>
              <a:rPr lang="es-ES" sz="1400" u="none" kern="1200" dirty="0">
                <a:solidFill>
                  <a:schemeClr val="tx1"/>
                </a:solidFill>
                <a:effectLst/>
                <a:latin typeface="+mn-lt"/>
                <a:ea typeface="+mn-ea"/>
                <a:cs typeface="+mn-cs"/>
              </a:rPr>
              <a:t>auto confianza, colaboración y persuasión, y capacidades de liderazgo y gestión. Parte de estos requerimientos son reflejados en la detección de las habilidades necesarias para desempeñarse adecuadamente en trabajos innovadores (estudios de la OCDE)</a:t>
            </a:r>
            <a:endParaRPr lang="es-UY" sz="1400" u="none" dirty="0">
              <a:latin typeface="Arial" charset="0"/>
            </a:endParaRPr>
          </a:p>
          <a:p>
            <a:pPr defTabSz="931774">
              <a:defRPr/>
            </a:pPr>
            <a:endParaRPr lang="es-ES" sz="1400" b="1" dirty="0">
              <a:latin typeface="Arial"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s-US" sz="1400" b="0" i="0" u="none" strike="noStrike" kern="1200" baseline="0" dirty="0">
                <a:solidFill>
                  <a:schemeClr val="tx1"/>
                </a:solidFill>
                <a:latin typeface="+mn-lt"/>
                <a:ea typeface="+mn-ea"/>
                <a:cs typeface="+mn-cs"/>
              </a:rPr>
              <a:t>La insuficiente acumulación educativa de la población activa es una restricción importante en términos de capacidades que tiene consecuencias sobre la productividad. Invertir en la capacidad de las personas se justifica desde un punto de vista económico para la sociedad en su conjunto, pero también a nivel individual (en términos de retornos de ingresos y oportunidades laborales de mejor calidad).</a:t>
            </a:r>
          </a:p>
          <a:p>
            <a:pPr marL="0" marR="0" lvl="0" indent="0" algn="l" defTabSz="931774" rtl="0" eaLnBrk="1" fontAlgn="auto" latinLnBrk="0" hangingPunct="1">
              <a:lnSpc>
                <a:spcPct val="100000"/>
              </a:lnSpc>
              <a:spcBef>
                <a:spcPts val="0"/>
              </a:spcBef>
              <a:spcAft>
                <a:spcPts val="0"/>
              </a:spcAft>
              <a:buClrTx/>
              <a:buSzTx/>
              <a:buFontTx/>
              <a:buNone/>
              <a:tabLst/>
              <a:defRPr/>
            </a:pPr>
            <a:endParaRPr lang="es-US" sz="1400" b="0" i="0" u="none" strike="noStrike" kern="1200" baseline="0" dirty="0">
              <a:solidFill>
                <a:schemeClr val="tx1"/>
              </a:solidFill>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s-US" sz="1400" b="0" i="0" u="none" strike="noStrike" kern="1200" baseline="0" dirty="0">
                <a:solidFill>
                  <a:schemeClr val="tx1"/>
                </a:solidFill>
                <a:latin typeface="+mn-lt"/>
                <a:ea typeface="+mn-ea"/>
                <a:cs typeface="+mn-cs"/>
              </a:rPr>
              <a:t>Pero también en términos de oportunidades de inclusión social (por ejemplo en temas de salud y autocuidado) y de las oportunidades de integrarse como ciudadanos plenos al mundo complejo de hoy (empoderamiento y participación política). </a:t>
            </a:r>
          </a:p>
          <a:p>
            <a:pPr>
              <a:buFont typeface="Arial" pitchFamily="34" charset="0"/>
              <a:buNone/>
            </a:pPr>
            <a:endParaRPr lang="es-ES" sz="900" dirty="0">
              <a:latin typeface="Arial" charset="0"/>
            </a:endParaRPr>
          </a:p>
          <a:p>
            <a:endParaRPr lang="en-US" sz="900" dirty="0"/>
          </a:p>
        </p:txBody>
      </p:sp>
      <p:sp>
        <p:nvSpPr>
          <p:cNvPr id="4" name="Slide Number Placeholder 3"/>
          <p:cNvSpPr>
            <a:spLocks noGrp="1"/>
          </p:cNvSpPr>
          <p:nvPr>
            <p:ph type="sldNum" sz="quarter" idx="10"/>
          </p:nvPr>
        </p:nvSpPr>
        <p:spPr/>
        <p:txBody>
          <a:bodyPr/>
          <a:lstStyle/>
          <a:p>
            <a:fld id="{B84CE1F0-0BA5-4470-8AF6-998F8B9D714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533400"/>
            <a:ext cx="4181475" cy="3136900"/>
          </a:xfrm>
        </p:spPr>
      </p:sp>
      <p:sp>
        <p:nvSpPr>
          <p:cNvPr id="4" name="Marcador de número de diapositiva 3"/>
          <p:cNvSpPr>
            <a:spLocks noGrp="1"/>
          </p:cNvSpPr>
          <p:nvPr>
            <p:ph type="sldNum" sz="quarter" idx="10"/>
          </p:nvPr>
        </p:nvSpPr>
        <p:spPr>
          <a:xfrm>
            <a:off x="3733800" y="8529783"/>
            <a:ext cx="3037840" cy="466433"/>
          </a:xfrm>
        </p:spPr>
        <p:txBody>
          <a:bodyPr/>
          <a:lstStyle/>
          <a:p>
            <a:fld id="{37DE633F-992B-4E92-9072-6C6279F0ECBE}" type="slidenum">
              <a:rPr lang="en-US" smtClean="0"/>
              <a:pPr/>
              <a:t>17</a:t>
            </a:fld>
            <a:endParaRPr lang="en-US" dirty="0"/>
          </a:p>
        </p:txBody>
      </p:sp>
      <p:sp>
        <p:nvSpPr>
          <p:cNvPr id="5" name="Notes Placeholder 4"/>
          <p:cNvSpPr>
            <a:spLocks noGrp="1"/>
          </p:cNvSpPr>
          <p:nvPr>
            <p:ph type="body" sz="quarter" idx="11"/>
          </p:nvPr>
        </p:nvSpPr>
        <p:spPr>
          <a:xfrm>
            <a:off x="457200" y="3962400"/>
            <a:ext cx="6096000" cy="4800600"/>
          </a:xfrm>
        </p:spPr>
        <p:txBody>
          <a:bodyPr>
            <a:normAutofit/>
          </a:bodyPr>
          <a:lstStyle/>
          <a:p>
            <a:pPr>
              <a:lnSpc>
                <a:spcPct val="100000"/>
              </a:lnSpc>
              <a:spcBef>
                <a:spcPts val="0"/>
              </a:spcBef>
              <a:spcAft>
                <a:spcPts val="600"/>
              </a:spcAft>
              <a:buClr>
                <a:srgbClr val="FF0000"/>
              </a:buClr>
              <a:buFont typeface="Wingdings" panose="05000000000000000000" pitchFamily="2" charset="2"/>
              <a:buChar char="q"/>
            </a:pPr>
            <a:r>
              <a:rPr lang="en-US" sz="1400" dirty="0"/>
              <a:t>F</a:t>
            </a:r>
            <a:r>
              <a:rPr lang="es-CL" sz="1400" dirty="0"/>
              <a:t>rente a un contexto macroeconómico incierto, débil crecimiento y aumento de desempleo es imperativo reforzar la aplicación simultánea de </a:t>
            </a:r>
            <a:r>
              <a:rPr lang="es-CL" sz="1400" b="1" dirty="0"/>
              <a:t>políticas de inclusión laboral y social </a:t>
            </a:r>
            <a:r>
              <a:rPr lang="es-CL" sz="1400" dirty="0"/>
              <a:t>con sistemas de protección social que posibiliten erradicar la pobreza y disminuir la desigualdad</a:t>
            </a:r>
            <a:r>
              <a:rPr lang="es-US" sz="1400" dirty="0"/>
              <a:t>.</a:t>
            </a:r>
          </a:p>
          <a:p>
            <a:pPr>
              <a:spcAft>
                <a:spcPts val="900"/>
              </a:spcAft>
              <a:buClr>
                <a:srgbClr val="FF0000"/>
              </a:buClr>
              <a:buFont typeface="Wingdings" panose="05000000000000000000" pitchFamily="2" charset="2"/>
              <a:buChar char="q"/>
            </a:pPr>
            <a:r>
              <a:rPr lang="es-ES" sz="1400" dirty="0"/>
              <a:t>Se requieren acciones que promuevan de manera sostenible mejorías en el bienestar de la población, que incluyan tanto el </a:t>
            </a:r>
            <a:r>
              <a:rPr lang="es-ES" sz="1400" b="1" dirty="0"/>
              <a:t>acceso a servicios sociales y a la infraestructura básica, como al trabajo decente</a:t>
            </a:r>
            <a:r>
              <a:rPr lang="es-ES" sz="1400" dirty="0"/>
              <a:t>.</a:t>
            </a:r>
          </a:p>
          <a:p>
            <a:pPr>
              <a:spcAft>
                <a:spcPts val="900"/>
              </a:spcAft>
              <a:buClr>
                <a:srgbClr val="FF0000"/>
              </a:buClr>
              <a:buFont typeface="Wingdings" panose="05000000000000000000" pitchFamily="2" charset="2"/>
              <a:buChar char="q"/>
            </a:pPr>
            <a:r>
              <a:rPr lang="es-ES" sz="1400" dirty="0"/>
              <a:t>La población objetivo de la política social no puede ser limitada a los que se encuentran en situación de pobreza - m</a:t>
            </a:r>
            <a:r>
              <a:rPr lang="es-CL" sz="1400" dirty="0" err="1"/>
              <a:t>uchos</a:t>
            </a:r>
            <a:r>
              <a:rPr lang="es-CL" sz="1400" dirty="0"/>
              <a:t> de los que han salido de la pobreza en las últimas décadas se encuentran en una situación de vulnerabilidad; además, la política social debe guiarse por una vocación universalista que contribuya a la construcción de Estados de Bienestar.</a:t>
            </a:r>
          </a:p>
          <a:p>
            <a:pPr>
              <a:spcAft>
                <a:spcPts val="900"/>
              </a:spcAft>
              <a:buClr>
                <a:srgbClr val="FF0000"/>
              </a:buClr>
              <a:buFont typeface="Wingdings" panose="05000000000000000000" pitchFamily="2" charset="2"/>
              <a:buChar char="q"/>
            </a:pPr>
            <a:r>
              <a:rPr lang="es-ES" sz="1400" dirty="0"/>
              <a:t>Estados disponen de un </a:t>
            </a:r>
            <a:r>
              <a:rPr lang="es-ES" sz="1400" b="1" dirty="0"/>
              <a:t>conjunto de políticas públicas </a:t>
            </a:r>
            <a:r>
              <a:rPr lang="es-ES" sz="1400" dirty="0"/>
              <a:t>para abordar este doble desafío, que debe ser encarado a la luz de las brechas entrecruzadas identificadas en la matriz de desigualdad social, de los déficits de trabajo decente y los desafíos del cambio tecnológico.</a:t>
            </a:r>
            <a:endParaRPr lang="es-ES" sz="1400" kern="1200" dirty="0">
              <a:solidFill>
                <a:schemeClr val="tx1"/>
              </a:solidFill>
              <a:latin typeface="+mn-lt"/>
              <a:ea typeface="+mn-ea"/>
              <a:cs typeface="+mn-cs"/>
            </a:endParaRPr>
          </a:p>
          <a:p>
            <a:pPr>
              <a:spcAft>
                <a:spcPts val="900"/>
              </a:spcAft>
              <a:buClr>
                <a:srgbClr val="FF0000"/>
              </a:buClr>
              <a:buFont typeface="Wingdings" panose="05000000000000000000" pitchFamily="2" charset="2"/>
              <a:buChar char="q"/>
            </a:pPr>
            <a:r>
              <a:rPr lang="es-CL" sz="1400" kern="1200" dirty="0">
                <a:solidFill>
                  <a:schemeClr val="tx1"/>
                </a:solidFill>
                <a:latin typeface="+mn-lt"/>
                <a:ea typeface="+mn-ea"/>
                <a:cs typeface="+mn-cs"/>
              </a:rPr>
              <a:t>A nivel regional, se necesita un pacto construido a partir de un enfoque de derechos que posibilite definir escenarios y orientar las políticas sociales de los países con metas comunes y en línea con los ODS, pero reconociendo la especificidad regional, con sus desafíos presentes y futuros.</a:t>
            </a:r>
            <a:endParaRPr lang="en-US" sz="1400" b="1" dirty="0"/>
          </a:p>
        </p:txBody>
      </p:sp>
    </p:spTree>
    <p:extLst>
      <p:ext uri="{BB962C8B-B14F-4D97-AF65-F5344CB8AC3E}">
        <p14:creationId xmlns:p14="http://schemas.microsoft.com/office/powerpoint/2010/main" val="147127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8E6C-6121-421A-BC74-9EDEAFAEED34}" type="slidenum">
              <a:rPr lang="en-US" smtClean="0"/>
              <a:t>18</a:t>
            </a:fld>
            <a:endParaRPr lang="en-US"/>
          </a:p>
        </p:txBody>
      </p:sp>
    </p:spTree>
    <p:extLst>
      <p:ext uri="{BB962C8B-B14F-4D97-AF65-F5344CB8AC3E}">
        <p14:creationId xmlns:p14="http://schemas.microsoft.com/office/powerpoint/2010/main" val="350845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Aft>
                <a:spcPts val="1200"/>
              </a:spcAft>
              <a:buClr>
                <a:srgbClr val="F9A25E"/>
              </a:buClr>
              <a:buFont typeface="Wingdings" panose="05000000000000000000" pitchFamily="2" charset="2"/>
              <a:buChar char="§"/>
            </a:pPr>
            <a:r>
              <a:rPr lang="es-CL" b="0" dirty="0"/>
              <a:t>La Agenda 2030 como un</a:t>
            </a:r>
            <a:r>
              <a:rPr lang="es-CL" b="0" baseline="0" dirty="0"/>
              <a:t> nuevo marco e imperativo civilizatorio que enfrenta los grandes obstáculos de la humanidad para alcanzar el desarrollo, incluidos de manera central la pobreza, el hambre y las desigualdades</a:t>
            </a:r>
          </a:p>
          <a:p>
            <a:pPr marL="174708" indent="-174708">
              <a:spcAft>
                <a:spcPts val="1200"/>
              </a:spcAft>
              <a:buClr>
                <a:srgbClr val="F9A25E"/>
              </a:buClr>
              <a:buFont typeface="Wingdings" panose="05000000000000000000" pitchFamily="2" charset="2"/>
              <a:buChar char="§"/>
            </a:pPr>
            <a:r>
              <a:rPr lang="es-CL" b="0" baseline="0" dirty="0"/>
              <a:t>La dimensión social es central para el logro del desarrollo sostenible, en su triple dimensión: social, económica y ambiental. </a:t>
            </a:r>
          </a:p>
          <a:p>
            <a:pPr marL="174708" indent="-174708">
              <a:spcAft>
                <a:spcPts val="1200"/>
              </a:spcAft>
              <a:buClr>
                <a:srgbClr val="F9A25E"/>
              </a:buClr>
              <a:buFont typeface="Wingdings" panose="05000000000000000000" pitchFamily="2" charset="2"/>
              <a:buChar char="§"/>
            </a:pPr>
            <a:r>
              <a:rPr lang="es-CL" b="0" baseline="0" dirty="0"/>
              <a:t>En la CEPAL, la DDS trabaja como secretaría técnica de la CRDS (órgano subsidiario: reúne a los ministerios e instituciones encargados de la política social en la región). </a:t>
            </a:r>
          </a:p>
          <a:p>
            <a:pPr marL="174708" indent="-174708">
              <a:spcAft>
                <a:spcPts val="1200"/>
              </a:spcAft>
              <a:buClr>
                <a:srgbClr val="F9A25E"/>
              </a:buClr>
              <a:buFont typeface="Wingdings" panose="05000000000000000000" pitchFamily="2" charset="2"/>
              <a:buChar char="§"/>
            </a:pPr>
            <a:r>
              <a:rPr lang="es-CL" b="0" baseline="0" dirty="0"/>
              <a:t>Esta conferencia instala la noción del desarrollo social inclusivo para destacar la centralidad de la inclusión social y la reducción de las desigualdades en la forma como se entiende el desarrollo social y en el logro de la dimensión social de la Agenda 2030, con perspectiva regional. </a:t>
            </a:r>
          </a:p>
          <a:p>
            <a:pPr marL="174708" indent="-174708">
              <a:spcAft>
                <a:spcPts val="1200"/>
              </a:spcAft>
              <a:buClr>
                <a:srgbClr val="F9A25E"/>
              </a:buClr>
              <a:buFont typeface="Wingdings" panose="05000000000000000000" pitchFamily="2" charset="2"/>
              <a:buChar char="§"/>
            </a:pPr>
            <a:r>
              <a:rPr lang="es-CL" sz="1200" b="0" dirty="0"/>
              <a:t>La implementación de la dimensión social de la Agenda 2030 constituye un desafío compartido a nivel regional: por lo mismo estamos promoviendo la construcción de una ARSDI en el marco de la CRDS</a:t>
            </a:r>
            <a:endParaRPr lang="es-CL" b="0" dirty="0"/>
          </a:p>
        </p:txBody>
      </p:sp>
      <p:sp>
        <p:nvSpPr>
          <p:cNvPr id="4" name="Slide Number Placeholder 3"/>
          <p:cNvSpPr>
            <a:spLocks noGrp="1"/>
          </p:cNvSpPr>
          <p:nvPr>
            <p:ph type="sldNum" sz="quarter" idx="10"/>
          </p:nvPr>
        </p:nvSpPr>
        <p:spPr/>
        <p:txBody>
          <a:bodyPr/>
          <a:lstStyle/>
          <a:p>
            <a:fld id="{AF629038-B8EB-443A-A9A2-EF6BCCB6D21E}" type="slidenum">
              <a:rPr lang="en-US" smtClean="0"/>
              <a:t>2</a:t>
            </a:fld>
            <a:endParaRPr lang="en-US" dirty="0"/>
          </a:p>
        </p:txBody>
      </p:sp>
    </p:spTree>
    <p:extLst>
      <p:ext uri="{BB962C8B-B14F-4D97-AF65-F5344CB8AC3E}">
        <p14:creationId xmlns:p14="http://schemas.microsoft.com/office/powerpoint/2010/main" val="157305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2600"/>
            <a:ext cx="4181475" cy="3136900"/>
          </a:xfrm>
        </p:spPr>
      </p:sp>
      <p:sp>
        <p:nvSpPr>
          <p:cNvPr id="3" name="Notes Placeholder 2"/>
          <p:cNvSpPr>
            <a:spLocks noGrp="1"/>
          </p:cNvSpPr>
          <p:nvPr>
            <p:ph type="body" idx="1"/>
          </p:nvPr>
        </p:nvSpPr>
        <p:spPr>
          <a:xfrm>
            <a:off x="381000" y="3733800"/>
            <a:ext cx="6248400" cy="4724400"/>
          </a:xfrm>
        </p:spPr>
        <p:txBody>
          <a:bodyPr/>
          <a:lstStyle/>
          <a:p>
            <a:pPr marL="174708" indent="-174708" algn="just" defTabSz="931774">
              <a:spcAft>
                <a:spcPts val="1200"/>
              </a:spcAft>
              <a:buFont typeface="Arial"/>
              <a:buChar char="•"/>
              <a:defRPr/>
            </a:pPr>
            <a:r>
              <a:rPr lang="es-CL" b="1" dirty="0">
                <a:latin typeface="Arial" charset="0"/>
              </a:rPr>
              <a:t>La noción del desarrollo social inclusivo destaca las dimensiones de inclusión social y reducción de las desigualdades en el desarrollo social</a:t>
            </a:r>
          </a:p>
          <a:p>
            <a:pPr marL="174708" indent="-174708">
              <a:spcAft>
                <a:spcPts val="1200"/>
              </a:spcAft>
              <a:buFont typeface="Arial"/>
              <a:buChar char="•"/>
            </a:pPr>
            <a:r>
              <a:rPr lang="es-ES_tradnl" dirty="0">
                <a:latin typeface="Arial" charset="0"/>
              </a:rPr>
              <a:t>El desarrollo social inclusivo supone: la capacidad de los Estados de garantizar el pleno ejercicio de los derechos sociales, económicos y culturales de las personas, </a:t>
            </a:r>
            <a:r>
              <a:rPr lang="es-CL" dirty="0">
                <a:latin typeface="Arial" charset="0"/>
              </a:rPr>
              <a:t>consolidando espacios para su participación y reconocimiento, abordando las brechas de acceso a ámbitos fundamentales del bienestar y dando cuenta de las desigualdades sociales y sus ejes estructurantes desde la perspectiva del universalismo sensible a las diferencias. </a:t>
            </a:r>
          </a:p>
          <a:p>
            <a:pPr marL="174708" indent="-174708" defTabSz="931774">
              <a:spcAft>
                <a:spcPts val="1200"/>
              </a:spcAft>
              <a:buFont typeface="Arial"/>
              <a:buChar char="•"/>
              <a:defRPr/>
            </a:pPr>
            <a:r>
              <a:rPr lang="es-CL" dirty="0">
                <a:latin typeface="Arial" charset="0"/>
              </a:rPr>
              <a:t>El desarrollo social inclusivo se vincula a la dimensión social de la Agenda 2030 y una </a:t>
            </a:r>
            <a:r>
              <a:rPr lang="es-CL" b="1" dirty="0">
                <a:latin typeface="Arial" charset="0"/>
              </a:rPr>
              <a:t>primera propuesta sobre sus dimensiones </a:t>
            </a:r>
            <a:r>
              <a:rPr lang="es-CL" dirty="0">
                <a:latin typeface="Arial" charset="0"/>
              </a:rPr>
              <a:t>puede articularse a las </a:t>
            </a:r>
            <a:r>
              <a:rPr lang="es-CL" b="1" dirty="0">
                <a:latin typeface="Arial" charset="0"/>
              </a:rPr>
              <a:t>metas del pilar social extendido</a:t>
            </a:r>
            <a:r>
              <a:rPr lang="es-CL" dirty="0">
                <a:latin typeface="Arial" charset="0"/>
              </a:rPr>
              <a:t>. Los nudos críticos y desafíos emergentes identificados atentan contra su logro en la región.</a:t>
            </a:r>
          </a:p>
          <a:p>
            <a:pPr marL="174708" indent="-174708" defTabSz="931774">
              <a:spcAft>
                <a:spcPts val="1200"/>
              </a:spcAft>
              <a:buFont typeface="Arial"/>
              <a:buChar char="•"/>
              <a:defRPr/>
            </a:pPr>
            <a:r>
              <a:rPr lang="es-CL" dirty="0">
                <a:latin typeface="Arial" charset="0"/>
              </a:rPr>
              <a:t>Se han considerado ejes o ámbitos transversales del desarrollo social inclusivo (pobreza, desigualdad, inclusión social), las dimensiones centrales del desarrollo social inclusivo que </a:t>
            </a:r>
            <a:r>
              <a:rPr lang="es-ES" dirty="0"/>
              <a:t>son fundamentales para el ejercicio de los derechos económicos, sociales y culturales (salud, educación, vivienda y servicios básicos, trabajo,</a:t>
            </a:r>
            <a:r>
              <a:rPr lang="es-ES" baseline="0" dirty="0"/>
              <a:t> seguridad alimentaria y nutricional y protección social) </a:t>
            </a:r>
            <a:r>
              <a:rPr lang="es-ES" dirty="0"/>
              <a:t>y las </a:t>
            </a:r>
            <a:r>
              <a:rPr lang="es-CL" dirty="0">
                <a:latin typeface="Arial" charset="0"/>
              </a:rPr>
              <a:t>dimensiones que se consideran complementarias del desarrollo social inclusivo (desastres, producción sostenible e industrialización inclusiva, inclusión financiera, medios de transporte y vialidad, territorio, violencia y cultura).  </a:t>
            </a:r>
          </a:p>
          <a:p>
            <a:pPr marL="174708" indent="-174708" defTabSz="931774">
              <a:spcAft>
                <a:spcPts val="1200"/>
              </a:spcAft>
              <a:buFont typeface="Arial"/>
              <a:buChar char="•"/>
              <a:defRPr/>
            </a:pPr>
            <a:r>
              <a:rPr lang="es-CL" b="1" dirty="0">
                <a:latin typeface="Arial" charset="0"/>
              </a:rPr>
              <a:t>Se está actualmente en un proceso de diálogo con los países para definir los ámbitos del desarrollo social inclusivo que deberían ser cubiertos por la ARDSI.</a:t>
            </a:r>
          </a:p>
          <a:p>
            <a:pPr>
              <a:spcAft>
                <a:spcPts val="1200"/>
              </a:spcAft>
            </a:pPr>
            <a:endParaRPr lang="es-CL" dirty="0">
              <a:latin typeface="Arial" charset="0"/>
            </a:endParaRPr>
          </a:p>
          <a:p>
            <a:pPr>
              <a:spcAft>
                <a:spcPts val="1200"/>
              </a:spcAft>
            </a:pPr>
            <a:endParaRPr lang="en-US" dirty="0"/>
          </a:p>
          <a:p>
            <a:pPr>
              <a:spcAft>
                <a:spcPts val="1200"/>
              </a:spcAft>
            </a:pPr>
            <a:endParaRPr lang="en-US" dirty="0"/>
          </a:p>
        </p:txBody>
      </p:sp>
      <p:sp>
        <p:nvSpPr>
          <p:cNvPr id="4" name="Slide Number Placeholder 3"/>
          <p:cNvSpPr>
            <a:spLocks noGrp="1"/>
          </p:cNvSpPr>
          <p:nvPr>
            <p:ph type="sldNum" sz="quarter" idx="10"/>
          </p:nvPr>
        </p:nvSpPr>
        <p:spPr/>
        <p:txBody>
          <a:bodyPr/>
          <a:lstStyle/>
          <a:p>
            <a:fld id="{AF629038-B8EB-443A-A9A2-EF6BCCB6D21E}" type="slidenum">
              <a:rPr lang="en-US" smtClean="0"/>
              <a:t>3</a:t>
            </a:fld>
            <a:endParaRPr lang="en-US" dirty="0"/>
          </a:p>
        </p:txBody>
      </p:sp>
    </p:spTree>
    <p:extLst>
      <p:ext uri="{BB962C8B-B14F-4D97-AF65-F5344CB8AC3E}">
        <p14:creationId xmlns:p14="http://schemas.microsoft.com/office/powerpoint/2010/main" val="87516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spcAft>
                <a:spcPts val="1200"/>
              </a:spcAft>
              <a:buFont typeface="Arial" panose="020B0604020202020204" pitchFamily="34" charset="0"/>
              <a:buChar char="•"/>
              <a:defRPr/>
            </a:pPr>
            <a:r>
              <a:rPr lang="es-ES" b="1" dirty="0"/>
              <a:t>La implementación regional de la Agenda 2030 se ve obstaculizada por una serie de nudos críticos en el ámbito del desarrollo social inclusivo</a:t>
            </a:r>
          </a:p>
          <a:p>
            <a:pPr marL="174708" indent="-174708">
              <a:spcAft>
                <a:spcPts val="1200"/>
              </a:spcAft>
              <a:buFont typeface="Arial" panose="020B0604020202020204" pitchFamily="34" charset="0"/>
              <a:buChar char="•"/>
            </a:pPr>
            <a:r>
              <a:rPr lang="es-CL" noProof="0" dirty="0"/>
              <a:t>Los nudos críticos identificados para el logro del desarrollo social inclusivo en la región están en estrecha conexión con la Agenda 2030, sus objetivos y metas. </a:t>
            </a:r>
          </a:p>
        </p:txBody>
      </p:sp>
      <p:sp>
        <p:nvSpPr>
          <p:cNvPr id="4" name="Slide Number Placeholder 3"/>
          <p:cNvSpPr>
            <a:spLocks noGrp="1"/>
          </p:cNvSpPr>
          <p:nvPr>
            <p:ph type="sldNum" sz="quarter" idx="10"/>
          </p:nvPr>
        </p:nvSpPr>
        <p:spPr/>
        <p:txBody>
          <a:bodyPr/>
          <a:lstStyle/>
          <a:p>
            <a:fld id="{AF629038-B8EB-443A-A9A2-EF6BCCB6D21E}" type="slidenum">
              <a:rPr lang="en-US" smtClean="0"/>
              <a:t>4</a:t>
            </a:fld>
            <a:endParaRPr lang="en-US" dirty="0"/>
          </a:p>
        </p:txBody>
      </p:sp>
    </p:spTree>
    <p:extLst>
      <p:ext uri="{BB962C8B-B14F-4D97-AF65-F5344CB8AC3E}">
        <p14:creationId xmlns:p14="http://schemas.microsoft.com/office/powerpoint/2010/main" val="5145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67400" cy="4133850"/>
          </a:xfrm>
        </p:spPr>
        <p:txBody>
          <a:bodyPr/>
          <a:lstStyle/>
          <a:p>
            <a:r>
              <a:rPr lang="es-ES" sz="1400" b="1" dirty="0"/>
              <a:t>La pobreza y la vulnerabilidad a la pobreza es el primer nudo crítico para el logro del desarrollo social inclusivo en la región</a:t>
            </a:r>
          </a:p>
          <a:p>
            <a:pPr marL="0" indent="0" algn="just">
              <a:buClr>
                <a:srgbClr val="F4CA18"/>
              </a:buClr>
              <a:buFont typeface="+mj-lt"/>
              <a:buNone/>
            </a:pPr>
            <a:endParaRPr lang="es-CL" sz="1400" dirty="0">
              <a:solidFill>
                <a:srgbClr val="0070C0"/>
              </a:solidFill>
            </a:endParaRPr>
          </a:p>
          <a:p>
            <a:pPr algn="just"/>
            <a:r>
              <a:rPr lang="es-ES" sz="1400" dirty="0"/>
              <a:t>Por más de 12 años, entre 2002 y 2014, la pobreza y la pobreza extrema en la región se redujeron considerablemente de 44,5% a 27,8% en pobreza y de 11,2% a 7,8% en pobreza extrema. No obstante, en 2015 y 2016 se registraron incrementos sucesivos en las tasas de pobreza y pobreza extrema, que representaron un retroceso, particularmente en el segundo indicador. </a:t>
            </a:r>
          </a:p>
          <a:p>
            <a:pPr algn="just"/>
            <a:endParaRPr lang="es-ES" sz="1400" dirty="0"/>
          </a:p>
          <a:p>
            <a:pPr algn="just"/>
            <a:r>
              <a:rPr lang="es-ES" sz="1400" dirty="0"/>
              <a:t>Alerta respecto al ODS 1: erradicar pobreza extrema y reducir a la ½ personas en pobreza. Algunos países no alcanzarían la meta y no se puede asegurar el desempeño pasado como factible.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NI" sz="14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NI" sz="1400" b="1" kern="1200" dirty="0">
                <a:solidFill>
                  <a:schemeClr val="tx1"/>
                </a:solidFill>
                <a:effectLst/>
                <a:latin typeface="+mn-lt"/>
                <a:ea typeface="+mn-ea"/>
                <a:cs typeface="+mn-cs"/>
              </a:rPr>
              <a:t>Las desigualdades injustas e ineficientes y la cultura del privilegio constituyen el segundo nudo crítico para el desarrollo social inclusivo</a:t>
            </a:r>
            <a:endParaRPr lang="es-ES_tradnl" sz="14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L" sz="14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L" sz="1400" dirty="0"/>
              <a:t>La </a:t>
            </a:r>
            <a:r>
              <a:rPr lang="es-CL" sz="1400" b="1" dirty="0"/>
              <a:t>desigualdad de ingresos </a:t>
            </a:r>
            <a:r>
              <a:rPr lang="es-CL" sz="1400" dirty="0"/>
              <a:t>se reduce apreciablemente entre 2002 y 2017, pero a un ritmo menor en los años recientes. </a:t>
            </a:r>
            <a:endParaRPr lang="es-ES_tradnl" sz="1400" b="0" u="none" kern="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400" b="0" u="none" kern="1200" dirty="0">
              <a:solidFill>
                <a:schemeClr val="tx1"/>
              </a:solidFill>
              <a:latin typeface="+mn-lt"/>
              <a:ea typeface="+mn-ea"/>
              <a:cs typeface="+mn-cs"/>
            </a:endParaRPr>
          </a:p>
          <a:p>
            <a:pPr algn="just"/>
            <a:endParaRPr lang="x-none" sz="1400" dirty="0"/>
          </a:p>
        </p:txBody>
      </p:sp>
      <p:sp>
        <p:nvSpPr>
          <p:cNvPr id="4" name="Slide Number Placeholder 3"/>
          <p:cNvSpPr>
            <a:spLocks noGrp="1"/>
          </p:cNvSpPr>
          <p:nvPr>
            <p:ph type="sldNum" sz="quarter" idx="10"/>
          </p:nvPr>
        </p:nvSpPr>
        <p:spPr/>
        <p:txBody>
          <a:bodyPr/>
          <a:lstStyle/>
          <a:p>
            <a:fld id="{54E009E1-9B05-4071-ADC5-D1CFF359EDC5}" type="slidenum">
              <a:rPr lang="en-US" smtClean="0"/>
              <a:pPr/>
              <a:t>5</a:t>
            </a:fld>
            <a:endParaRPr lang="en-US" dirty="0"/>
          </a:p>
        </p:txBody>
      </p:sp>
    </p:spTree>
    <p:extLst>
      <p:ext uri="{BB962C8B-B14F-4D97-AF65-F5344CB8AC3E}">
        <p14:creationId xmlns:p14="http://schemas.microsoft.com/office/powerpoint/2010/main" val="407254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77863"/>
            <a:ext cx="4181475" cy="3136900"/>
          </a:xfrm>
        </p:spPr>
      </p:sp>
      <p:sp>
        <p:nvSpPr>
          <p:cNvPr id="3" name="Notes Placeholder 2"/>
          <p:cNvSpPr>
            <a:spLocks noGrp="1"/>
          </p:cNvSpPr>
          <p:nvPr>
            <p:ph type="body" idx="1"/>
          </p:nvPr>
        </p:nvSpPr>
        <p:spPr>
          <a:xfrm>
            <a:off x="419100" y="3962399"/>
            <a:ext cx="6172200" cy="4867567"/>
          </a:xfrm>
        </p:spPr>
        <p:txBody>
          <a:bodyPr/>
          <a:lstStyle/>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_tradnl" sz="1400" kern="1200" dirty="0">
                <a:solidFill>
                  <a:schemeClr val="tx1"/>
                </a:solidFill>
                <a:effectLst/>
                <a:latin typeface="+mn-lt"/>
                <a:ea typeface="+mn-ea"/>
                <a:cs typeface="+mn-cs"/>
              </a:rPr>
              <a:t>La pobreza y la pobreza extrema afectan de distintas formas a la población en América Latina según el área en que residen y sus características sociodemográficas. </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_tradnl" sz="1400" kern="1200" dirty="0">
                <a:solidFill>
                  <a:schemeClr val="tx1"/>
                </a:solidFill>
                <a:effectLst/>
                <a:latin typeface="+mn-lt"/>
                <a:ea typeface="+mn-ea"/>
                <a:cs typeface="+mn-cs"/>
              </a:rPr>
              <a:t>La tasa de pobreza de las personas que residen en las áreas rurales es alrededor de 20 puntos porcentuales mayor a la de las áreas urbanas. </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_tradnl" sz="1400" kern="1200" dirty="0">
                <a:solidFill>
                  <a:schemeClr val="tx1"/>
                </a:solidFill>
                <a:effectLst/>
                <a:latin typeface="+mn-lt"/>
                <a:ea typeface="+mn-ea"/>
                <a:cs typeface="+mn-cs"/>
              </a:rPr>
              <a:t>Aun cuando la medición de pobreza se realiza al nivel de los hogares, tanto la pobreza como la pobreza extrema tienen una mayor incidencia entre las mujeres que entre los hombres (para las personas en edades entre 20 y 59 años). </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CL" sz="1400" kern="1200" dirty="0">
                <a:solidFill>
                  <a:schemeClr val="tx1"/>
                </a:solidFill>
                <a:effectLst/>
                <a:latin typeface="+mn-lt"/>
                <a:ea typeface="+mn-ea"/>
                <a:cs typeface="+mn-cs"/>
              </a:rPr>
              <a:t>Otro rasgo generalizado es que la incidencia de la pobreza es mayor cuanto menor es l</a:t>
            </a:r>
            <a:r>
              <a:rPr lang="es-ES_tradnl" sz="1400" kern="1200" dirty="0">
                <a:solidFill>
                  <a:schemeClr val="tx1"/>
                </a:solidFill>
                <a:effectLst/>
                <a:latin typeface="+mn-lt"/>
                <a:ea typeface="+mn-ea"/>
                <a:cs typeface="+mn-cs"/>
              </a:rPr>
              <a:t>a edad de las personas. La tasa de pobreza de los niños, niñas y adolescentes hasta 14 años es 19 puntos porcentuales más alta que la de las personas de 35 a 44 y 31 puntos porcentuales mayor a la de las personas de 65 años de edad y más. </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_tradnl" sz="1400" kern="1200" dirty="0">
                <a:solidFill>
                  <a:schemeClr val="tx1"/>
                </a:solidFill>
                <a:effectLst/>
                <a:latin typeface="+mn-lt"/>
                <a:ea typeface="+mn-ea"/>
                <a:cs typeface="+mn-cs"/>
              </a:rPr>
              <a:t>La condición étnica también presenta una asociación clara con la incidencia de la pobreza. Según datos de 9 países que permiten la autoidentificación de las personas indígenas  en sus encuestas de hogares, la tasa de pobreza en ese  grupo  es casi el doble de aquella de las personas no indígenas ni afrodescendientes. </a:t>
            </a:r>
          </a:p>
          <a:p>
            <a:pPr algn="just">
              <a:spcAft>
                <a:spcPts val="1200"/>
              </a:spcAft>
            </a:pPr>
            <a:endParaRPr lang="x-none" sz="1600" dirty="0"/>
          </a:p>
        </p:txBody>
      </p:sp>
      <p:sp>
        <p:nvSpPr>
          <p:cNvPr id="4" name="Slide Number Placeholder 3"/>
          <p:cNvSpPr>
            <a:spLocks noGrp="1"/>
          </p:cNvSpPr>
          <p:nvPr>
            <p:ph type="sldNum" sz="quarter" idx="10"/>
          </p:nvPr>
        </p:nvSpPr>
        <p:spPr/>
        <p:txBody>
          <a:bodyPr/>
          <a:lstStyle/>
          <a:p>
            <a:fld id="{54E009E1-9B05-4071-ADC5-D1CFF359EDC5}" type="slidenum">
              <a:rPr lang="en-US" smtClean="0"/>
              <a:pPr/>
              <a:t>6</a:t>
            </a:fld>
            <a:endParaRPr lang="en-US"/>
          </a:p>
        </p:txBody>
      </p:sp>
    </p:spTree>
    <p:extLst>
      <p:ext uri="{BB962C8B-B14F-4D97-AF65-F5344CB8AC3E}">
        <p14:creationId xmlns:p14="http://schemas.microsoft.com/office/powerpoint/2010/main" val="24150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57200"/>
            <a:ext cx="4181475" cy="3136900"/>
          </a:xfrm>
        </p:spPr>
      </p:sp>
      <p:sp>
        <p:nvSpPr>
          <p:cNvPr id="3" name="Notes Placeholder 2"/>
          <p:cNvSpPr>
            <a:spLocks noGrp="1"/>
          </p:cNvSpPr>
          <p:nvPr>
            <p:ph type="body" idx="1"/>
          </p:nvPr>
        </p:nvSpPr>
        <p:spPr>
          <a:xfrm>
            <a:off x="533400" y="4007809"/>
            <a:ext cx="6248400" cy="4419600"/>
          </a:xfrm>
        </p:spPr>
        <p:txBody>
          <a:bodyPr/>
          <a:lstStyle/>
          <a:p>
            <a:pPr marL="174708" marR="0" lvl="0" indent="-174708" algn="l" defTabSz="931774" rtl="0" eaLnBrk="1" fontAlgn="auto" latinLnBrk="0" hangingPunct="1">
              <a:lnSpc>
                <a:spcPct val="100000"/>
              </a:lnSpc>
              <a:spcBef>
                <a:spcPts val="0"/>
              </a:spcBef>
              <a:spcAft>
                <a:spcPts val="1200"/>
              </a:spcAft>
              <a:buClrTx/>
              <a:buSzTx/>
              <a:buFont typeface="Arial"/>
              <a:buChar char="•"/>
              <a:tabLst/>
              <a:defRPr/>
            </a:pPr>
            <a:r>
              <a:rPr lang="es-CL" sz="1400" kern="1200" dirty="0">
                <a:solidFill>
                  <a:schemeClr val="tx1"/>
                </a:solidFill>
                <a:effectLst/>
                <a:latin typeface="+mn-lt"/>
                <a:ea typeface="+mn-ea"/>
                <a:cs typeface="+mn-cs"/>
              </a:rPr>
              <a:t>En las últimas décadas, la región ha avanzado en diversos ámbitos de inclusión social, como son el derecho a la educación, a la salud y el acceso a infraestructura básica (agua, saneamiento, electricidad e internet). Sin embargo, persisten importantes desigualdades, tanto en la cobertura como de la calidad de los servicios, que es insuficiente y segmentada lo que repercute en el desarrollo de capacidades humanas, otro de los nudos críticos del desarrollo social inclusivo.</a:t>
            </a:r>
          </a:p>
          <a:p>
            <a:pPr marL="174708" indent="-174708" defTabSz="931774">
              <a:spcAft>
                <a:spcPts val="1200"/>
              </a:spcAft>
              <a:buFont typeface="Arial"/>
              <a:buChar char="•"/>
              <a:defRPr/>
            </a:pPr>
            <a:r>
              <a:rPr lang="es-ES" sz="1400" kern="1200" dirty="0">
                <a:solidFill>
                  <a:schemeClr val="tx1"/>
                </a:solidFill>
                <a:effectLst/>
                <a:latin typeface="+mn-lt"/>
                <a:ea typeface="+mn-ea"/>
                <a:cs typeface="+mn-cs"/>
              </a:rPr>
              <a:t>El av</a:t>
            </a:r>
            <a:r>
              <a:rPr lang="es-ES" sz="1400" dirty="0"/>
              <a:t>ance en acceso y cobertura es heterogéneo entre países y al interior de ellos, a partir de la secundaria. El gráfico muestra que las brechas de conclusión de la enseñanza secundaria por quintiles de ingreso han disminuido. Diferencias entre quintiles extremos eran de 53 puntos porcentuales en 2002 y cae a 48 puntos en 2016, pero aun solo un tercio de los jóvenes del quintil de menores ingresos ha concluido este nivel de enseñanza. Todavía hay un núcleo importante de jóvenes excluidos de esa crucial etapa de la educación.  </a:t>
            </a:r>
          </a:p>
          <a:p>
            <a:pPr marL="174708" indent="-174708" defTabSz="931774">
              <a:spcAft>
                <a:spcPts val="1200"/>
              </a:spcAft>
              <a:buFont typeface="Arial"/>
              <a:buChar char="•"/>
              <a:defRPr/>
            </a:pPr>
            <a:r>
              <a:rPr lang="es-ES" sz="1400" dirty="0"/>
              <a:t>Además, se enfrentan desigualdades en la oferta del sistema educativo, que se expresan en la calidad de los servicios y los logros de aprendizajes. Esto hace que la región </a:t>
            </a:r>
            <a:r>
              <a:rPr lang="es-CL" sz="1400" kern="1200" dirty="0">
                <a:solidFill>
                  <a:schemeClr val="tx1"/>
                </a:solidFill>
                <a:effectLst/>
                <a:latin typeface="+mn-lt"/>
                <a:ea typeface="+mn-ea"/>
                <a:cs typeface="+mn-cs"/>
              </a:rPr>
              <a:t>esté poco preparada para enfrentar los desafíos tecnológicos y aumentan las dificultades en la transición hacia la inserción en el mercado laboral.</a:t>
            </a:r>
          </a:p>
          <a:p>
            <a:pPr marL="174708" indent="-174708" defTabSz="931774">
              <a:buFont typeface="Arial"/>
              <a:buChar char="•"/>
              <a:defRPr/>
            </a:pPr>
            <a:endParaRPr lang="es-US" dirty="0">
              <a:latin typeface="Arial" charset="0"/>
            </a:endParaRPr>
          </a:p>
          <a:p>
            <a:endParaRPr lang="en-US" sz="1400" dirty="0"/>
          </a:p>
        </p:txBody>
      </p:sp>
      <p:sp>
        <p:nvSpPr>
          <p:cNvPr id="4" name="Slide Number Placeholder 3"/>
          <p:cNvSpPr>
            <a:spLocks noGrp="1"/>
          </p:cNvSpPr>
          <p:nvPr>
            <p:ph type="sldNum" sz="quarter" idx="10"/>
          </p:nvPr>
        </p:nvSpPr>
        <p:spPr/>
        <p:txBody>
          <a:bodyPr/>
          <a:lstStyle/>
          <a:p>
            <a:fld id="{AF629038-B8EB-443A-A9A2-EF6BCCB6D21E}" type="slidenum">
              <a:rPr lang="en-US" smtClean="0"/>
              <a:t>7</a:t>
            </a:fld>
            <a:endParaRPr lang="en-US" dirty="0"/>
          </a:p>
        </p:txBody>
      </p:sp>
    </p:spTree>
    <p:extLst>
      <p:ext uri="{BB962C8B-B14F-4D97-AF65-F5344CB8AC3E}">
        <p14:creationId xmlns:p14="http://schemas.microsoft.com/office/powerpoint/2010/main" val="364662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81100" y="457200"/>
            <a:ext cx="4648200" cy="3486150"/>
          </a:xfrm>
          <a:ln/>
        </p:spPr>
      </p:sp>
      <p:sp>
        <p:nvSpPr>
          <p:cNvPr id="82947" name="Notes Placeholder 2"/>
          <p:cNvSpPr>
            <a:spLocks noGrp="1"/>
          </p:cNvSpPr>
          <p:nvPr>
            <p:ph type="body" idx="1"/>
          </p:nvPr>
        </p:nvSpPr>
        <p:spPr>
          <a:xfrm>
            <a:off x="701040" y="4191000"/>
            <a:ext cx="5608320" cy="4419600"/>
          </a:xfrm>
          <a:noFill/>
          <a:ln/>
        </p:spPr>
        <p:txBody>
          <a:bodyPr/>
          <a:lstStyle/>
          <a:p>
            <a:pPr algn="just" eaLnBrk="1" hangingPunct="1">
              <a:spcBef>
                <a:spcPct val="0"/>
              </a:spcBef>
              <a:buFont typeface="Calibri" pitchFamily="34" charset="0"/>
              <a:buNone/>
            </a:pPr>
            <a:r>
              <a:rPr lang="es-ES" altLang="es-CL" sz="1400" b="0" dirty="0">
                <a:latin typeface="Calibri" pitchFamily="34" charset="0"/>
              </a:rPr>
              <a:t>A las brechas de ingresos, se suman la territoriales:</a:t>
            </a:r>
          </a:p>
          <a:p>
            <a:pPr algn="just" eaLnBrk="1" hangingPunct="1">
              <a:spcBef>
                <a:spcPct val="0"/>
              </a:spcBef>
              <a:buFont typeface="Calibri" pitchFamily="34" charset="0"/>
              <a:buNone/>
            </a:pPr>
            <a:endParaRPr lang="es-ES" altLang="es-CL" sz="1400" b="0" dirty="0">
              <a:latin typeface="Calibri" pitchFamily="34" charset="0"/>
            </a:endParaRPr>
          </a:p>
          <a:p>
            <a:pPr algn="just" eaLnBrk="1" hangingPunct="1">
              <a:spcBef>
                <a:spcPct val="0"/>
              </a:spcBef>
              <a:buFont typeface="Calibri" pitchFamily="34" charset="0"/>
              <a:buAutoNum type="arabicPeriod"/>
            </a:pPr>
            <a:r>
              <a:rPr lang="es-ES" altLang="es-CL" sz="1400" b="0" dirty="0">
                <a:latin typeface="Calibri" pitchFamily="34" charset="0"/>
              </a:rPr>
              <a:t>Como vimos, en la mayoría de los países de la región  el porcentaje de jóvenes (tanto hombres como mujeres) que concluyen la secundaria ha aumentado entre 2002 y 2014. El incremento en términos porcentuales ha sido particularmente notable en las localidades rurales de algunos países. En ese período, ese porcentaje aumentó de aproximadamente 20% al 40% (promedio para 17 países)</a:t>
            </a:r>
          </a:p>
          <a:p>
            <a:pPr algn="just" eaLnBrk="1" hangingPunct="1">
              <a:spcBef>
                <a:spcPct val="0"/>
              </a:spcBef>
              <a:buFont typeface="Calibri" pitchFamily="34" charset="0"/>
              <a:buAutoNum type="arabicPeriod"/>
            </a:pPr>
            <a:endParaRPr lang="es-ES" altLang="es-CL" sz="1400" dirty="0">
              <a:latin typeface="Calibri" pitchFamily="34" charset="0"/>
            </a:endParaRPr>
          </a:p>
          <a:p>
            <a:pPr algn="just" eaLnBrk="1" hangingPunct="1">
              <a:spcBef>
                <a:spcPct val="0"/>
              </a:spcBef>
              <a:buFont typeface="Calibri" pitchFamily="34" charset="0"/>
              <a:buAutoNum type="arabicPeriod"/>
            </a:pPr>
            <a:r>
              <a:rPr lang="es-ES" altLang="es-CL" sz="1400" b="0" dirty="0">
                <a:latin typeface="Calibri" pitchFamily="34" charset="0"/>
              </a:rPr>
              <a:t>Pese a estos importantes avances, aun existen brechas significativas y los adolescentes rurales son los más rezagados: aproximadamente 60% de ellos no había concluido esa crucial etapa de la educación. </a:t>
            </a:r>
          </a:p>
          <a:p>
            <a:pPr algn="just" eaLnBrk="1" hangingPunct="1">
              <a:spcBef>
                <a:spcPct val="0"/>
              </a:spcBef>
              <a:buFont typeface="Calibri" pitchFamily="34" charset="0"/>
              <a:buAutoNum type="arabicPeriod"/>
            </a:pPr>
            <a:endParaRPr lang="es-ES" altLang="es-CL" sz="1400" b="0" dirty="0">
              <a:latin typeface="Calibri" pitchFamily="34" charset="0"/>
            </a:endParaRPr>
          </a:p>
          <a:p>
            <a:pPr algn="just">
              <a:spcBef>
                <a:spcPct val="0"/>
              </a:spcBef>
              <a:buFont typeface="Calibri" pitchFamily="34" charset="0"/>
              <a:buAutoNum type="arabicPeriod"/>
            </a:pPr>
            <a:r>
              <a:rPr lang="es-ES" altLang="es-CL" sz="1400" b="0" dirty="0">
                <a:latin typeface="Calibri" pitchFamily="34" charset="0"/>
              </a:rPr>
              <a:t>Las jóvenes en las zonas urbanas son las que presentan la mayor tasa de conclusión de la secundaria: 69.5%. A pesar de que esa cifra representa un aumento importante con relación a 2002 (cuando equivalía</a:t>
            </a:r>
            <a:r>
              <a:rPr lang="es-ES" altLang="es-CL" sz="1400" b="0" baseline="0" dirty="0">
                <a:latin typeface="Calibri" pitchFamily="34" charset="0"/>
              </a:rPr>
              <a:t> a 55%)</a:t>
            </a:r>
            <a:r>
              <a:rPr lang="es-ES" altLang="es-CL" sz="1400" b="0" dirty="0">
                <a:latin typeface="Calibri" pitchFamily="34" charset="0"/>
              </a:rPr>
              <a:t>, ella indica que 30%, o sea, casi una de cada 3 de ellas no ha concluido la secundaria.</a:t>
            </a:r>
            <a:endParaRPr lang="en-US" altLang="es-CL" sz="1400" b="0" dirty="0">
              <a:latin typeface="Calibri" pitchFamily="34" charset="0"/>
            </a:endParaRPr>
          </a:p>
        </p:txBody>
      </p:sp>
      <p:sp>
        <p:nvSpPr>
          <p:cNvPr id="82948" name="Slide Number Placeholder 3"/>
          <p:cNvSpPr>
            <a:spLocks noGrp="1"/>
          </p:cNvSpPr>
          <p:nvPr>
            <p:ph type="sldNum" sz="quarter" idx="5"/>
          </p:nvPr>
        </p:nvSpPr>
        <p:spPr>
          <a:noFill/>
        </p:spPr>
        <p:txBody>
          <a:bodyPr/>
          <a:lstStyle/>
          <a:p>
            <a:pPr defTabSz="931811"/>
            <a:fld id="{C468737E-37E1-4F5E-B6B4-5C03257D4FD7}" type="slidenum">
              <a:rPr lang="en-US" altLang="es-CL" smtClean="0"/>
              <a:pPr defTabSz="931811"/>
              <a:t>8</a:t>
            </a:fld>
            <a:endParaRPr lang="en-US" altLang="es-CL" dirty="0"/>
          </a:p>
        </p:txBody>
      </p:sp>
    </p:spTree>
    <p:extLst>
      <p:ext uri="{BB962C8B-B14F-4D97-AF65-F5344CB8AC3E}">
        <p14:creationId xmlns:p14="http://schemas.microsoft.com/office/powerpoint/2010/main" val="22089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343400"/>
            <a:ext cx="5608320" cy="3908108"/>
          </a:xfrm>
        </p:spPr>
        <p:txBody>
          <a:bodyPr>
            <a:noAutofit/>
          </a:bodyPr>
          <a:lstStyle/>
          <a:p>
            <a:pPr marL="285750" indent="-285750" defTabSz="931774">
              <a:buFont typeface="Arial" panose="020B0604020202020204" pitchFamily="34" charset="0"/>
              <a:buChar char="•"/>
              <a:defRPr/>
            </a:pPr>
            <a:r>
              <a:rPr lang="es-ES" sz="1400" dirty="0"/>
              <a:t>A estas brechas se suman las que se generan por diferencias de origen étnico/racial.</a:t>
            </a:r>
          </a:p>
          <a:p>
            <a:pPr defTabSz="931774">
              <a:defRPr/>
            </a:pPr>
            <a:endParaRPr lang="es-ES" sz="1400" dirty="0"/>
          </a:p>
          <a:p>
            <a:pPr marL="285750" indent="-285750" defTabSz="931774">
              <a:buFont typeface="Arial" panose="020B0604020202020204" pitchFamily="34" charset="0"/>
              <a:buChar char="•"/>
              <a:defRPr/>
            </a:pPr>
            <a:r>
              <a:rPr lang="es-ES" sz="1400" dirty="0"/>
              <a:t>A pesar que los avances en logros educativos para la población indígena han sido muy importantes. En todos los países el porcentaje de jóvenes de 20 a 24 años indígenas que han </a:t>
            </a:r>
            <a:r>
              <a:rPr lang="es-ES" sz="1400" dirty="0" err="1"/>
              <a:t>concluído</a:t>
            </a:r>
            <a:r>
              <a:rPr lang="es-ES" sz="1400" dirty="0"/>
              <a:t> la secundaria es significativamente inferior a lo de los jóvenes no indígenas ni afrodescendientes. Además, como los ejes de desigualdad social se combinan y entrecruzan, las mujeres indígenas han progresado en menor medida que los hombres indígenas (contrario con lo que ha ocurrido en los promedios regionales).</a:t>
            </a:r>
          </a:p>
          <a:p>
            <a:endParaRPr lang="en-US" sz="1400" dirty="0"/>
          </a:p>
          <a:p>
            <a:pPr marL="174698" indent="-174698">
              <a:buFont typeface="Arial" charset="0"/>
              <a:buChar char="•"/>
              <a:defRPr/>
            </a:pPr>
            <a:r>
              <a:rPr lang="es-ES" sz="1400" dirty="0"/>
              <a:t>Transformar el sistema educativo en un real mecanismo de reducción de las desigualdades sociales plantea importantes desafíos.</a:t>
            </a:r>
          </a:p>
          <a:p>
            <a:pPr marL="174698" indent="-174698">
              <a:buFont typeface="Arial" charset="0"/>
              <a:buChar char="•"/>
              <a:defRPr/>
            </a:pPr>
            <a:endParaRPr lang="es-ES" sz="1400" dirty="0"/>
          </a:p>
          <a:p>
            <a:pPr marL="174698" indent="-174698">
              <a:buFont typeface="Arial" charset="0"/>
              <a:buChar char="•"/>
              <a:defRPr/>
            </a:pPr>
            <a:r>
              <a:rPr lang="es-ES" sz="1400" dirty="0"/>
              <a:t>Por lo mismo la importancia que se le ha dado en los ODS (4): a garantizar una educación inclusiva, equitativa y de calidad.</a:t>
            </a:r>
          </a:p>
          <a:p>
            <a:endParaRPr lang="en-US" sz="1400" dirty="0"/>
          </a:p>
        </p:txBody>
      </p:sp>
      <p:sp>
        <p:nvSpPr>
          <p:cNvPr id="4" name="Slide Number Placeholder 3"/>
          <p:cNvSpPr>
            <a:spLocks noGrp="1"/>
          </p:cNvSpPr>
          <p:nvPr>
            <p:ph type="sldNum" sz="quarter" idx="10"/>
          </p:nvPr>
        </p:nvSpPr>
        <p:spPr>
          <a:xfrm>
            <a:off x="3972560" y="8599487"/>
            <a:ext cx="3037840" cy="466433"/>
          </a:xfrm>
        </p:spPr>
        <p:txBody>
          <a:bodyPr/>
          <a:lstStyle/>
          <a:p>
            <a:fld id="{B84CE1F0-0BA5-4470-8AF6-998F8B9D7145}" type="slidenum">
              <a:rPr lang="en-US" smtClean="0"/>
              <a:pPr/>
              <a:t>9</a:t>
            </a:fld>
            <a:endParaRPr lang="en-US" dirty="0"/>
          </a:p>
        </p:txBody>
      </p:sp>
    </p:spTree>
    <p:extLst>
      <p:ext uri="{BB962C8B-B14F-4D97-AF65-F5344CB8AC3E}">
        <p14:creationId xmlns:p14="http://schemas.microsoft.com/office/powerpoint/2010/main" val="76000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EEFC5BE-FFC1-458D-A8DA-465904B98215}" type="datetimeFigureOut">
              <a:rPr lang="en-US" smtClean="0"/>
              <a:pPr/>
              <a:t>4/23/2019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82D7FA5-4870-4352-9A67-0C52C7EF75F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FDD3D-05B3-4EFD-8657-D9320F177FC2}" type="datetimeFigureOut">
              <a:rPr lang="en-US" smtClean="0"/>
              <a:pPr/>
              <a:t>4/23/2019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1E08C0-941A-49C8-A35F-1BC47CCCD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6BFC78-946C-48CD-8A08-E5961DD907D5}" type="datetimeFigureOut">
              <a:rPr lang="en-US" smtClean="0"/>
              <a:pPr/>
              <a:t>4/23/2019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EA3234-9BA2-4734-88A0-CD5EDDB06B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E87F2-2DB9-4FC7-BD7D-6AA4534211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A78C3-2531-4D41-AE30-310E63377F3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481506"/>
            <a:ext cx="9144000" cy="37649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A79A1-2B67-4BDC-B097-C33DE2C2DA1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pixabay.com/en/social-social-network-structure-2506171/"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jobsanger.blogspot.com/2013/08/a-few-more-steps-toward-equality.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hyperlink" Target="mailto:daniela.trucco@un.org"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hyperlink" Target="https://www.cepal.org/es/areas-de-trabajo/desarrollo-soci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62F0E5A-B875-4DD1-8245-2CE566DF54CC}"/>
              </a:ext>
            </a:extLst>
          </p:cNvPr>
          <p:cNvSpPr txBox="1">
            <a:spLocks/>
          </p:cNvSpPr>
          <p:nvPr/>
        </p:nvSpPr>
        <p:spPr>
          <a:xfrm>
            <a:off x="152400" y="304800"/>
            <a:ext cx="8763000" cy="1981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3200" b="1" dirty="0">
                <a:solidFill>
                  <a:schemeClr val="bg1"/>
                </a:solidFill>
              </a:rPr>
              <a:t>Competencias socioemocionales y lucha a la desigualdad: </a:t>
            </a:r>
            <a:r>
              <a:rPr lang="es-CL" sz="3200" dirty="0">
                <a:solidFill>
                  <a:schemeClr val="bg1"/>
                </a:solidFill>
              </a:rPr>
              <a:t>la inversión en competencias socioemocionales en el marco de las políticas regionales por un desarrollo social inclusivo</a:t>
            </a:r>
            <a:endParaRPr lang="es-CL" sz="3200" baseline="30000" dirty="0">
              <a:solidFill>
                <a:schemeClr val="bg1"/>
              </a:solidFill>
              <a:latin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7D6EF44A-CB86-4381-A891-625F68E3B97D}"/>
              </a:ext>
            </a:extLst>
          </p:cNvPr>
          <p:cNvSpPr txBox="1"/>
          <p:nvPr/>
        </p:nvSpPr>
        <p:spPr>
          <a:xfrm>
            <a:off x="2819400" y="5105400"/>
            <a:ext cx="6324600" cy="369332"/>
          </a:xfrm>
          <a:prstGeom prst="rect">
            <a:avLst/>
          </a:prstGeom>
          <a:noFill/>
        </p:spPr>
        <p:txBody>
          <a:bodyPr wrap="square" rtlCol="0">
            <a:spAutoFit/>
          </a:bodyPr>
          <a:lstStyle/>
          <a:p>
            <a:r>
              <a:rPr lang="es-CL" b="1" dirty="0">
                <a:solidFill>
                  <a:schemeClr val="tx2"/>
                </a:solidFill>
              </a:rPr>
              <a:t>Daniela Trucco, División de Desarrollo Social, CEPAL</a:t>
            </a:r>
          </a:p>
        </p:txBody>
      </p:sp>
      <p:sp>
        <p:nvSpPr>
          <p:cNvPr id="4" name="TextBox 3">
            <a:extLst>
              <a:ext uri="{FF2B5EF4-FFF2-40B4-BE49-F238E27FC236}">
                <a16:creationId xmlns:a16="http://schemas.microsoft.com/office/drawing/2014/main" id="{78B4FDE9-99E2-4723-985D-0089255EF659}"/>
              </a:ext>
            </a:extLst>
          </p:cNvPr>
          <p:cNvSpPr txBox="1"/>
          <p:nvPr/>
        </p:nvSpPr>
        <p:spPr>
          <a:xfrm>
            <a:off x="3581400" y="5541405"/>
            <a:ext cx="5562600" cy="646331"/>
          </a:xfrm>
          <a:prstGeom prst="rect">
            <a:avLst/>
          </a:prstGeom>
          <a:noFill/>
        </p:spPr>
        <p:txBody>
          <a:bodyPr wrap="square" rtlCol="0">
            <a:spAutoFit/>
          </a:bodyPr>
          <a:lstStyle/>
          <a:p>
            <a:r>
              <a:rPr lang="es-ES" dirty="0">
                <a:solidFill>
                  <a:schemeClr val="tx2"/>
                </a:solidFill>
              </a:rPr>
              <a:t> </a:t>
            </a:r>
            <a:r>
              <a:rPr lang="es-CL" dirty="0">
                <a:solidFill>
                  <a:schemeClr val="tx2"/>
                </a:solidFill>
              </a:rPr>
              <a:t>Seminario Final Proyecto Dialogas</a:t>
            </a:r>
          </a:p>
          <a:p>
            <a:r>
              <a:rPr lang="es-CL" dirty="0">
                <a:solidFill>
                  <a:schemeClr val="tx2"/>
                </a:solidFill>
              </a:rPr>
              <a:t>24 y 25 de Abril del 2019, Santiago Chile</a:t>
            </a:r>
          </a:p>
        </p:txBody>
      </p:sp>
    </p:spTree>
    <p:extLst>
      <p:ext uri="{BB962C8B-B14F-4D97-AF65-F5344CB8AC3E}">
        <p14:creationId xmlns:p14="http://schemas.microsoft.com/office/powerpoint/2010/main" val="320563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123226"/>
            <a:ext cx="7992888" cy="584775"/>
          </a:xfrm>
          <a:prstGeom prst="rect">
            <a:avLst/>
          </a:prstGeom>
        </p:spPr>
        <p:txBody>
          <a:bodyPr wrap="square">
            <a:spAutoFit/>
          </a:bodyPr>
          <a:lstStyle/>
          <a:p>
            <a:pPr algn="ctr"/>
            <a:r>
              <a:rPr lang="es-ES" sz="1600" b="1" dirty="0">
                <a:solidFill>
                  <a:schemeClr val="tx2">
                    <a:lumMod val="60000"/>
                    <a:lumOff val="40000"/>
                  </a:schemeClr>
                </a:solidFill>
                <a:latin typeface="Century Gothic"/>
                <a:ea typeface="+mj-ea"/>
                <a:cs typeface="Century Gothic"/>
              </a:rPr>
              <a:t>Porcentaje promedio de estudiantes en cada nivel de desempeño en PISA por región. Matemáticas, Lectura y Ciencias, 2015</a:t>
            </a:r>
            <a:endParaRPr lang="en-US" sz="1600" b="1" dirty="0">
              <a:solidFill>
                <a:schemeClr val="tx2">
                  <a:lumMod val="60000"/>
                  <a:lumOff val="40000"/>
                </a:schemeClr>
              </a:solidFill>
              <a:latin typeface="Century Gothic"/>
              <a:ea typeface="+mj-ea"/>
              <a:cs typeface="Century Gothic"/>
            </a:endParaRPr>
          </a:p>
        </p:txBody>
      </p:sp>
      <p:sp>
        <p:nvSpPr>
          <p:cNvPr id="8" name="Rectangle 2"/>
          <p:cNvSpPr>
            <a:spLocks noChangeArrowheads="1"/>
          </p:cNvSpPr>
          <p:nvPr/>
        </p:nvSpPr>
        <p:spPr bwMode="auto">
          <a:xfrm>
            <a:off x="611560" y="6429397"/>
            <a:ext cx="62646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CL" sz="900" dirty="0">
                <a:latin typeface="Cambria" pitchFamily="18" charset="0"/>
                <a:ea typeface="Calibri" pitchFamily="34" charset="0"/>
                <a:cs typeface="Times New Roman" pitchFamily="18" charset="0"/>
              </a:rPr>
              <a:t>Fuente: CEPAL sobre la base de la  prueba PISA 2015.  La ineficiencia de la Desigualdad. Trigésimo Séptimos Período de Sesiones de la CEPAL, 2018.</a:t>
            </a:r>
            <a:endParaRPr lang="es-CL" sz="900" dirty="0">
              <a:latin typeface="Arial" pitchFamily="34" charset="0"/>
              <a:cs typeface="Arial" pitchFamily="34" charset="0"/>
            </a:endParaRPr>
          </a:p>
        </p:txBody>
      </p:sp>
      <p:sp>
        <p:nvSpPr>
          <p:cNvPr id="9" name="Título 1"/>
          <p:cNvSpPr>
            <a:spLocks noGrp="1"/>
          </p:cNvSpPr>
          <p:nvPr>
            <p:ph type="title"/>
          </p:nvPr>
        </p:nvSpPr>
        <p:spPr>
          <a:xfrm>
            <a:off x="0" y="0"/>
            <a:ext cx="9144000" cy="836712"/>
          </a:xfrm>
          <a:noFill/>
          <a:effectLst/>
        </p:spPr>
        <p:txBody>
          <a:bodyPr vert="horz" wrap="square" lIns="91440" tIns="45720" rIns="91440" bIns="45720" numCol="1" rtlCol="0" anchor="ctr" anchorCtr="0" compatLnSpc="1">
            <a:prstTxWarp prst="textNoShape">
              <a:avLst/>
            </a:prstTxWarp>
            <a:noAutofit/>
          </a:bodyPr>
          <a:lstStyle/>
          <a:p>
            <a:pPr algn="l"/>
            <a:r>
              <a:rPr lang="es-ES" sz="2200" b="1" dirty="0">
                <a:latin typeface="Century Gothic"/>
              </a:rPr>
              <a:t>Desafíos de calidad. Magros resultados con mucha desigualdad</a:t>
            </a:r>
            <a:endParaRPr lang="es-ES_tradnl" sz="2200" b="1" dirty="0">
              <a:latin typeface="Century Gothic"/>
            </a:endParaRPr>
          </a:p>
        </p:txBody>
      </p:sp>
      <p:graphicFrame>
        <p:nvGraphicFramePr>
          <p:cNvPr id="6" name="Chart 5"/>
          <p:cNvGraphicFramePr/>
          <p:nvPr>
            <p:extLst>
              <p:ext uri="{D42A27DB-BD31-4B8C-83A1-F6EECF244321}">
                <p14:modId xmlns:p14="http://schemas.microsoft.com/office/powerpoint/2010/main" val="3685020344"/>
              </p:ext>
            </p:extLst>
          </p:nvPr>
        </p:nvGraphicFramePr>
        <p:xfrm>
          <a:off x="581282" y="1643050"/>
          <a:ext cx="8604448" cy="478634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467544" y="1570850"/>
            <a:ext cx="1714512" cy="4572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34575183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3933FC-B265-4D16-8813-4AA1D78C8D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62600" y="3700325"/>
            <a:ext cx="3405809" cy="2303653"/>
          </a:xfrm>
          <a:prstGeom prst="rect">
            <a:avLst/>
          </a:prstGeom>
        </p:spPr>
      </p:pic>
      <p:sp>
        <p:nvSpPr>
          <p:cNvPr id="2" name="Content Placeholder 1"/>
          <p:cNvSpPr>
            <a:spLocks noGrp="1"/>
          </p:cNvSpPr>
          <p:nvPr>
            <p:ph idx="1"/>
          </p:nvPr>
        </p:nvSpPr>
        <p:spPr>
          <a:xfrm>
            <a:off x="457200" y="1669084"/>
            <a:ext cx="6553200" cy="4589653"/>
          </a:xfrm>
        </p:spPr>
        <p:txBody>
          <a:bodyPr/>
          <a:lstStyle/>
          <a:p>
            <a:pPr>
              <a:buClr>
                <a:srgbClr val="C00000"/>
              </a:buClr>
              <a:buFont typeface="Wingdings" panose="05000000000000000000" pitchFamily="2" charset="2"/>
              <a:buChar char="Ø"/>
            </a:pPr>
            <a:r>
              <a:rPr lang="es-CL" dirty="0"/>
              <a:t>Transforma el acceso a la información y las formas de aprender</a:t>
            </a:r>
          </a:p>
          <a:p>
            <a:pPr>
              <a:buClr>
                <a:srgbClr val="C00000"/>
              </a:buClr>
              <a:buFont typeface="Wingdings" panose="05000000000000000000" pitchFamily="2" charset="2"/>
              <a:buChar char="Ø"/>
            </a:pPr>
            <a:r>
              <a:rPr lang="es-CL" dirty="0"/>
              <a:t>Formación de nuevas habilidades tecnológicas y socioemocionales</a:t>
            </a:r>
          </a:p>
          <a:p>
            <a:pPr>
              <a:buClr>
                <a:srgbClr val="C00000"/>
              </a:buClr>
              <a:buFont typeface="Wingdings" panose="05000000000000000000" pitchFamily="2" charset="2"/>
              <a:buChar char="Ø"/>
            </a:pPr>
            <a:r>
              <a:rPr lang="es-CL" dirty="0"/>
              <a:t>Transforma las interacciones sociales</a:t>
            </a:r>
          </a:p>
          <a:p>
            <a:pPr>
              <a:buClr>
                <a:srgbClr val="C00000"/>
              </a:buClr>
              <a:buFont typeface="Wingdings" panose="05000000000000000000" pitchFamily="2" charset="2"/>
              <a:buChar char="Ø"/>
            </a:pPr>
            <a:r>
              <a:rPr lang="es-CL" dirty="0"/>
              <a:t>Abre canales de participación</a:t>
            </a:r>
          </a:p>
        </p:txBody>
      </p:sp>
      <p:sp>
        <p:nvSpPr>
          <p:cNvPr id="3" name="Title 2"/>
          <p:cNvSpPr>
            <a:spLocks noGrp="1"/>
          </p:cNvSpPr>
          <p:nvPr>
            <p:ph type="title"/>
          </p:nvPr>
        </p:nvSpPr>
        <p:spPr/>
        <p:txBody>
          <a:bodyPr>
            <a:normAutofit/>
          </a:bodyPr>
          <a:lstStyle/>
          <a:p>
            <a:r>
              <a:rPr lang="es-CL" sz="3200" b="1" dirty="0">
                <a:effectLst/>
              </a:rPr>
              <a:t>El contexto digital transforma e impone nuevos desafíos para los sistemas de formación</a:t>
            </a:r>
            <a:endParaRPr lang="en-US" sz="3200" b="1" dirty="0">
              <a:effectLst/>
            </a:endParaRPr>
          </a:p>
        </p:txBody>
      </p:sp>
      <p:pic>
        <p:nvPicPr>
          <p:cNvPr id="5" name="Graphic 4" descr="Head with gears">
            <a:extLst>
              <a:ext uri="{FF2B5EF4-FFF2-40B4-BE49-F238E27FC236}">
                <a16:creationId xmlns:a16="http://schemas.microsoft.com/office/drawing/2014/main" id="{55217471-6A6B-40FE-9F46-33F7DFDE71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0764" y="1682681"/>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05" y="230037"/>
            <a:ext cx="8514196" cy="1217763"/>
          </a:xfrm>
          <a:noFill/>
          <a:ln>
            <a:noFill/>
          </a:ln>
          <a:effectLst/>
        </p:spPr>
        <p:style>
          <a:lnRef idx="3">
            <a:schemeClr val="lt1"/>
          </a:lnRef>
          <a:fillRef idx="1">
            <a:schemeClr val="accent5"/>
          </a:fillRef>
          <a:effectRef idx="1">
            <a:schemeClr val="accent5"/>
          </a:effectRef>
          <a:fontRef idx="minor">
            <a:schemeClr val="lt1"/>
          </a:fontRef>
        </p:style>
        <p:txBody>
          <a:bodyPr>
            <a:noAutofit/>
          </a:bodyPr>
          <a:lstStyle/>
          <a:p>
            <a:pPr>
              <a:defRPr/>
            </a:pPr>
            <a:r>
              <a:rPr lang="es-ES" sz="2400" b="1" dirty="0">
                <a:solidFill>
                  <a:schemeClr val="tx1"/>
                </a:solidFill>
                <a:ea typeface="+mj-ea"/>
                <a:cs typeface="+mj-cs"/>
              </a:rPr>
              <a:t>Riesgos de la revolución tecnológica de precarizar aun más mercados laborales latinoamericanos: caracterizados por altos niveles de informalidad y baja protección social</a:t>
            </a:r>
            <a:endParaRPr lang="es-CL" sz="2400" b="1" dirty="0">
              <a:solidFill>
                <a:schemeClr val="tx1"/>
              </a:solidFill>
              <a:ea typeface="+mj-ea"/>
              <a:cs typeface="+mj-cs"/>
            </a:endParaRPr>
          </a:p>
        </p:txBody>
      </p:sp>
      <p:graphicFrame>
        <p:nvGraphicFramePr>
          <p:cNvPr id="8" name="Chart 7">
            <a:extLst>
              <a:ext uri="{FF2B5EF4-FFF2-40B4-BE49-F238E27FC236}">
                <a16:creationId xmlns:a16="http://schemas.microsoft.com/office/drawing/2014/main" id="{C707CC8C-AF97-4919-927E-74D358AFDF6C}"/>
              </a:ext>
            </a:extLst>
          </p:cNvPr>
          <p:cNvGraphicFramePr>
            <a:graphicFrameLocks/>
          </p:cNvGraphicFramePr>
          <p:nvPr>
            <p:extLst/>
          </p:nvPr>
        </p:nvGraphicFramePr>
        <p:xfrm>
          <a:off x="480275" y="2322076"/>
          <a:ext cx="5318885" cy="408127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5974BC6-2DC8-44FA-B10F-76E9B6AB919A}"/>
              </a:ext>
            </a:extLst>
          </p:cNvPr>
          <p:cNvSpPr/>
          <p:nvPr/>
        </p:nvSpPr>
        <p:spPr>
          <a:xfrm>
            <a:off x="228600" y="1607403"/>
            <a:ext cx="5897045" cy="769441"/>
          </a:xfrm>
          <a:prstGeom prst="rect">
            <a:avLst/>
          </a:prstGeom>
        </p:spPr>
        <p:txBody>
          <a:bodyPr wrap="square">
            <a:spAutoFit/>
          </a:bodyPr>
          <a:lstStyle/>
          <a:p>
            <a:pPr algn="ctr"/>
            <a:r>
              <a:rPr lang="es-ES" sz="1100" b="1" dirty="0">
                <a:ea typeface="Calibri" panose="020F0502020204030204" pitchFamily="34" charset="0"/>
                <a:cs typeface="Times New Roman" panose="02020603050405020304" pitchFamily="18" charset="0"/>
              </a:rPr>
              <a:t>AMÉRICA LATINA (PROMEDIO SIMPLE 18 PAÍSES): OCUPADOS POR CUENTA PROPIA </a:t>
            </a:r>
          </a:p>
          <a:p>
            <a:pPr algn="ctr"/>
            <a:r>
              <a:rPr lang="es-ES" sz="1100" b="1" dirty="0">
                <a:ea typeface="Calibri" panose="020F0502020204030204" pitchFamily="34" charset="0"/>
                <a:cs typeface="Times New Roman" panose="02020603050405020304" pitchFamily="18" charset="0"/>
              </a:rPr>
              <a:t>NO CALIFICADOS DE 15 AÑOS Y MÁS, SEGÚN QUINTILES EXTREMOS DE INGRESOS, </a:t>
            </a:r>
          </a:p>
          <a:p>
            <a:pPr algn="ctr"/>
            <a:r>
              <a:rPr lang="es-ES" sz="1100" b="1" dirty="0">
                <a:ea typeface="Calibri" panose="020F0502020204030204" pitchFamily="34" charset="0"/>
                <a:cs typeface="Times New Roman" panose="02020603050405020304" pitchFamily="18" charset="0"/>
              </a:rPr>
              <a:t>ALREDEDOR DE 2016</a:t>
            </a:r>
            <a:endParaRPr lang="en-US" sz="1100" dirty="0">
              <a:ea typeface="Calibri" panose="020F0502020204030204" pitchFamily="34" charset="0"/>
              <a:cs typeface="Times New Roman" panose="02020603050405020304" pitchFamily="18" charset="0"/>
            </a:endParaRPr>
          </a:p>
          <a:p>
            <a:pPr algn="ctr"/>
            <a:r>
              <a:rPr lang="es-ES" sz="1100" i="1" dirty="0">
                <a:ea typeface="Calibri" panose="020F0502020204030204" pitchFamily="34" charset="0"/>
              </a:rPr>
              <a:t>(En porcentajes)</a:t>
            </a:r>
            <a:endParaRPr lang="en-US" sz="1100" i="1" dirty="0"/>
          </a:p>
        </p:txBody>
      </p:sp>
      <p:sp>
        <p:nvSpPr>
          <p:cNvPr id="9" name="Rectangle 8">
            <a:extLst>
              <a:ext uri="{FF2B5EF4-FFF2-40B4-BE49-F238E27FC236}">
                <a16:creationId xmlns:a16="http://schemas.microsoft.com/office/drawing/2014/main" id="{E2AE30F3-C999-4F2A-92E2-46A01E703997}"/>
              </a:ext>
            </a:extLst>
          </p:cNvPr>
          <p:cNvSpPr/>
          <p:nvPr/>
        </p:nvSpPr>
        <p:spPr>
          <a:xfrm>
            <a:off x="477405" y="6440690"/>
            <a:ext cx="5669760" cy="400815"/>
          </a:xfrm>
          <a:prstGeom prst="rect">
            <a:avLst/>
          </a:prstGeom>
        </p:spPr>
        <p:txBody>
          <a:bodyPr wrap="square">
            <a:spAutoFit/>
          </a:bodyPr>
          <a:lstStyle/>
          <a:p>
            <a:pPr algn="just">
              <a:lnSpc>
                <a:spcPct val="115000"/>
              </a:lnSpc>
            </a:pPr>
            <a:r>
              <a:rPr lang="es-ES" sz="900" b="1" dirty="0">
                <a:ea typeface="Calibri" panose="020F0502020204030204" pitchFamily="34" charset="0"/>
                <a:cs typeface="Times New Roman" panose="02020603050405020304" pitchFamily="18" charset="0"/>
              </a:rPr>
              <a:t>Fuente</a:t>
            </a:r>
            <a:r>
              <a:rPr lang="es-ES" sz="900" dirty="0">
                <a:ea typeface="Calibri" panose="020F0502020204030204" pitchFamily="34" charset="0"/>
                <a:cs typeface="Times New Roman" panose="02020603050405020304" pitchFamily="18" charset="0"/>
              </a:rPr>
              <a:t>: Comisión Económica para América Latina y el Caribe (CEPAL), sobre la base de Banco de Datos de Encuestas de Hogares (BADEHOG).</a:t>
            </a:r>
            <a:endParaRPr lang="en-US" sz="9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A307D3-12E7-4EEB-BBB4-8E37CCEBCF0F}"/>
              </a:ext>
            </a:extLst>
          </p:cNvPr>
          <p:cNvSpPr txBox="1"/>
          <p:nvPr/>
        </p:nvSpPr>
        <p:spPr>
          <a:xfrm>
            <a:off x="6019800" y="1828800"/>
            <a:ext cx="2971801" cy="4739759"/>
          </a:xfrm>
          <a:prstGeom prst="rect">
            <a:avLst/>
          </a:prstGeom>
          <a:noFill/>
        </p:spPr>
        <p:txBody>
          <a:bodyPr wrap="square" rtlCol="0">
            <a:spAutoFit/>
          </a:bodyPr>
          <a:lstStyle/>
          <a:p>
            <a:pPr marL="179388" indent="-179388" defTabSz="914400">
              <a:spcBef>
                <a:spcPts val="600"/>
              </a:spcBef>
              <a:spcAft>
                <a:spcPts val="600"/>
              </a:spcAft>
              <a:buClr>
                <a:srgbClr val="C00000"/>
              </a:buClr>
              <a:buFont typeface="Wingdings" pitchFamily="2" charset="2"/>
              <a:buChar char="§"/>
            </a:pPr>
            <a:r>
              <a:rPr lang="es-CL" sz="1900" dirty="0">
                <a:solidFill>
                  <a:srgbClr val="2D4E77"/>
                </a:solidFill>
                <a:ea typeface="+mj-ea"/>
                <a:cs typeface="+mj-cs"/>
              </a:rPr>
              <a:t>Una de las formas menos protegidas de inserción laboral es el trabajo por cuenta propia no calificado (que alcanza a casi un tercio del total de ocupados y 64% en el quintil I)</a:t>
            </a:r>
            <a:endParaRPr lang="es-ES" sz="1900" dirty="0">
              <a:solidFill>
                <a:srgbClr val="2D4E77"/>
              </a:solidFill>
              <a:ea typeface="+mj-ea"/>
              <a:cs typeface="+mj-cs"/>
            </a:endParaRPr>
          </a:p>
          <a:p>
            <a:pPr marL="179388" indent="-179388" defTabSz="914400">
              <a:spcBef>
                <a:spcPts val="600"/>
              </a:spcBef>
              <a:spcAft>
                <a:spcPts val="600"/>
              </a:spcAft>
              <a:buClr>
                <a:srgbClr val="C00000"/>
              </a:buClr>
              <a:buFont typeface="Wingdings" pitchFamily="2" charset="2"/>
              <a:buChar char="§"/>
            </a:pPr>
            <a:r>
              <a:rPr lang="es-ES" sz="1900" dirty="0">
                <a:solidFill>
                  <a:srgbClr val="2D4E77"/>
                </a:solidFill>
                <a:ea typeface="+mj-ea"/>
                <a:cs typeface="+mj-cs"/>
              </a:rPr>
              <a:t>Además en 2016 del total de ocupados, solo 48,1% estaban afiliados o cotizaban a los sistemas de pensiones (más de la mitad no cotizan)</a:t>
            </a:r>
          </a:p>
          <a:p>
            <a:pPr marL="179388" indent="-179388" defTabSz="914400">
              <a:spcBef>
                <a:spcPts val="600"/>
              </a:spcBef>
              <a:spcAft>
                <a:spcPts val="600"/>
              </a:spcAft>
              <a:buClr>
                <a:srgbClr val="E99E17"/>
              </a:buClr>
              <a:buFont typeface="Wingdings" pitchFamily="2" charset="2"/>
              <a:buChar char="§"/>
            </a:pPr>
            <a:endParaRPr lang="es-ES" sz="1600" dirty="0">
              <a:solidFill>
                <a:srgbClr val="0C598E"/>
              </a:solidFill>
              <a:ea typeface="+mj-ea"/>
              <a:cs typeface="+mj-cs"/>
            </a:endParaRPr>
          </a:p>
        </p:txBody>
      </p:sp>
    </p:spTree>
    <p:extLst>
      <p:ext uri="{BB962C8B-B14F-4D97-AF65-F5344CB8AC3E}">
        <p14:creationId xmlns:p14="http://schemas.microsoft.com/office/powerpoint/2010/main" val="11048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6237"/>
            <a:ext cx="8733644" cy="1217763"/>
          </a:xfrm>
          <a:noFill/>
          <a:ln>
            <a:noFill/>
          </a:ln>
          <a:effectLst/>
        </p:spPr>
        <p:style>
          <a:lnRef idx="3">
            <a:schemeClr val="lt1"/>
          </a:lnRef>
          <a:fillRef idx="1">
            <a:schemeClr val="accent5"/>
          </a:fillRef>
          <a:effectRef idx="1">
            <a:schemeClr val="accent5"/>
          </a:effectRef>
          <a:fontRef idx="minor">
            <a:schemeClr val="lt1"/>
          </a:fontRef>
        </p:style>
        <p:txBody>
          <a:bodyPr>
            <a:noAutofit/>
          </a:bodyPr>
          <a:lstStyle/>
          <a:p>
            <a:pPr>
              <a:defRPr/>
            </a:pPr>
            <a:r>
              <a:rPr lang="es-ES" sz="2800" b="1" dirty="0">
                <a:solidFill>
                  <a:schemeClr val="tx1"/>
                </a:solidFill>
                <a:ea typeface="+mj-ea"/>
                <a:cs typeface="+mj-cs"/>
              </a:rPr>
              <a:t>Persisten problemas de calidad de los empleos </a:t>
            </a:r>
            <a:br>
              <a:rPr lang="es-ES" sz="2800" b="1" dirty="0">
                <a:solidFill>
                  <a:schemeClr val="tx1"/>
                </a:solidFill>
                <a:ea typeface="+mj-ea"/>
                <a:cs typeface="+mj-cs"/>
              </a:rPr>
            </a:br>
            <a:r>
              <a:rPr lang="es-ES" sz="2800" b="1" dirty="0">
                <a:solidFill>
                  <a:schemeClr val="tx1"/>
                </a:solidFill>
                <a:ea typeface="+mj-ea"/>
                <a:cs typeface="+mj-cs"/>
              </a:rPr>
              <a:t>y de insuficiencia de los ingresos laborales</a:t>
            </a:r>
            <a:endParaRPr lang="es-CL" sz="2800" b="1" dirty="0">
              <a:solidFill>
                <a:schemeClr val="tx1"/>
              </a:solidFill>
              <a:ea typeface="+mj-ea"/>
              <a:cs typeface="+mj-cs"/>
            </a:endParaRPr>
          </a:p>
        </p:txBody>
      </p:sp>
      <p:sp>
        <p:nvSpPr>
          <p:cNvPr id="12" name="Rectangle 11">
            <a:extLst>
              <a:ext uri="{FF2B5EF4-FFF2-40B4-BE49-F238E27FC236}">
                <a16:creationId xmlns:a16="http://schemas.microsoft.com/office/drawing/2014/main" id="{CDDC72F2-9A03-4802-A361-EB822E90B65E}"/>
              </a:ext>
            </a:extLst>
          </p:cNvPr>
          <p:cNvSpPr/>
          <p:nvPr/>
        </p:nvSpPr>
        <p:spPr>
          <a:xfrm>
            <a:off x="549088" y="1644905"/>
            <a:ext cx="5687635" cy="769441"/>
          </a:xfrm>
          <a:prstGeom prst="rect">
            <a:avLst/>
          </a:prstGeom>
        </p:spPr>
        <p:txBody>
          <a:bodyPr wrap="square">
            <a:spAutoFit/>
          </a:bodyPr>
          <a:lstStyle/>
          <a:p>
            <a:pPr algn="ctr"/>
            <a:r>
              <a:rPr lang="es-ES" sz="1100" b="1" dirty="0">
                <a:ea typeface="Calibri" panose="020F0502020204030204" pitchFamily="34" charset="0"/>
                <a:cs typeface="Times New Roman" panose="02020603050405020304" pitchFamily="18" charset="0"/>
              </a:rPr>
              <a:t>AMÉRICA LATINA (18 PAÍSES) </a:t>
            </a:r>
            <a:r>
              <a:rPr lang="es-ES" sz="1100" b="1" baseline="30000" dirty="0">
                <a:ea typeface="Calibri" panose="020F0502020204030204" pitchFamily="34" charset="0"/>
                <a:cs typeface="Times New Roman" panose="02020603050405020304" pitchFamily="18" charset="0"/>
              </a:rPr>
              <a:t>a</a:t>
            </a:r>
            <a:r>
              <a:rPr lang="es-ES" sz="1100" b="1" dirty="0">
                <a:ea typeface="Calibri" panose="020F0502020204030204" pitchFamily="34" charset="0"/>
                <a:cs typeface="Times New Roman" panose="02020603050405020304" pitchFamily="18" charset="0"/>
              </a:rPr>
              <a:t>: OCUPADOS DE 15 AÑOS Y MÁS, CUYOS INGRESOS LABORALES PROMEDIO SON INFERIORES AL SALARIO MÍNIMO NACIONAL POR SEXO Y TRAMO DE EDAD, ALREDEDOR DE 2016</a:t>
            </a:r>
          </a:p>
          <a:p>
            <a:pPr algn="ctr"/>
            <a:r>
              <a:rPr lang="es-ES" sz="1100" i="1" dirty="0">
                <a:ea typeface="Calibri" panose="020F0502020204030204" pitchFamily="34" charset="0"/>
                <a:cs typeface="Times New Roman" panose="02020603050405020304" pitchFamily="18" charset="0"/>
              </a:rPr>
              <a:t>(En porcentajes)</a:t>
            </a:r>
          </a:p>
        </p:txBody>
      </p:sp>
      <p:sp>
        <p:nvSpPr>
          <p:cNvPr id="13" name="Rectangle 12">
            <a:extLst>
              <a:ext uri="{FF2B5EF4-FFF2-40B4-BE49-F238E27FC236}">
                <a16:creationId xmlns:a16="http://schemas.microsoft.com/office/drawing/2014/main" id="{B546CEB3-2558-48D9-89CA-FAC6E063408E}"/>
              </a:ext>
            </a:extLst>
          </p:cNvPr>
          <p:cNvSpPr/>
          <p:nvPr/>
        </p:nvSpPr>
        <p:spPr>
          <a:xfrm>
            <a:off x="387804" y="6217030"/>
            <a:ext cx="5796588" cy="564770"/>
          </a:xfrm>
          <a:prstGeom prst="rect">
            <a:avLst/>
          </a:prstGeom>
        </p:spPr>
        <p:txBody>
          <a:bodyPr wrap="square">
            <a:spAutoFit/>
          </a:bodyPr>
          <a:lstStyle/>
          <a:p>
            <a:pPr algn="just">
              <a:lnSpc>
                <a:spcPct val="115000"/>
              </a:lnSpc>
            </a:pPr>
            <a:r>
              <a:rPr lang="es-ES" sz="900" b="1" dirty="0">
                <a:ea typeface="Calibri" panose="020F0502020204030204" pitchFamily="34" charset="0"/>
                <a:cs typeface="Times New Roman" panose="02020603050405020304" pitchFamily="18" charset="0"/>
              </a:rPr>
              <a:t>Fuente</a:t>
            </a:r>
            <a:r>
              <a:rPr lang="es-ES" sz="900" dirty="0">
                <a:ea typeface="Calibri" panose="020F0502020204030204" pitchFamily="34" charset="0"/>
                <a:cs typeface="Times New Roman" panose="02020603050405020304" pitchFamily="18" charset="0"/>
              </a:rPr>
              <a:t>: Comisión Económica para América Latina y el Caribe (CEPAL), sobre la base de Banco de Datos de Encuestas de Hogares (BADEHOG)..</a:t>
            </a:r>
            <a:endParaRPr lang="en-US" sz="900" dirty="0">
              <a:ea typeface="Calibri" panose="020F0502020204030204" pitchFamily="34" charset="0"/>
              <a:cs typeface="Times New Roman" panose="02020603050405020304" pitchFamily="18" charset="0"/>
            </a:endParaRPr>
          </a:p>
          <a:p>
            <a:r>
              <a:rPr lang="es-ES" sz="900" baseline="30000" dirty="0">
                <a:ea typeface="Calibri" panose="020F0502020204030204" pitchFamily="34" charset="0"/>
              </a:rPr>
              <a:t>a</a:t>
            </a:r>
            <a:r>
              <a:rPr lang="es-ES" sz="900" dirty="0">
                <a:ea typeface="Calibri" panose="020F0502020204030204" pitchFamily="34" charset="0"/>
              </a:rPr>
              <a:t> Promedios simples. </a:t>
            </a:r>
            <a:endParaRPr lang="en-US" sz="900" dirty="0"/>
          </a:p>
        </p:txBody>
      </p:sp>
      <p:graphicFrame>
        <p:nvGraphicFramePr>
          <p:cNvPr id="10" name="Chart 9">
            <a:extLst>
              <a:ext uri="{FF2B5EF4-FFF2-40B4-BE49-F238E27FC236}">
                <a16:creationId xmlns:a16="http://schemas.microsoft.com/office/drawing/2014/main" id="{E22136CF-C4C3-468A-B8A4-15C1C5A2FAF0}"/>
              </a:ext>
            </a:extLst>
          </p:cNvPr>
          <p:cNvGraphicFramePr>
            <a:graphicFrameLocks/>
          </p:cNvGraphicFramePr>
          <p:nvPr>
            <p:extLst/>
          </p:nvPr>
        </p:nvGraphicFramePr>
        <p:xfrm>
          <a:off x="648205" y="2444291"/>
          <a:ext cx="5588518" cy="37727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3858C9E-D40F-4AED-8940-24246856416A}"/>
              </a:ext>
            </a:extLst>
          </p:cNvPr>
          <p:cNvSpPr txBox="1"/>
          <p:nvPr/>
        </p:nvSpPr>
        <p:spPr>
          <a:xfrm>
            <a:off x="6398007" y="1600200"/>
            <a:ext cx="2716637" cy="4302716"/>
          </a:xfrm>
          <a:prstGeom prst="rect">
            <a:avLst/>
          </a:prstGeom>
          <a:noFill/>
        </p:spPr>
        <p:txBody>
          <a:bodyPr wrap="square" rtlCol="0">
            <a:spAutoFit/>
          </a:bodyPr>
          <a:lstStyle/>
          <a:p>
            <a:pPr marL="179388" indent="-179388" defTabSz="914400">
              <a:lnSpc>
                <a:spcPct val="90000"/>
              </a:lnSpc>
              <a:spcBef>
                <a:spcPct val="0"/>
              </a:spcBef>
              <a:buClr>
                <a:srgbClr val="C00000"/>
              </a:buClr>
              <a:buFont typeface="Wingdings" pitchFamily="2" charset="2"/>
              <a:buChar char="§"/>
            </a:pPr>
            <a:r>
              <a:rPr lang="es-ES" sz="1600" dirty="0">
                <a:solidFill>
                  <a:srgbClr val="2D4E77"/>
                </a:solidFill>
                <a:ea typeface="+mj-ea"/>
                <a:cs typeface="+mj-cs"/>
              </a:rPr>
              <a:t>Se observan profundas desigualdades etarias y de género, que se entrecruzan</a:t>
            </a:r>
          </a:p>
          <a:p>
            <a:pPr marL="179388" indent="-179388" defTabSz="914400">
              <a:lnSpc>
                <a:spcPct val="90000"/>
              </a:lnSpc>
              <a:spcBef>
                <a:spcPct val="0"/>
              </a:spcBef>
              <a:buClr>
                <a:srgbClr val="C00000"/>
              </a:buClr>
              <a:buFont typeface="Wingdings" pitchFamily="2" charset="2"/>
              <a:buChar char="§"/>
            </a:pPr>
            <a:endParaRPr lang="es-ES" sz="1600" dirty="0">
              <a:solidFill>
                <a:srgbClr val="2D4E77"/>
              </a:solidFill>
              <a:ea typeface="+mj-ea"/>
              <a:cs typeface="+mj-cs"/>
            </a:endParaRPr>
          </a:p>
          <a:p>
            <a:pPr marL="179388" indent="-179388">
              <a:lnSpc>
                <a:spcPct val="90000"/>
              </a:lnSpc>
              <a:spcBef>
                <a:spcPct val="0"/>
              </a:spcBef>
              <a:buClr>
                <a:srgbClr val="C00000"/>
              </a:buClr>
              <a:buFont typeface="Wingdings" pitchFamily="2" charset="2"/>
              <a:buChar char="§"/>
            </a:pPr>
            <a:r>
              <a:rPr lang="es-ES" sz="1600" dirty="0">
                <a:solidFill>
                  <a:srgbClr val="2D4E77"/>
                </a:solidFill>
              </a:rPr>
              <a:t>El 42% de los ocupados recibe ingresos laborales inferiores a los salarios mínimos nacionales</a:t>
            </a:r>
            <a:endParaRPr lang="es-ES" sz="1600" dirty="0">
              <a:solidFill>
                <a:srgbClr val="2D4E77"/>
              </a:solidFill>
              <a:ea typeface="+mj-ea"/>
              <a:cs typeface="+mj-cs"/>
            </a:endParaRPr>
          </a:p>
          <a:p>
            <a:pPr marL="179388" indent="-179388" defTabSz="914400">
              <a:lnSpc>
                <a:spcPct val="90000"/>
              </a:lnSpc>
              <a:spcBef>
                <a:spcPct val="0"/>
              </a:spcBef>
              <a:buClr>
                <a:srgbClr val="C00000"/>
              </a:buClr>
              <a:buFont typeface="Wingdings" pitchFamily="2" charset="2"/>
              <a:buChar char="§"/>
            </a:pPr>
            <a:endParaRPr lang="es-CL" sz="1600" dirty="0">
              <a:solidFill>
                <a:srgbClr val="2D4E77"/>
              </a:solidFill>
              <a:ea typeface="+mj-ea"/>
              <a:cs typeface="+mj-cs"/>
            </a:endParaRPr>
          </a:p>
          <a:p>
            <a:pPr marL="179388" indent="-179388" defTabSz="914400">
              <a:lnSpc>
                <a:spcPct val="90000"/>
              </a:lnSpc>
              <a:spcBef>
                <a:spcPct val="0"/>
              </a:spcBef>
              <a:buClr>
                <a:srgbClr val="C00000"/>
              </a:buClr>
              <a:buFont typeface="Wingdings" pitchFamily="2" charset="2"/>
              <a:buChar char="§"/>
            </a:pPr>
            <a:r>
              <a:rPr lang="es-CL" sz="1600" dirty="0">
                <a:solidFill>
                  <a:srgbClr val="2D4E77"/>
                </a:solidFill>
                <a:ea typeface="+mj-ea"/>
                <a:cs typeface="+mj-cs"/>
              </a:rPr>
              <a:t>La proporción de ocupados con ingresos laborales promedio inferiores al salario mínimo nacional es más elevada entre las mujeres (48,7%), los jóvenes (55,9%) y especialmente las mujeres jóvenes (60,3%)</a:t>
            </a:r>
          </a:p>
          <a:p>
            <a:pPr marL="179388" indent="-179388" defTabSz="914400">
              <a:lnSpc>
                <a:spcPct val="90000"/>
              </a:lnSpc>
              <a:spcBef>
                <a:spcPct val="0"/>
              </a:spcBef>
              <a:buClr>
                <a:srgbClr val="E99E17"/>
              </a:buClr>
              <a:buFont typeface="Wingdings" pitchFamily="2" charset="2"/>
              <a:buChar char="§"/>
            </a:pPr>
            <a:endParaRPr lang="es-ES" sz="1600" dirty="0">
              <a:solidFill>
                <a:srgbClr val="0C598E"/>
              </a:solidFill>
              <a:ea typeface="+mj-ea"/>
              <a:cs typeface="+mj-cs"/>
            </a:endParaRPr>
          </a:p>
        </p:txBody>
      </p:sp>
      <p:sp>
        <p:nvSpPr>
          <p:cNvPr id="3" name="Oval 2">
            <a:extLst>
              <a:ext uri="{FF2B5EF4-FFF2-40B4-BE49-F238E27FC236}">
                <a16:creationId xmlns:a16="http://schemas.microsoft.com/office/drawing/2014/main" id="{B09A3819-7BBB-4259-B2AC-4D32FF8D75E2}"/>
              </a:ext>
            </a:extLst>
          </p:cNvPr>
          <p:cNvSpPr/>
          <p:nvPr/>
        </p:nvSpPr>
        <p:spPr>
          <a:xfrm>
            <a:off x="5656521" y="3770322"/>
            <a:ext cx="361507" cy="38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759583A-5B20-455E-9776-C9EDD5132A93}"/>
              </a:ext>
            </a:extLst>
          </p:cNvPr>
          <p:cNvSpPr/>
          <p:nvPr/>
        </p:nvSpPr>
        <p:spPr>
          <a:xfrm>
            <a:off x="1547480" y="3249327"/>
            <a:ext cx="361508" cy="38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9FAB2F1-10AD-4C77-901A-F97F60961847}"/>
              </a:ext>
            </a:extLst>
          </p:cNvPr>
          <p:cNvSpPr/>
          <p:nvPr/>
        </p:nvSpPr>
        <p:spPr>
          <a:xfrm>
            <a:off x="1908988" y="3391781"/>
            <a:ext cx="361508" cy="38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7564"/>
            <a:ext cx="8706550" cy="1209040"/>
          </a:xfrm>
        </p:spPr>
        <p:txBody>
          <a:bodyPr>
            <a:noAutofit/>
          </a:bodyPr>
          <a:lstStyle/>
          <a:p>
            <a:pPr algn="ctr"/>
            <a:r>
              <a:rPr lang="es-US" altLang="es-CL" sz="2400" b="1" dirty="0"/>
              <a:t>La doble inclusión (social y laboral) mejoró entre 2002-2016.</a:t>
            </a:r>
            <a:br>
              <a:rPr lang="es-US" altLang="es-CL" sz="2400" b="1" dirty="0"/>
            </a:br>
            <a:r>
              <a:rPr lang="es-US" altLang="es-CL" sz="2400" b="1" dirty="0"/>
              <a:t>No obstante, en 2016 solo 23,5% de hogares se encuentra en una situación de doble inclusión y 45% están doblemente excluidos</a:t>
            </a:r>
            <a:endParaRPr lang="es-US" sz="2400" b="1" dirty="0"/>
          </a:p>
        </p:txBody>
      </p:sp>
      <p:sp>
        <p:nvSpPr>
          <p:cNvPr id="5" name="Rectangle 1"/>
          <p:cNvSpPr>
            <a:spLocks noChangeArrowheads="1"/>
          </p:cNvSpPr>
          <p:nvPr/>
        </p:nvSpPr>
        <p:spPr bwMode="auto">
          <a:xfrm>
            <a:off x="388252" y="1699483"/>
            <a:ext cx="5936348"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ctr"/>
            <a:r>
              <a:rPr lang="es-ES" sz="1100" b="1" dirty="0">
                <a:ea typeface="Calibri" pitchFamily="34" charset="0"/>
                <a:cs typeface="Calibri" pitchFamily="34" charset="0"/>
              </a:rPr>
              <a:t>AMÉRICA LATINA (16 PAÍSES): PROPORCIÓN DE HOGARES EN SITUACIÓN DE DOBLE INCLUSIÓN </a:t>
            </a:r>
          </a:p>
          <a:p>
            <a:pPr lvl="0" algn="ctr"/>
            <a:r>
              <a:rPr lang="es-ES" sz="1100" b="1" dirty="0">
                <a:ea typeface="Calibri" pitchFamily="34" charset="0"/>
                <a:cs typeface="Calibri" pitchFamily="34" charset="0"/>
              </a:rPr>
              <a:t>Y DOBLE EXCLUSIÓN, SOCIAL Y LABORAL, 2002-2016</a:t>
            </a:r>
          </a:p>
          <a:p>
            <a:pPr lvl="0" algn="ctr"/>
            <a:r>
              <a:rPr lang="es-ES" sz="1100" i="1" dirty="0">
                <a:ea typeface="Calibri" pitchFamily="34" charset="0"/>
                <a:cs typeface="Calibri" pitchFamily="34" charset="0"/>
              </a:rPr>
              <a:t>(En porcentajes)</a:t>
            </a:r>
          </a:p>
        </p:txBody>
      </p:sp>
      <p:sp>
        <p:nvSpPr>
          <p:cNvPr id="6" name="TextBox 5"/>
          <p:cNvSpPr txBox="1"/>
          <p:nvPr/>
        </p:nvSpPr>
        <p:spPr>
          <a:xfrm>
            <a:off x="381000" y="6350169"/>
            <a:ext cx="7841349" cy="507831"/>
          </a:xfrm>
          <a:prstGeom prst="rect">
            <a:avLst/>
          </a:prstGeom>
          <a:noFill/>
        </p:spPr>
        <p:txBody>
          <a:bodyPr wrap="square" rtlCol="0">
            <a:spAutoFit/>
          </a:bodyPr>
          <a:lstStyle/>
          <a:p>
            <a:r>
              <a:rPr lang="es-ES" sz="900" dirty="0">
                <a:ea typeface="Calibri" panose="020F0502020204030204" pitchFamily="34" charset="0"/>
                <a:cs typeface="Times New Roman" panose="02020603050405020304" pitchFamily="18" charset="0"/>
              </a:rPr>
              <a:t>Fuente: Comisión Económica para América Latina y el Caribe (CEPAL), sobre la base de Banco de Datos de Encuestas de Hogares (BADEHOG). </a:t>
            </a:r>
          </a:p>
          <a:p>
            <a:r>
              <a:rPr lang="es-ES" sz="900" dirty="0"/>
              <a:t>Promedios simples. Los países incluidos son: Argentina, Brasil, Chile, Colombia, Costa Rica, Ecuador, El Salvador, Guatemala, Honduras, México, Nicaragua, Paraguay, Perú, República Dominicana, Uruguay y Venezuela (República Bolivariana de). </a:t>
            </a:r>
          </a:p>
        </p:txBody>
      </p:sp>
      <p:graphicFrame>
        <p:nvGraphicFramePr>
          <p:cNvPr id="7" name="Chart 6">
            <a:extLst>
              <a:ext uri="{FF2B5EF4-FFF2-40B4-BE49-F238E27FC236}">
                <a16:creationId xmlns:a16="http://schemas.microsoft.com/office/drawing/2014/main" id="{8F9A190C-D537-4ABD-8E7A-9A28B327EA17}"/>
              </a:ext>
            </a:extLst>
          </p:cNvPr>
          <p:cNvGraphicFramePr>
            <a:graphicFrameLocks/>
          </p:cNvGraphicFramePr>
          <p:nvPr>
            <p:extLst/>
          </p:nvPr>
        </p:nvGraphicFramePr>
        <p:xfrm>
          <a:off x="533400" y="2368133"/>
          <a:ext cx="5936348" cy="402493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ADB221C-BD60-4313-B253-7477E28CE51D}"/>
              </a:ext>
            </a:extLst>
          </p:cNvPr>
          <p:cNvSpPr/>
          <p:nvPr/>
        </p:nvSpPr>
        <p:spPr>
          <a:xfrm>
            <a:off x="6315890" y="1980486"/>
            <a:ext cx="2751910" cy="4330416"/>
          </a:xfrm>
          <a:prstGeom prst="rect">
            <a:avLst/>
          </a:prstGeom>
          <a:noFill/>
        </p:spPr>
        <p:txBody>
          <a:bodyPr wrap="square" rtlCol="0">
            <a:spAutoFit/>
          </a:bodyPr>
          <a:lstStyle/>
          <a:p>
            <a:pPr marL="179388" indent="-179388">
              <a:lnSpc>
                <a:spcPct val="90000"/>
              </a:lnSpc>
              <a:spcBef>
                <a:spcPct val="0"/>
              </a:spcBef>
              <a:buClr>
                <a:srgbClr val="C00000"/>
              </a:buClr>
              <a:buFont typeface="Wingdings" pitchFamily="2" charset="2"/>
              <a:buChar char="§"/>
            </a:pPr>
            <a:r>
              <a:rPr lang="es-ES" altLang="es-CL" sz="1700" dirty="0">
                <a:solidFill>
                  <a:srgbClr val="003366"/>
                </a:solidFill>
              </a:rPr>
              <a:t>El porcentaje de doble inclusión es de 23.5%: 28,0% en áreas urbanas y de 6,9% en áreas rurales</a:t>
            </a:r>
          </a:p>
          <a:p>
            <a:pPr marL="179388" indent="-179388">
              <a:lnSpc>
                <a:spcPct val="90000"/>
              </a:lnSpc>
              <a:spcBef>
                <a:spcPct val="0"/>
              </a:spcBef>
              <a:buClr>
                <a:srgbClr val="C00000"/>
              </a:buClr>
              <a:buFont typeface="Wingdings" pitchFamily="2" charset="2"/>
              <a:buChar char="§"/>
            </a:pPr>
            <a:endParaRPr lang="es-ES" altLang="es-CL" sz="1700" dirty="0">
              <a:solidFill>
                <a:srgbClr val="003366"/>
              </a:solidFill>
            </a:endParaRPr>
          </a:p>
          <a:p>
            <a:pPr marL="179388" indent="-179388">
              <a:lnSpc>
                <a:spcPct val="90000"/>
              </a:lnSpc>
              <a:spcBef>
                <a:spcPct val="0"/>
              </a:spcBef>
              <a:buClr>
                <a:srgbClr val="C00000"/>
              </a:buClr>
              <a:buFont typeface="Wingdings" pitchFamily="2" charset="2"/>
              <a:buChar char="§"/>
            </a:pPr>
            <a:r>
              <a:rPr lang="es-ES" sz="1700" dirty="0">
                <a:solidFill>
                  <a:srgbClr val="003366"/>
                </a:solidFill>
              </a:rPr>
              <a:t>El 69,8% de los hogares rurales está doblemente excluido.</a:t>
            </a:r>
            <a:endParaRPr lang="es-CL" sz="1700" dirty="0">
              <a:solidFill>
                <a:srgbClr val="003366"/>
              </a:solidFill>
            </a:endParaRPr>
          </a:p>
          <a:p>
            <a:pPr marL="179388" indent="-179388" defTabSz="914400">
              <a:lnSpc>
                <a:spcPct val="90000"/>
              </a:lnSpc>
              <a:spcBef>
                <a:spcPct val="0"/>
              </a:spcBef>
              <a:buClr>
                <a:srgbClr val="C00000"/>
              </a:buClr>
              <a:buFont typeface="Wingdings" pitchFamily="2" charset="2"/>
              <a:buChar char="§"/>
            </a:pPr>
            <a:endParaRPr lang="es-ES" altLang="es-CL" sz="1700" dirty="0">
              <a:solidFill>
                <a:srgbClr val="003366"/>
              </a:solidFill>
            </a:endParaRPr>
          </a:p>
          <a:p>
            <a:pPr marL="179388" indent="-179388" defTabSz="914400">
              <a:lnSpc>
                <a:spcPct val="90000"/>
              </a:lnSpc>
              <a:spcBef>
                <a:spcPct val="0"/>
              </a:spcBef>
              <a:buClr>
                <a:srgbClr val="C00000"/>
              </a:buClr>
              <a:buFont typeface="Wingdings" pitchFamily="2" charset="2"/>
              <a:buChar char="§"/>
            </a:pPr>
            <a:r>
              <a:rPr lang="es-ES" altLang="es-CL" sz="1700" dirty="0">
                <a:solidFill>
                  <a:srgbClr val="003366"/>
                </a:solidFill>
              </a:rPr>
              <a:t>La doble inclusión es una realidad aún distante para la gran mayoría de la población rural, para los hogares cuyos jefes son mujeres, indígenas o afrodescendientes y para las personas con discapacidad</a:t>
            </a:r>
            <a:endParaRPr lang="es-ES" sz="1700" dirty="0">
              <a:solidFill>
                <a:srgbClr val="003366"/>
              </a:solidFill>
            </a:endParaRPr>
          </a:p>
        </p:txBody>
      </p:sp>
    </p:spTree>
    <p:extLst>
      <p:ext uri="{BB962C8B-B14F-4D97-AF65-F5344CB8AC3E}">
        <p14:creationId xmlns:p14="http://schemas.microsoft.com/office/powerpoint/2010/main" val="396641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EB9FC-3125-46B3-9F8B-8A34326312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16565"/>
            <a:ext cx="2286000" cy="1611086"/>
          </a:xfrm>
          <a:prstGeom prst="rect">
            <a:avLst/>
          </a:prstGeom>
        </p:spPr>
      </p:pic>
      <p:sp>
        <p:nvSpPr>
          <p:cNvPr id="2" name="Title 1"/>
          <p:cNvSpPr>
            <a:spLocks noGrp="1"/>
          </p:cNvSpPr>
          <p:nvPr>
            <p:ph type="title"/>
          </p:nvPr>
        </p:nvSpPr>
        <p:spPr>
          <a:xfrm>
            <a:off x="1904999" y="111394"/>
            <a:ext cx="7037119" cy="1143000"/>
          </a:xfrm>
        </p:spPr>
        <p:txBody>
          <a:bodyPr>
            <a:normAutofit fontScale="90000"/>
          </a:bodyPr>
          <a:lstStyle/>
          <a:p>
            <a:r>
              <a:rPr lang="es-AR" sz="3300" b="1" dirty="0"/>
              <a:t>¿Por qué la igualdad es eficiente? </a:t>
            </a:r>
            <a:br>
              <a:rPr lang="es-AR" sz="4000" b="1" dirty="0"/>
            </a:br>
            <a:r>
              <a:rPr lang="es-AR" sz="2700" b="1" dirty="0"/>
              <a:t>Razones para la complementariedad estratégica </a:t>
            </a:r>
            <a:br>
              <a:rPr lang="es-AR" sz="2700" b="1" dirty="0"/>
            </a:br>
            <a:r>
              <a:rPr lang="es-AR" sz="2700" b="1" dirty="0"/>
              <a:t>entre igualdad y eficiencia</a:t>
            </a:r>
          </a:p>
        </p:txBody>
      </p:sp>
      <p:sp>
        <p:nvSpPr>
          <p:cNvPr id="3" name="Content Placeholder 2"/>
          <p:cNvSpPr>
            <a:spLocks noGrp="1"/>
          </p:cNvSpPr>
          <p:nvPr>
            <p:ph idx="1"/>
          </p:nvPr>
        </p:nvSpPr>
        <p:spPr>
          <a:xfrm>
            <a:off x="421575" y="1448707"/>
            <a:ext cx="8520544" cy="4972045"/>
          </a:xfrm>
        </p:spPr>
        <p:txBody>
          <a:bodyPr>
            <a:normAutofit fontScale="85000" lnSpcReduction="10000"/>
          </a:bodyPr>
          <a:lstStyle/>
          <a:p>
            <a:pPr marL="177800" indent="-177800">
              <a:lnSpc>
                <a:spcPct val="110000"/>
              </a:lnSpc>
              <a:spcBef>
                <a:spcPts val="600"/>
              </a:spcBef>
              <a:spcAft>
                <a:spcPts val="600"/>
              </a:spcAft>
              <a:buClr>
                <a:srgbClr val="AC0000"/>
              </a:buClr>
            </a:pPr>
            <a:r>
              <a:rPr lang="es-AR" sz="2400" dirty="0"/>
              <a:t> La igualdad genera instituciones inclusivas y una cultura que premia la innovación y el esfuerzo</a:t>
            </a:r>
            <a:r>
              <a:rPr lang="es-AR" sz="2400" i="1" dirty="0"/>
              <a:t>,</a:t>
            </a:r>
            <a:r>
              <a:rPr lang="es-AR" sz="2400" dirty="0"/>
              <a:t> y no la clase social, la etnia, el género ni las conexiones políticas de los actores económicos</a:t>
            </a:r>
          </a:p>
          <a:p>
            <a:pPr marL="177800" indent="-177800">
              <a:lnSpc>
                <a:spcPct val="110000"/>
              </a:lnSpc>
              <a:spcBef>
                <a:spcPts val="600"/>
              </a:spcBef>
              <a:spcAft>
                <a:spcPts val="600"/>
              </a:spcAft>
              <a:buClr>
                <a:srgbClr val="AC0000"/>
              </a:buClr>
            </a:pPr>
            <a:r>
              <a:rPr lang="es-AR" sz="2400" dirty="0"/>
              <a:t>La igualdad de acceso a las capacidades y oportunidades se vuelve especialmente importante en un contexto en que la revolución tecnológica requiere mayores capacidades (sobre todo en etapas críticas del ciclo de vida), coordinación y cooperación entre los actores para absorber las nuevas tecnologías y construir nuevos sectores</a:t>
            </a:r>
          </a:p>
          <a:p>
            <a:pPr marL="177800" indent="-177800">
              <a:lnSpc>
                <a:spcPct val="110000"/>
              </a:lnSpc>
              <a:spcBef>
                <a:spcPts val="600"/>
              </a:spcBef>
              <a:spcAft>
                <a:spcPts val="600"/>
              </a:spcAft>
              <a:buClr>
                <a:srgbClr val="AC0000"/>
              </a:buClr>
            </a:pPr>
            <a:r>
              <a:rPr lang="es-AR" sz="2400" dirty="0"/>
              <a:t>La igualdad fortalece las democracias, que son las que proveen más de los bienes públicos y externalidades positivas que exigen el cambio tecnológico, la estabilidad económica y política y el cuidado del medio ambiente</a:t>
            </a:r>
          </a:p>
          <a:p>
            <a:pPr marL="177800" indent="-177800">
              <a:lnSpc>
                <a:spcPct val="110000"/>
              </a:lnSpc>
              <a:spcBef>
                <a:spcPts val="600"/>
              </a:spcBef>
              <a:spcAft>
                <a:spcPts val="600"/>
              </a:spcAft>
              <a:buClr>
                <a:srgbClr val="AC0000"/>
              </a:buClr>
            </a:pPr>
            <a:r>
              <a:rPr lang="es-AR" sz="2400" dirty="0"/>
              <a:t>En la economía global, la igualdad ayuda a la expansión de la demanda agregada, evita el sesgo recesivo y reduce la intensidad de los </a:t>
            </a:r>
            <a:r>
              <a:rPr lang="es-AR" sz="2400" dirty="0">
                <a:sym typeface="Wingdings" pitchFamily="2" charset="2"/>
              </a:rPr>
              <a:t>conflictos internos y externos al promover el desarrollo</a:t>
            </a:r>
            <a:endParaRPr lang="es-AR" sz="2400" dirty="0"/>
          </a:p>
        </p:txBody>
      </p:sp>
    </p:spTree>
    <p:extLst>
      <p:ext uri="{BB962C8B-B14F-4D97-AF65-F5344CB8AC3E}">
        <p14:creationId xmlns:p14="http://schemas.microsoft.com/office/powerpoint/2010/main" val="415495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dtrucco\AppData\Local\Microsoft\Windows\Temporary Internet Files\Content.IE5\SVGGTP2G\digital-media-tree[1].jpg"/>
          <p:cNvPicPr>
            <a:picLocks noChangeAspect="1" noChangeArrowheads="1"/>
          </p:cNvPicPr>
          <p:nvPr/>
        </p:nvPicPr>
        <p:blipFill>
          <a:blip r:embed="rId3" cstate="print"/>
          <a:srcRect/>
          <a:stretch>
            <a:fillRect/>
          </a:stretch>
        </p:blipFill>
        <p:spPr bwMode="auto">
          <a:xfrm>
            <a:off x="5072066" y="2643182"/>
            <a:ext cx="3786214" cy="3857652"/>
          </a:xfrm>
          <a:prstGeom prst="rect">
            <a:avLst/>
          </a:prstGeom>
          <a:noFill/>
        </p:spPr>
      </p:pic>
      <p:sp>
        <p:nvSpPr>
          <p:cNvPr id="2" name="Title 1"/>
          <p:cNvSpPr>
            <a:spLocks noGrp="1"/>
          </p:cNvSpPr>
          <p:nvPr>
            <p:ph type="title"/>
          </p:nvPr>
        </p:nvSpPr>
        <p:spPr>
          <a:xfrm>
            <a:off x="304800" y="188640"/>
            <a:ext cx="8628890" cy="936104"/>
          </a:xfrm>
        </p:spPr>
        <p:txBody>
          <a:bodyPr/>
          <a:lstStyle/>
          <a:p>
            <a:r>
              <a:rPr lang="en-US" sz="3600" b="1" dirty="0" err="1"/>
              <a:t>Fortalecer</a:t>
            </a:r>
            <a:r>
              <a:rPr lang="en-US" sz="3600" b="1" dirty="0"/>
              <a:t> </a:t>
            </a:r>
            <a:r>
              <a:rPr lang="en-US" sz="3600" b="1" dirty="0" err="1"/>
              <a:t>capacidades</a:t>
            </a:r>
            <a:r>
              <a:rPr lang="en-US" sz="3600" b="1" dirty="0"/>
              <a:t> y </a:t>
            </a:r>
            <a:r>
              <a:rPr lang="en-US" sz="3600" b="1" dirty="0" err="1"/>
              <a:t>competencia</a:t>
            </a:r>
            <a:r>
              <a:rPr lang="en-US" sz="3600" b="1" dirty="0"/>
              <a:t> </a:t>
            </a:r>
            <a:r>
              <a:rPr lang="en-US" sz="3600" b="1" dirty="0" err="1"/>
              <a:t>socioemocionales</a:t>
            </a:r>
            <a:r>
              <a:rPr lang="en-US" sz="3600" b="1" dirty="0"/>
              <a:t> es una </a:t>
            </a:r>
            <a:r>
              <a:rPr lang="en-US" sz="3600" b="1" dirty="0" err="1"/>
              <a:t>inversi</a:t>
            </a:r>
            <a:r>
              <a:rPr lang="es-CL" sz="3600" b="1" dirty="0" err="1"/>
              <a:t>ón</a:t>
            </a:r>
            <a:r>
              <a:rPr lang="es-CL" sz="3600" b="1" dirty="0"/>
              <a:t> clave</a:t>
            </a:r>
            <a:endParaRPr lang="en-US" sz="3600" b="1" dirty="0"/>
          </a:p>
        </p:txBody>
      </p:sp>
      <p:sp>
        <p:nvSpPr>
          <p:cNvPr id="3" name="Content Placeholder 2"/>
          <p:cNvSpPr>
            <a:spLocks noGrp="1"/>
          </p:cNvSpPr>
          <p:nvPr>
            <p:ph idx="1"/>
          </p:nvPr>
        </p:nvSpPr>
        <p:spPr>
          <a:xfrm>
            <a:off x="457200" y="1905000"/>
            <a:ext cx="4614866" cy="4428894"/>
          </a:xfrm>
        </p:spPr>
        <p:txBody>
          <a:bodyPr>
            <a:normAutofit fontScale="92500"/>
          </a:bodyPr>
          <a:lstStyle/>
          <a:p>
            <a:pPr>
              <a:buFont typeface="Wingdings" panose="05000000000000000000" pitchFamily="2" charset="2"/>
              <a:buChar char="ü"/>
            </a:pPr>
            <a:r>
              <a:rPr lang="es-US" sz="2400" dirty="0"/>
              <a:t>La insuficiente acumulación educativa de la población es ineficiente y afecta productividad. </a:t>
            </a:r>
          </a:p>
          <a:p>
            <a:pPr lvl="0">
              <a:buFont typeface="Wingdings" pitchFamily="2" charset="2"/>
              <a:buChar char="ü"/>
            </a:pPr>
            <a:endParaRPr lang="es-ES" sz="2400" b="1" dirty="0">
              <a:latin typeface="Calibri" pitchFamily="34" charset="0"/>
              <a:cs typeface="Century Gothic"/>
            </a:endParaRPr>
          </a:p>
          <a:p>
            <a:pPr>
              <a:buFont typeface="Wingdings" pitchFamily="2" charset="2"/>
              <a:buChar char="ü"/>
            </a:pPr>
            <a:r>
              <a:rPr lang="es-ES" sz="2400" dirty="0">
                <a:latin typeface="Calibri" pitchFamily="34" charset="0"/>
              </a:rPr>
              <a:t>Invertir en las competencias también significa beneficios a nivel individual: económicos y sociales</a:t>
            </a:r>
          </a:p>
          <a:p>
            <a:pPr>
              <a:buFont typeface="Wingdings" pitchFamily="2" charset="2"/>
              <a:buChar char="ü"/>
            </a:pPr>
            <a:endParaRPr lang="es-ES" sz="2400" dirty="0">
              <a:latin typeface="Calibri" pitchFamily="34" charset="0"/>
            </a:endParaRPr>
          </a:p>
          <a:p>
            <a:pPr>
              <a:buFont typeface="Wingdings" pitchFamily="2" charset="2"/>
              <a:buChar char="ü"/>
            </a:pPr>
            <a:r>
              <a:rPr lang="es-ES" sz="2400" dirty="0">
                <a:latin typeface="Calibri" pitchFamily="34" charset="0"/>
                <a:cs typeface="Century Gothic"/>
              </a:rPr>
              <a:t>Las competencias socioemocionales facilitan </a:t>
            </a:r>
            <a:r>
              <a:rPr lang="es-ES" sz="2400" b="1" dirty="0">
                <a:latin typeface="Calibri" pitchFamily="34" charset="0"/>
                <a:cs typeface="Century Gothic"/>
              </a:rPr>
              <a:t>transición</a:t>
            </a:r>
            <a:r>
              <a:rPr lang="es-ES" sz="2400" dirty="0">
                <a:latin typeface="Calibri" pitchFamily="34" charset="0"/>
                <a:cs typeface="Century Gothic"/>
              </a:rPr>
              <a:t> de la educación al mundo laboral y participación plena como ciudadanos</a:t>
            </a:r>
            <a:endParaRPr lang="es-ES" sz="2400" b="1" dirty="0">
              <a:latin typeface="Calibri" pitchFamily="34" charset="0"/>
              <a:cs typeface="Century Gothic"/>
            </a:endParaRPr>
          </a:p>
          <a:p>
            <a:pPr>
              <a:buFont typeface="Wingdings" pitchFamily="2" charset="2"/>
              <a:buChar char="ü"/>
            </a:pPr>
            <a:endParaRPr lang="es-ES" sz="2400" dirty="0">
              <a:latin typeface="Calibri" pitchFamily="34" charset="0"/>
            </a:endParaRPr>
          </a:p>
          <a:p>
            <a:pPr lvl="1">
              <a:buNone/>
            </a:pPr>
            <a:endParaRPr lang="es-ES" sz="2000" dirty="0">
              <a:latin typeface="Calibri" pitchFamily="34" charset="0"/>
            </a:endParaRPr>
          </a:p>
          <a:p>
            <a:pPr lvl="1">
              <a:buFont typeface="Wingdings" pitchFamily="2" charset="2"/>
              <a:buChar char="Ø"/>
            </a:pPr>
            <a:endParaRPr lang="en-US" sz="2000" dirty="0">
              <a:latin typeface="Calibri" pitchFamily="34" charset="0"/>
              <a:cs typeface="Century Gothic"/>
            </a:endParaRPr>
          </a:p>
          <a:p>
            <a:endParaRPr lang="en-US" sz="2400" dirty="0"/>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4343400" cy="599504"/>
          </a:xfrm>
        </p:spPr>
        <p:txBody>
          <a:bodyPr>
            <a:noAutofit/>
          </a:bodyPr>
          <a:lstStyle/>
          <a:p>
            <a:pPr algn="l"/>
            <a:r>
              <a:rPr lang="es-ES_tradnl" sz="4000" b="1" dirty="0">
                <a:latin typeface="+mn-lt"/>
              </a:rPr>
              <a:t>En síntesis…</a:t>
            </a:r>
          </a:p>
        </p:txBody>
      </p:sp>
      <p:sp>
        <p:nvSpPr>
          <p:cNvPr id="3" name="Content Placeholder 2"/>
          <p:cNvSpPr>
            <a:spLocks noGrp="1"/>
          </p:cNvSpPr>
          <p:nvPr>
            <p:ph idx="1"/>
          </p:nvPr>
        </p:nvSpPr>
        <p:spPr>
          <a:xfrm>
            <a:off x="533400" y="1176130"/>
            <a:ext cx="7772400" cy="5390618"/>
          </a:xfrm>
        </p:spPr>
        <p:txBody>
          <a:bodyPr>
            <a:noAutofit/>
          </a:bodyPr>
          <a:lstStyle/>
          <a:p>
            <a:pPr>
              <a:lnSpc>
                <a:spcPct val="100000"/>
              </a:lnSpc>
              <a:spcBef>
                <a:spcPts val="0"/>
              </a:spcBef>
              <a:spcAft>
                <a:spcPts val="1800"/>
              </a:spcAft>
              <a:buClr>
                <a:srgbClr val="FF0000"/>
              </a:buClr>
              <a:buFont typeface="Wingdings" panose="05000000000000000000" pitchFamily="2" charset="2"/>
              <a:buChar char="q"/>
            </a:pPr>
            <a:r>
              <a:rPr lang="es-CL" sz="2400" dirty="0"/>
              <a:t>Contexto de cambios e incertidumbre            reforzar aplicación simultánea de </a:t>
            </a:r>
            <a:r>
              <a:rPr lang="es-CL" sz="2400" b="1" dirty="0"/>
              <a:t>políticas de inclusión laboral y social</a:t>
            </a:r>
            <a:r>
              <a:rPr lang="es-US" sz="2400" dirty="0"/>
              <a:t>.</a:t>
            </a:r>
          </a:p>
          <a:p>
            <a:pPr>
              <a:spcAft>
                <a:spcPts val="1800"/>
              </a:spcAft>
              <a:buClr>
                <a:srgbClr val="FF0000"/>
              </a:buClr>
              <a:buFont typeface="Wingdings" panose="05000000000000000000" pitchFamily="2" charset="2"/>
              <a:buChar char="q"/>
            </a:pPr>
            <a:r>
              <a:rPr lang="es-ES" sz="2400" dirty="0"/>
              <a:t>Acciones de promoción de </a:t>
            </a:r>
            <a:r>
              <a:rPr lang="es-ES" sz="2400" b="1" dirty="0"/>
              <a:t>acceso a servicios sociales y a la infraestructura básica, como al trabajo decente</a:t>
            </a:r>
            <a:r>
              <a:rPr lang="es-ES" sz="2400" dirty="0"/>
              <a:t>.</a:t>
            </a:r>
          </a:p>
          <a:p>
            <a:pPr>
              <a:spcAft>
                <a:spcPts val="1800"/>
              </a:spcAft>
              <a:buClr>
                <a:srgbClr val="FF0000"/>
              </a:buClr>
              <a:buFont typeface="Wingdings" panose="05000000000000000000" pitchFamily="2" charset="2"/>
              <a:buChar char="q"/>
            </a:pPr>
            <a:r>
              <a:rPr lang="es-ES" sz="2400" dirty="0"/>
              <a:t>La </a:t>
            </a:r>
            <a:r>
              <a:rPr lang="es-ES" sz="2400" b="1" dirty="0"/>
              <a:t>población objetivo de la política social </a:t>
            </a:r>
            <a:r>
              <a:rPr lang="es-ES" sz="2400" dirty="0"/>
              <a:t>no puede ser limitada a los que se encuentran en situación de </a:t>
            </a:r>
            <a:r>
              <a:rPr lang="es-CL" sz="2400" dirty="0"/>
              <a:t>pobreza.</a:t>
            </a:r>
          </a:p>
          <a:p>
            <a:pPr>
              <a:spcAft>
                <a:spcPts val="1800"/>
              </a:spcAft>
              <a:buClr>
                <a:srgbClr val="FF0000"/>
              </a:buClr>
              <a:buFont typeface="Wingdings" panose="05000000000000000000" pitchFamily="2" charset="2"/>
              <a:buChar char="q"/>
            </a:pPr>
            <a:r>
              <a:rPr lang="es-ES" sz="2400" dirty="0"/>
              <a:t>Conjunto </a:t>
            </a:r>
            <a:r>
              <a:rPr lang="es-ES" sz="2400" b="1" dirty="0"/>
              <a:t>de políticas públicas </a:t>
            </a:r>
            <a:r>
              <a:rPr lang="es-ES" sz="2400" dirty="0"/>
              <a:t>para abordar este doble desafío, que debe ser encarado a la luz de las brechas entrecruzadas.</a:t>
            </a:r>
          </a:p>
          <a:p>
            <a:pPr>
              <a:spcBef>
                <a:spcPts val="0"/>
              </a:spcBef>
              <a:spcAft>
                <a:spcPts val="1800"/>
              </a:spcAft>
              <a:buClr>
                <a:srgbClr val="FF0000"/>
              </a:buClr>
              <a:buFont typeface="Wingdings" panose="05000000000000000000" pitchFamily="2" charset="2"/>
              <a:buChar char="q"/>
            </a:pPr>
            <a:endParaRPr lang="es-ES" sz="2400" dirty="0"/>
          </a:p>
          <a:p>
            <a:pPr>
              <a:spcBef>
                <a:spcPts val="0"/>
              </a:spcBef>
              <a:spcAft>
                <a:spcPts val="1800"/>
              </a:spcAft>
              <a:buClr>
                <a:srgbClr val="FF0000"/>
              </a:buClr>
              <a:buFont typeface="Wingdings" panose="05000000000000000000" pitchFamily="2" charset="2"/>
              <a:buChar char="q"/>
            </a:pPr>
            <a:endParaRPr lang="es-ES" sz="2000" b="1" dirty="0"/>
          </a:p>
          <a:p>
            <a:pPr>
              <a:spcBef>
                <a:spcPts val="0"/>
              </a:spcBef>
              <a:spcAft>
                <a:spcPts val="1800"/>
              </a:spcAft>
              <a:buClr>
                <a:srgbClr val="FF0000"/>
              </a:buClr>
              <a:buFont typeface="Wingdings" panose="05000000000000000000" pitchFamily="2" charset="2"/>
              <a:buChar char="q"/>
            </a:pPr>
            <a:endParaRPr lang="es-CL" sz="2000" dirty="0">
              <a:cs typeface="Times New Roman" pitchFamily="18" charset="0"/>
            </a:endParaRPr>
          </a:p>
          <a:p>
            <a:pPr>
              <a:spcBef>
                <a:spcPts val="0"/>
              </a:spcBef>
              <a:spcAft>
                <a:spcPts val="1800"/>
              </a:spcAft>
              <a:buClr>
                <a:srgbClr val="FF0000"/>
              </a:buClr>
              <a:buFont typeface="Wingdings" panose="05000000000000000000" pitchFamily="2" charset="2"/>
              <a:buChar char="q"/>
            </a:pPr>
            <a:endParaRPr lang="es-ES" sz="2000" dirty="0">
              <a:ea typeface="Calibri" pitchFamily="34" charset="0"/>
              <a:cs typeface="Times New Roman" pitchFamily="18" charset="0"/>
            </a:endParaRPr>
          </a:p>
          <a:p>
            <a:pPr>
              <a:spcBef>
                <a:spcPts val="0"/>
              </a:spcBef>
              <a:spcAft>
                <a:spcPts val="1800"/>
              </a:spcAft>
              <a:buClr>
                <a:srgbClr val="FF0000"/>
              </a:buClr>
              <a:buFont typeface="Wingdings" panose="05000000000000000000" pitchFamily="2" charset="2"/>
              <a:buChar char="q"/>
            </a:pPr>
            <a:endParaRPr lang="es-ES" sz="2000" dirty="0">
              <a:ea typeface="Calibri" pitchFamily="34" charset="0"/>
              <a:cs typeface="Times New Roman" pitchFamily="18" charset="0"/>
            </a:endParaRPr>
          </a:p>
          <a:p>
            <a:pPr>
              <a:spcBef>
                <a:spcPts val="0"/>
              </a:spcBef>
              <a:spcAft>
                <a:spcPts val="1800"/>
              </a:spcAft>
              <a:buClr>
                <a:srgbClr val="FF0000"/>
              </a:buClr>
              <a:buFont typeface="Wingdings" panose="05000000000000000000" pitchFamily="2" charset="2"/>
              <a:buChar char="q"/>
            </a:pPr>
            <a:endParaRPr lang="es-ES" sz="2000" dirty="0">
              <a:ea typeface="Calibri" pitchFamily="34" charset="0"/>
              <a:cs typeface="Times New Roman" pitchFamily="18" charset="0"/>
            </a:endParaRPr>
          </a:p>
          <a:p>
            <a:pPr lvl="0">
              <a:spcBef>
                <a:spcPts val="0"/>
              </a:spcBef>
              <a:spcAft>
                <a:spcPts val="1800"/>
              </a:spcAft>
              <a:buClr>
                <a:srgbClr val="FF0000"/>
              </a:buClr>
              <a:buFont typeface="Wingdings" panose="05000000000000000000" pitchFamily="2" charset="2"/>
              <a:buChar char="q"/>
            </a:pPr>
            <a:endParaRPr lang="es-ES" sz="2000" dirty="0">
              <a:ea typeface="Calibri" pitchFamily="34" charset="0"/>
              <a:cs typeface="Times New Roman" pitchFamily="18" charset="0"/>
            </a:endParaRPr>
          </a:p>
          <a:p>
            <a:pPr lvl="0">
              <a:spcBef>
                <a:spcPts val="0"/>
              </a:spcBef>
              <a:spcAft>
                <a:spcPts val="1800"/>
              </a:spcAft>
              <a:buClr>
                <a:srgbClr val="FF0000"/>
              </a:buClr>
              <a:buFont typeface="Wingdings" panose="05000000000000000000" pitchFamily="2" charset="2"/>
              <a:buChar char="q"/>
            </a:pPr>
            <a:endParaRPr lang="es-ES" sz="2000" dirty="0"/>
          </a:p>
        </p:txBody>
      </p:sp>
      <p:pic>
        <p:nvPicPr>
          <p:cNvPr id="5" name="Graphic 4" descr="Research">
            <a:extLst>
              <a:ext uri="{FF2B5EF4-FFF2-40B4-BE49-F238E27FC236}">
                <a16:creationId xmlns:a16="http://schemas.microsoft.com/office/drawing/2014/main" id="{F25262AF-A580-4040-9D7D-1FF21F00A1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2374" y="76200"/>
            <a:ext cx="1371600" cy="1371600"/>
          </a:xfrm>
          <a:prstGeom prst="rect">
            <a:avLst/>
          </a:prstGeom>
        </p:spPr>
      </p:pic>
      <p:sp>
        <p:nvSpPr>
          <p:cNvPr id="6" name="Arrow: Right 5">
            <a:extLst>
              <a:ext uri="{FF2B5EF4-FFF2-40B4-BE49-F238E27FC236}">
                <a16:creationId xmlns:a16="http://schemas.microsoft.com/office/drawing/2014/main" id="{67922D07-9A8A-44B8-B0DE-443D5DEAB8F9}"/>
              </a:ext>
            </a:extLst>
          </p:cNvPr>
          <p:cNvSpPr/>
          <p:nvPr/>
        </p:nvSpPr>
        <p:spPr>
          <a:xfrm>
            <a:off x="5791200" y="1295400"/>
            <a:ext cx="457200" cy="241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80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44F251A-EB1B-45E1-875C-DD2BA1F3473A}"/>
              </a:ext>
            </a:extLst>
          </p:cNvPr>
          <p:cNvSpPr txBox="1">
            <a:spLocks/>
          </p:cNvSpPr>
          <p:nvPr/>
        </p:nvSpPr>
        <p:spPr>
          <a:xfrm>
            <a:off x="-152400" y="1676400"/>
            <a:ext cx="5334000" cy="6556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baseline="30000" dirty="0">
                <a:solidFill>
                  <a:schemeClr val="bg1"/>
                </a:solidFill>
                <a:cs typeface="Arial" pitchFamily="34" charset="0"/>
              </a:rPr>
              <a:t>M</a:t>
            </a:r>
            <a:r>
              <a:rPr lang="es-CL" b="1" baseline="30000" dirty="0" err="1">
                <a:solidFill>
                  <a:schemeClr val="bg1"/>
                </a:solidFill>
                <a:cs typeface="Arial" pitchFamily="34" charset="0"/>
              </a:rPr>
              <a:t>uchas</a:t>
            </a:r>
            <a:r>
              <a:rPr lang="es-CL" b="1" baseline="30000" dirty="0">
                <a:solidFill>
                  <a:schemeClr val="bg1"/>
                </a:solidFill>
                <a:cs typeface="Arial" pitchFamily="34" charset="0"/>
              </a:rPr>
              <a:t> gracias</a:t>
            </a:r>
          </a:p>
          <a:p>
            <a:r>
              <a:rPr lang="es-CL" b="1" baseline="30000" dirty="0" err="1">
                <a:solidFill>
                  <a:schemeClr val="bg1"/>
                </a:solidFill>
                <a:cs typeface="Arial" pitchFamily="34" charset="0"/>
                <a:hlinkClick r:id="rId3">
                  <a:extLst>
                    <a:ext uri="{A12FA001-AC4F-418D-AE19-62706E023703}">
                      <ahyp:hlinkClr xmlns:ahyp="http://schemas.microsoft.com/office/drawing/2018/hyperlinkcolor" val="tx"/>
                    </a:ext>
                  </a:extLst>
                </a:hlinkClick>
              </a:rPr>
              <a:t>daniela.trucco</a:t>
            </a:r>
            <a:r>
              <a:rPr lang="en-US" b="1" baseline="30000" dirty="0">
                <a:solidFill>
                  <a:schemeClr val="bg1"/>
                </a:solidFill>
                <a:cs typeface="Arial" pitchFamily="34" charset="0"/>
                <a:hlinkClick r:id="rId3">
                  <a:extLst>
                    <a:ext uri="{A12FA001-AC4F-418D-AE19-62706E023703}">
                      <ahyp:hlinkClr xmlns:ahyp="http://schemas.microsoft.com/office/drawing/2018/hyperlinkcolor" val="tx"/>
                    </a:ext>
                  </a:extLst>
                </a:hlinkClick>
              </a:rPr>
              <a:t>@un.org</a:t>
            </a:r>
            <a:endParaRPr lang="en-US" b="1" baseline="30000" dirty="0">
              <a:solidFill>
                <a:schemeClr val="bg1"/>
              </a:solidFill>
              <a:cs typeface="Arial" pitchFamily="34" charset="0"/>
            </a:endParaRPr>
          </a:p>
          <a:p>
            <a:endParaRPr lang="es-CL" b="1" baseline="30000" dirty="0">
              <a:solidFill>
                <a:schemeClr val="bg1"/>
              </a:solidFill>
              <a:cs typeface="Arial" pitchFamily="34" charset="0"/>
            </a:endParaRPr>
          </a:p>
          <a:p>
            <a:r>
              <a:rPr lang="en-US" sz="2800" dirty="0">
                <a:solidFill>
                  <a:schemeClr val="bg1"/>
                </a:solidFill>
                <a:hlinkClick r:id="rId4">
                  <a:extLst>
                    <a:ext uri="{A12FA001-AC4F-418D-AE19-62706E023703}">
                      <ahyp:hlinkClr xmlns:ahyp="http://schemas.microsoft.com/office/drawing/2018/hyperlinkcolor" val="tx"/>
                    </a:ext>
                  </a:extLst>
                </a:hlinkClick>
              </a:rPr>
              <a:t>https://www.cepal.org/es/areas-de-trabajo/desarrollo-social</a:t>
            </a:r>
            <a:endParaRPr lang="es-CL" sz="2800" b="1" baseline="30000" dirty="0">
              <a:solidFill>
                <a:schemeClr val="bg1"/>
              </a:solidFill>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8BDD1-707C-4BFC-BD05-BAEBE86846CC}"/>
              </a:ext>
            </a:extLst>
          </p:cNvPr>
          <p:cNvSpPr>
            <a:spLocks noGrp="1"/>
          </p:cNvSpPr>
          <p:nvPr>
            <p:ph type="title"/>
          </p:nvPr>
        </p:nvSpPr>
        <p:spPr/>
        <p:txBody>
          <a:bodyPr/>
          <a:lstStyle/>
          <a:p>
            <a:r>
              <a:rPr lang="es-CL" sz="3600" b="1" baseline="30000" dirty="0">
                <a:solidFill>
                  <a:schemeClr val="accent1">
                    <a:lumMod val="75000"/>
                  </a:schemeClr>
                </a:solidFill>
                <a:cs typeface="Arial" pitchFamily="34" charset="0"/>
              </a:rPr>
              <a:t>La Agenda 2030: un nuevo imperativo civilizatorio </a:t>
            </a:r>
            <a:br>
              <a:rPr lang="es-CL" sz="3600" b="1" baseline="30000" dirty="0">
                <a:solidFill>
                  <a:schemeClr val="accent1">
                    <a:lumMod val="75000"/>
                  </a:schemeClr>
                </a:solidFill>
                <a:cs typeface="Arial" pitchFamily="34" charset="0"/>
              </a:rPr>
            </a:br>
            <a:r>
              <a:rPr lang="es-CL" sz="3600" b="1" baseline="30000" dirty="0">
                <a:solidFill>
                  <a:schemeClr val="accent1">
                    <a:lumMod val="75000"/>
                  </a:schemeClr>
                </a:solidFill>
                <a:cs typeface="Arial" pitchFamily="34" charset="0"/>
              </a:rPr>
              <a:t>que requiere pactos y cooperación</a:t>
            </a:r>
            <a:endParaRPr lang="en-US" sz="3600" b="1" baseline="30000" dirty="0">
              <a:solidFill>
                <a:schemeClr val="accent1">
                  <a:lumMod val="75000"/>
                </a:schemeClr>
              </a:solidFill>
              <a:cs typeface="Arial" pitchFamily="34" charset="0"/>
            </a:endParaRPr>
          </a:p>
        </p:txBody>
      </p:sp>
      <p:sp>
        <p:nvSpPr>
          <p:cNvPr id="5" name="Content Placeholder 4">
            <a:extLst>
              <a:ext uri="{FF2B5EF4-FFF2-40B4-BE49-F238E27FC236}">
                <a16:creationId xmlns:a16="http://schemas.microsoft.com/office/drawing/2014/main" id="{2A8567CB-7CCE-4449-A621-1B156861C985}"/>
              </a:ext>
            </a:extLst>
          </p:cNvPr>
          <p:cNvSpPr>
            <a:spLocks noGrp="1"/>
          </p:cNvSpPr>
          <p:nvPr>
            <p:ph idx="1"/>
          </p:nvPr>
        </p:nvSpPr>
        <p:spPr>
          <a:xfrm>
            <a:off x="228600" y="1447800"/>
            <a:ext cx="3581400" cy="4724400"/>
          </a:xfrm>
        </p:spPr>
        <p:txBody>
          <a:bodyPr/>
          <a:lstStyle/>
          <a:p>
            <a:pPr>
              <a:lnSpc>
                <a:spcPct val="150000"/>
              </a:lnSpc>
            </a:pPr>
            <a:r>
              <a:rPr lang="es-CL" sz="2800" b="1" baseline="30000" dirty="0">
                <a:solidFill>
                  <a:schemeClr val="tx1">
                    <a:lumMod val="65000"/>
                    <a:lumOff val="35000"/>
                  </a:schemeClr>
                </a:solidFill>
                <a:cs typeface="Arial" pitchFamily="34" charset="0"/>
              </a:rPr>
              <a:t>Asume el compromiso de erradicar la pobreza </a:t>
            </a:r>
            <a:r>
              <a:rPr lang="es-CL" sz="2800" b="1" i="1" baseline="30000" dirty="0">
                <a:cs typeface="Arial" pitchFamily="34" charset="0"/>
              </a:rPr>
              <a:t>y combatir las desigualdades sin que nadie se quede atrás</a:t>
            </a:r>
          </a:p>
          <a:p>
            <a:pPr>
              <a:lnSpc>
                <a:spcPct val="150000"/>
              </a:lnSpc>
            </a:pPr>
            <a:endParaRPr lang="es-CL" sz="2800" b="1" i="1" baseline="30000" dirty="0">
              <a:cs typeface="Arial" pitchFamily="34" charset="0"/>
            </a:endParaRPr>
          </a:p>
          <a:p>
            <a:pPr>
              <a:lnSpc>
                <a:spcPct val="150000"/>
              </a:lnSpc>
            </a:pPr>
            <a:r>
              <a:rPr lang="es-CL" sz="2800" b="1" baseline="30000" dirty="0">
                <a:solidFill>
                  <a:schemeClr val="accent2"/>
                </a:solidFill>
                <a:cs typeface="Arial" pitchFamily="34" charset="0"/>
              </a:rPr>
              <a:t>El desarrollo social inclusivo es clave para un crecimiento sostenible desde el punto de vista económico y medioambiental</a:t>
            </a:r>
          </a:p>
          <a:p>
            <a:endParaRPr lang="es-CL" sz="2800" baseline="30000" dirty="0">
              <a:solidFill>
                <a:schemeClr val="tx1">
                  <a:lumMod val="65000"/>
                  <a:lumOff val="35000"/>
                </a:schemeClr>
              </a:solidFill>
              <a:latin typeface="Arial" pitchFamily="34" charset="0"/>
              <a:cs typeface="Arial" pitchFamily="34" charset="0"/>
            </a:endParaRPr>
          </a:p>
          <a:p>
            <a:endParaRPr lang="es-CL" sz="2800" baseline="30000" dirty="0">
              <a:solidFill>
                <a:schemeClr val="accent2">
                  <a:lumMod val="75000"/>
                </a:schemeClr>
              </a:solidFill>
              <a:latin typeface="Arial" pitchFamily="34" charset="0"/>
              <a:cs typeface="Arial" pitchFamily="34" charset="0"/>
            </a:endParaRPr>
          </a:p>
          <a:p>
            <a:endParaRPr lang="en-US" sz="2800" b="1" baseline="30000" dirty="0">
              <a:solidFill>
                <a:schemeClr val="accent1">
                  <a:lumMod val="75000"/>
                </a:schemeClr>
              </a:solidFill>
              <a:latin typeface="+mj-lt"/>
              <a:ea typeface="+mj-ea"/>
              <a:cs typeface="Arial" pitchFamily="34" charset="0"/>
            </a:endParaRPr>
          </a:p>
        </p:txBody>
      </p:sp>
      <p:pic>
        <p:nvPicPr>
          <p:cNvPr id="6" name="Picture 2" descr="http://www.corpaffairs.com.ec/wp-content/uploads/Foto-Principal-Fuente-ONU2.jpg">
            <a:extLst>
              <a:ext uri="{FF2B5EF4-FFF2-40B4-BE49-F238E27FC236}">
                <a16:creationId xmlns:a16="http://schemas.microsoft.com/office/drawing/2014/main" id="{39CC67AF-F57F-4CB7-BA71-AC808C3FEFDD}"/>
              </a:ext>
            </a:extLst>
          </p:cNvPr>
          <p:cNvPicPr>
            <a:picLocks noChangeAspect="1" noChangeArrowheads="1"/>
          </p:cNvPicPr>
          <p:nvPr/>
        </p:nvPicPr>
        <p:blipFill>
          <a:blip r:embed="rId3" cstate="print"/>
          <a:srcRect/>
          <a:stretch>
            <a:fillRect/>
          </a:stretch>
        </p:blipFill>
        <p:spPr bwMode="auto">
          <a:xfrm>
            <a:off x="4572000" y="1143000"/>
            <a:ext cx="4267200" cy="3352800"/>
          </a:xfrm>
          <a:prstGeom prst="rect">
            <a:avLst/>
          </a:prstGeom>
          <a:noFill/>
          <a:ln w="9525">
            <a:noFill/>
            <a:miter lim="800000"/>
            <a:headEnd/>
            <a:tailEnd/>
          </a:ln>
        </p:spPr>
      </p:pic>
      <p:sp>
        <p:nvSpPr>
          <p:cNvPr id="7" name="Title 1">
            <a:extLst>
              <a:ext uri="{FF2B5EF4-FFF2-40B4-BE49-F238E27FC236}">
                <a16:creationId xmlns:a16="http://schemas.microsoft.com/office/drawing/2014/main" id="{9F44E247-D9B9-48FC-8109-D3B704AA968A}"/>
              </a:ext>
            </a:extLst>
          </p:cNvPr>
          <p:cNvSpPr txBox="1">
            <a:spLocks/>
          </p:cNvSpPr>
          <p:nvPr/>
        </p:nvSpPr>
        <p:spPr>
          <a:xfrm>
            <a:off x="4724400" y="4495800"/>
            <a:ext cx="4114800" cy="766762"/>
          </a:xfrm>
          <a:prstGeom prst="rect">
            <a:avLst/>
          </a:prstGeom>
          <a:noFill/>
          <a:ln>
            <a:noFill/>
          </a:ln>
        </p:spPr>
        <p:txBody>
          <a:bodyPr/>
          <a:lstStyle/>
          <a:p>
            <a:pPr algn="ctr">
              <a:defRPr/>
            </a:pPr>
            <a:r>
              <a:rPr lang="es-ES" sz="3600" b="1" baseline="30000" dirty="0">
                <a:solidFill>
                  <a:schemeClr val="accent1">
                    <a:lumMod val="75000"/>
                  </a:schemeClr>
                </a:solidFill>
                <a:latin typeface="+mj-lt"/>
                <a:ea typeface="+mj-ea"/>
                <a:cs typeface="Arial" pitchFamily="34" charset="0"/>
              </a:rPr>
              <a:t>Igualdad en el centro</a:t>
            </a:r>
          </a:p>
          <a:p>
            <a:pPr algn="ctr">
              <a:defRPr/>
            </a:pPr>
            <a:r>
              <a:rPr lang="es-ES" sz="3600" b="1" baseline="30000" dirty="0">
                <a:solidFill>
                  <a:schemeClr val="accent1">
                    <a:lumMod val="75000"/>
                  </a:schemeClr>
                </a:solidFill>
                <a:latin typeface="+mj-lt"/>
                <a:ea typeface="+mj-ea"/>
                <a:cs typeface="Arial" pitchFamily="34" charset="0"/>
              </a:rPr>
              <a:t>169 metas - 231 indicadores</a:t>
            </a:r>
          </a:p>
          <a:p>
            <a:pPr algn="ctr">
              <a:defRPr/>
            </a:pPr>
            <a:r>
              <a:rPr lang="es-ES" sz="3600" b="1" baseline="30000" dirty="0">
                <a:solidFill>
                  <a:schemeClr val="accent1">
                    <a:lumMod val="75000"/>
                  </a:schemeClr>
                </a:solidFill>
                <a:latin typeface="+mj-lt"/>
                <a:ea typeface="+mj-ea"/>
                <a:cs typeface="Arial" pitchFamily="34" charset="0"/>
              </a:rPr>
              <a:t>Indivisible y universal</a:t>
            </a:r>
          </a:p>
        </p:txBody>
      </p:sp>
    </p:spTree>
    <p:extLst>
      <p:ext uri="{BB962C8B-B14F-4D97-AF65-F5344CB8AC3E}">
        <p14:creationId xmlns:p14="http://schemas.microsoft.com/office/powerpoint/2010/main" val="276763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35443"/>
            <a:ext cx="9067800" cy="1405513"/>
          </a:xfrm>
        </p:spPr>
        <p:txBody>
          <a:bodyPr/>
          <a:lstStyle/>
          <a:p>
            <a:r>
              <a:rPr lang="es-CL" sz="3200" b="1" dirty="0">
                <a:solidFill>
                  <a:srgbClr val="003399"/>
                </a:solidFill>
              </a:rPr>
              <a:t>Noción de desarrollo social inclusivo destaca la centralidad de la inclusión social y de la reducción de las desigualdades</a:t>
            </a:r>
          </a:p>
        </p:txBody>
      </p:sp>
      <p:sp>
        <p:nvSpPr>
          <p:cNvPr id="7" name="Content Placeholder 6"/>
          <p:cNvSpPr>
            <a:spLocks noGrp="1"/>
          </p:cNvSpPr>
          <p:nvPr>
            <p:ph idx="1"/>
          </p:nvPr>
        </p:nvSpPr>
        <p:spPr>
          <a:xfrm>
            <a:off x="228600" y="2057400"/>
            <a:ext cx="8610600" cy="3962400"/>
          </a:xfrm>
        </p:spPr>
        <p:txBody>
          <a:bodyPr/>
          <a:lstStyle/>
          <a:p>
            <a:pPr lvl="1">
              <a:lnSpc>
                <a:spcPct val="110000"/>
              </a:lnSpc>
              <a:buClr>
                <a:schemeClr val="accent6"/>
              </a:buClr>
              <a:buFont typeface="Wingdings" panose="05000000000000000000" pitchFamily="2" charset="2"/>
              <a:buChar char="§"/>
            </a:pPr>
            <a:r>
              <a:rPr lang="es-CL" sz="3600" baseline="30000" dirty="0">
                <a:solidFill>
                  <a:schemeClr val="tx1">
                    <a:lumMod val="65000"/>
                    <a:lumOff val="35000"/>
                  </a:schemeClr>
                </a:solidFill>
                <a:cs typeface="Arial" pitchFamily="34" charset="0"/>
              </a:rPr>
              <a:t>Capacidad de los Estados de garantizar los derechos económicos, sociales y culturales de las personas</a:t>
            </a:r>
          </a:p>
          <a:p>
            <a:pPr lvl="1">
              <a:lnSpc>
                <a:spcPct val="110000"/>
              </a:lnSpc>
              <a:buClr>
                <a:schemeClr val="accent6"/>
              </a:buClr>
              <a:buFont typeface="Wingdings" panose="05000000000000000000" pitchFamily="2" charset="2"/>
              <a:buChar char="§"/>
            </a:pPr>
            <a:r>
              <a:rPr lang="es-CL" sz="3600" baseline="30000" dirty="0">
                <a:solidFill>
                  <a:schemeClr val="tx1">
                    <a:lumMod val="65000"/>
                    <a:lumOff val="35000"/>
                  </a:schemeClr>
                </a:solidFill>
                <a:cs typeface="Arial" pitchFamily="34" charset="0"/>
              </a:rPr>
              <a:t>Consolidar mecanismos para la participación y el reconocimiento</a:t>
            </a:r>
          </a:p>
          <a:p>
            <a:pPr lvl="1">
              <a:lnSpc>
                <a:spcPct val="110000"/>
              </a:lnSpc>
              <a:buClr>
                <a:schemeClr val="accent6"/>
              </a:buClr>
              <a:buFont typeface="Wingdings" panose="05000000000000000000" pitchFamily="2" charset="2"/>
              <a:buChar char="§"/>
            </a:pPr>
            <a:r>
              <a:rPr lang="es-CL" sz="3600" baseline="30000" dirty="0">
                <a:solidFill>
                  <a:schemeClr val="tx1">
                    <a:lumMod val="65000"/>
                    <a:lumOff val="35000"/>
                  </a:schemeClr>
                </a:solidFill>
                <a:cs typeface="Arial" pitchFamily="34" charset="0"/>
              </a:rPr>
              <a:t>Abordar las </a:t>
            </a:r>
            <a:r>
              <a:rPr lang="es-CL" sz="3600" b="1" baseline="30000" dirty="0">
                <a:solidFill>
                  <a:srgbClr val="003399"/>
                </a:solidFill>
                <a:cs typeface="Arial" pitchFamily="34" charset="0"/>
              </a:rPr>
              <a:t>desigualdades estructurales</a:t>
            </a:r>
            <a:r>
              <a:rPr lang="es-CL" sz="3600" baseline="30000" dirty="0">
                <a:solidFill>
                  <a:schemeClr val="tx1">
                    <a:lumMod val="65000"/>
                    <a:lumOff val="35000"/>
                  </a:schemeClr>
                </a:solidFill>
                <a:cs typeface="Arial" pitchFamily="34" charset="0"/>
              </a:rPr>
              <a:t> y </a:t>
            </a:r>
            <a:r>
              <a:rPr lang="es-CL" sz="3600" b="1" baseline="30000" dirty="0">
                <a:solidFill>
                  <a:srgbClr val="003399"/>
                </a:solidFill>
                <a:cs typeface="Arial" pitchFamily="34" charset="0"/>
              </a:rPr>
              <a:t>brechas de acceso al bienestar</a:t>
            </a:r>
            <a:r>
              <a:rPr lang="es-CL" sz="3600" baseline="30000" dirty="0">
                <a:solidFill>
                  <a:schemeClr val="tx1">
                    <a:lumMod val="65000"/>
                    <a:lumOff val="35000"/>
                  </a:schemeClr>
                </a:solidFill>
                <a:cs typeface="Arial" pitchFamily="34" charset="0"/>
              </a:rPr>
              <a:t> </a:t>
            </a:r>
          </a:p>
          <a:p>
            <a:pPr lvl="1">
              <a:lnSpc>
                <a:spcPct val="110000"/>
              </a:lnSpc>
              <a:buClr>
                <a:schemeClr val="accent6"/>
              </a:buClr>
              <a:buFont typeface="Wingdings" panose="05000000000000000000" pitchFamily="2" charset="2"/>
              <a:buChar char="§"/>
            </a:pPr>
            <a:r>
              <a:rPr lang="es-CL" sz="3600" baseline="30000" dirty="0">
                <a:solidFill>
                  <a:schemeClr val="tx1">
                    <a:lumMod val="65000"/>
                    <a:lumOff val="35000"/>
                  </a:schemeClr>
                </a:solidFill>
                <a:cs typeface="Arial" pitchFamily="34" charset="0"/>
              </a:rPr>
              <a:t>Promover un </a:t>
            </a:r>
            <a:r>
              <a:rPr lang="es-CL" sz="3600" b="1" baseline="30000" dirty="0">
                <a:solidFill>
                  <a:srgbClr val="003399"/>
                </a:solidFill>
                <a:cs typeface="Arial" pitchFamily="34" charset="0"/>
              </a:rPr>
              <a:t>universalismo sensible a las diferencias: </a:t>
            </a:r>
            <a:r>
              <a:rPr lang="es-CL" sz="3600" baseline="30000" dirty="0">
                <a:solidFill>
                  <a:schemeClr val="tx1">
                    <a:lumMod val="65000"/>
                    <a:lumOff val="35000"/>
                  </a:schemeClr>
                </a:solidFill>
                <a:cs typeface="Arial" pitchFamily="34" charset="0"/>
              </a:rPr>
              <a:t>derechos universales + medidas para  romper barreras para poblaciones que experimentan brechas y desigualdades</a:t>
            </a:r>
          </a:p>
          <a:p>
            <a:pPr marL="0" indent="0">
              <a:lnSpc>
                <a:spcPct val="110000"/>
              </a:lnSpc>
              <a:buNone/>
            </a:pPr>
            <a:endParaRPr lang="es-CL" sz="4000" dirty="0">
              <a:solidFill>
                <a:schemeClr val="tx1">
                  <a:lumMod val="50000"/>
                  <a:lumOff val="50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D253A6F1-0236-4202-8417-F55AE8FCA7FD}"/>
              </a:ext>
            </a:extLst>
          </p:cNvPr>
          <p:cNvSpPr/>
          <p:nvPr/>
        </p:nvSpPr>
        <p:spPr>
          <a:xfrm>
            <a:off x="457200" y="5522972"/>
            <a:ext cx="8229600" cy="420628"/>
          </a:xfrm>
          <a:prstGeom prst="rect">
            <a:avLst/>
          </a:prstGeom>
        </p:spPr>
        <p:txBody>
          <a:bodyPr wrap="square">
            <a:spAutoFit/>
          </a:bodyPr>
          <a:lstStyle/>
          <a:p>
            <a:pPr algn="just">
              <a:buClr>
                <a:srgbClr val="F9A25E"/>
              </a:buClr>
            </a:pPr>
            <a:endParaRPr lang="es-CL" sz="3200" baseline="300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92774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111790"/>
            <a:ext cx="9144000" cy="655638"/>
          </a:xfrm>
        </p:spPr>
        <p:txBody>
          <a:bodyPr/>
          <a:lstStyle/>
          <a:p>
            <a:r>
              <a:rPr lang="es-CL" sz="3200" b="1" dirty="0">
                <a:solidFill>
                  <a:srgbClr val="003399"/>
                </a:solidFill>
              </a:rPr>
              <a:t>Nudos críticos del desarrollo social inclusivo en la región: barrera para el desarrollo sostenible</a:t>
            </a:r>
          </a:p>
        </p:txBody>
      </p:sp>
      <p:sp>
        <p:nvSpPr>
          <p:cNvPr id="4" name="Rectangle 3">
            <a:extLst>
              <a:ext uri="{FF2B5EF4-FFF2-40B4-BE49-F238E27FC236}">
                <a16:creationId xmlns:a16="http://schemas.microsoft.com/office/drawing/2014/main" id="{335286DB-A47D-4F9A-AE07-BB37AE9AEED3}"/>
              </a:ext>
            </a:extLst>
          </p:cNvPr>
          <p:cNvSpPr/>
          <p:nvPr/>
        </p:nvSpPr>
        <p:spPr>
          <a:xfrm>
            <a:off x="1116496" y="1334792"/>
            <a:ext cx="7924800" cy="5401479"/>
          </a:xfrm>
          <a:prstGeom prst="rect">
            <a:avLst/>
          </a:prstGeom>
        </p:spPr>
        <p:txBody>
          <a:bodyPr wrap="square">
            <a:spAutoFit/>
          </a:bodyPr>
          <a:lstStyle/>
          <a:p>
            <a:pPr marL="342900" indent="-342900">
              <a:spcAft>
                <a:spcPts val="600"/>
              </a:spcAft>
              <a:buFont typeface="+mj-lt"/>
              <a:buAutoNum type="arabicPeriod"/>
            </a:pPr>
            <a:r>
              <a:rPr lang="es-ES" sz="2000" dirty="0"/>
              <a:t>La </a:t>
            </a:r>
            <a:r>
              <a:rPr lang="es-ES" sz="2000" b="1" dirty="0"/>
              <a:t>pobreza </a:t>
            </a:r>
            <a:r>
              <a:rPr lang="es-ES" sz="2000" dirty="0"/>
              <a:t>y la vulnerabilidad </a:t>
            </a:r>
          </a:p>
          <a:p>
            <a:pPr marL="342900" indent="-342900">
              <a:spcAft>
                <a:spcPts val="600"/>
              </a:spcAft>
              <a:buFont typeface="+mj-lt"/>
              <a:buAutoNum type="arabicPeriod"/>
            </a:pPr>
            <a:r>
              <a:rPr lang="es-ES" sz="2000" dirty="0"/>
              <a:t>Las </a:t>
            </a:r>
            <a:r>
              <a:rPr lang="es-ES" sz="2000" b="1" dirty="0"/>
              <a:t>desigualdades </a:t>
            </a:r>
            <a:r>
              <a:rPr lang="es-ES" sz="2000" dirty="0"/>
              <a:t>y la cultura del privilegio </a:t>
            </a:r>
          </a:p>
          <a:p>
            <a:pPr marL="342900" indent="-342900">
              <a:spcAft>
                <a:spcPts val="600"/>
              </a:spcAft>
              <a:buFont typeface="+mj-lt"/>
              <a:buAutoNum type="arabicPeriod"/>
            </a:pPr>
            <a:r>
              <a:rPr lang="es-ES" sz="2000" dirty="0"/>
              <a:t>Las brechas en el desarrollo de </a:t>
            </a:r>
            <a:r>
              <a:rPr lang="es-ES" sz="2000" b="1" dirty="0"/>
              <a:t>capacidades humanas </a:t>
            </a:r>
            <a:r>
              <a:rPr lang="es-ES" sz="2000" dirty="0"/>
              <a:t> </a:t>
            </a:r>
            <a:endParaRPr lang="es-ES" sz="2000" b="1" dirty="0"/>
          </a:p>
          <a:p>
            <a:pPr marL="342900" indent="-342900">
              <a:spcAft>
                <a:spcPts val="600"/>
              </a:spcAft>
              <a:buFont typeface="+mj-lt"/>
              <a:buAutoNum type="arabicPeriod"/>
            </a:pPr>
            <a:r>
              <a:rPr lang="es-ES" sz="2000" dirty="0"/>
              <a:t>Los </a:t>
            </a:r>
            <a:r>
              <a:rPr lang="es-ES" sz="2000" b="1" dirty="0"/>
              <a:t>déficits de trabajo decente </a:t>
            </a:r>
            <a:r>
              <a:rPr lang="es-NI" sz="2000" dirty="0"/>
              <a:t>y los cambios en el mundo del trabajo</a:t>
            </a:r>
            <a:endParaRPr lang="en-US" sz="2000" dirty="0"/>
          </a:p>
          <a:p>
            <a:pPr marL="342900" indent="-342900">
              <a:spcAft>
                <a:spcPts val="600"/>
              </a:spcAft>
              <a:buFont typeface="+mj-lt"/>
              <a:buAutoNum type="arabicPeriod"/>
            </a:pPr>
            <a:r>
              <a:rPr lang="es-ES" sz="2000" dirty="0"/>
              <a:t>El acceso parcial y desigual a la </a:t>
            </a:r>
            <a:r>
              <a:rPr lang="es-ES" sz="2000" b="1" dirty="0"/>
              <a:t>protección social </a:t>
            </a:r>
          </a:p>
          <a:p>
            <a:pPr marL="342900" indent="-342900">
              <a:spcAft>
                <a:spcPts val="600"/>
              </a:spcAft>
              <a:buFont typeface="+mj-lt"/>
              <a:buAutoNum type="arabicPeriod"/>
            </a:pPr>
            <a:r>
              <a:rPr lang="es-ES" sz="2000" dirty="0"/>
              <a:t>Una </a:t>
            </a:r>
            <a:r>
              <a:rPr lang="es-ES" sz="2000" b="1" dirty="0"/>
              <a:t>institucionalidad social </a:t>
            </a:r>
            <a:r>
              <a:rPr lang="es-ES" sz="2000" dirty="0"/>
              <a:t>en construcción</a:t>
            </a:r>
          </a:p>
          <a:p>
            <a:pPr marL="342900" indent="-342900">
              <a:spcAft>
                <a:spcPts val="600"/>
              </a:spcAft>
              <a:buFont typeface="+mj-lt"/>
              <a:buAutoNum type="arabicPeriod"/>
            </a:pPr>
            <a:r>
              <a:rPr lang="es-ES" sz="2000" b="1" dirty="0"/>
              <a:t>Limitado financiamiento</a:t>
            </a:r>
            <a:r>
              <a:rPr lang="es-ES" sz="2000" dirty="0"/>
              <a:t> de las políticas sociales</a:t>
            </a:r>
          </a:p>
          <a:p>
            <a:pPr marL="342900" indent="-342900">
              <a:spcAft>
                <a:spcPts val="600"/>
              </a:spcAft>
              <a:buFont typeface="+mj-lt"/>
              <a:buAutoNum type="arabicPeriod"/>
            </a:pPr>
            <a:r>
              <a:rPr lang="es-ES" sz="2000" b="1" dirty="0"/>
              <a:t>Desafíos emergentes</a:t>
            </a:r>
            <a:r>
              <a:rPr lang="es-ES" sz="2000" dirty="0"/>
              <a:t>: </a:t>
            </a:r>
          </a:p>
          <a:p>
            <a:pPr>
              <a:spcAft>
                <a:spcPts val="600"/>
              </a:spcAft>
            </a:pPr>
            <a:r>
              <a:rPr lang="es-ES" sz="2000" dirty="0"/>
              <a:t>	- las violencias </a:t>
            </a:r>
          </a:p>
          <a:p>
            <a:pPr>
              <a:spcAft>
                <a:spcPts val="600"/>
              </a:spcAft>
            </a:pPr>
            <a:r>
              <a:rPr lang="es-ES" sz="2000" dirty="0"/>
              <a:t>	- los desastres </a:t>
            </a:r>
          </a:p>
          <a:p>
            <a:pPr>
              <a:spcAft>
                <a:spcPts val="600"/>
              </a:spcAft>
            </a:pPr>
            <a:r>
              <a:rPr lang="es-ES" sz="2000" dirty="0"/>
              <a:t>	- la migración  </a:t>
            </a:r>
          </a:p>
          <a:p>
            <a:pPr>
              <a:spcAft>
                <a:spcPts val="600"/>
              </a:spcAft>
            </a:pPr>
            <a:r>
              <a:rPr lang="es-ES" sz="2000" dirty="0"/>
              <a:t>	- las transiciones demográfica, epidemiológica y nutricional</a:t>
            </a:r>
          </a:p>
          <a:p>
            <a:pPr lvl="2">
              <a:spcAft>
                <a:spcPts val="600"/>
              </a:spcAft>
            </a:pPr>
            <a:r>
              <a:rPr lang="es-ES" sz="2000" dirty="0"/>
              <a:t>- los cambios tecnológicos</a:t>
            </a:r>
          </a:p>
          <a:p>
            <a:pPr>
              <a:spcAft>
                <a:spcPts val="600"/>
              </a:spcAft>
            </a:pPr>
            <a:endParaRPr lang="es-ES" sz="2000" dirty="0"/>
          </a:p>
        </p:txBody>
      </p:sp>
    </p:spTree>
    <p:extLst>
      <p:ext uri="{BB962C8B-B14F-4D97-AF65-F5344CB8AC3E}">
        <p14:creationId xmlns:p14="http://schemas.microsoft.com/office/powerpoint/2010/main" val="372363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AD3F3A-DB02-4C25-B427-443A913EE9AC}"/>
              </a:ext>
            </a:extLst>
          </p:cNvPr>
          <p:cNvSpPr/>
          <p:nvPr/>
        </p:nvSpPr>
        <p:spPr>
          <a:xfrm>
            <a:off x="16830" y="5558135"/>
            <a:ext cx="4361403" cy="461665"/>
          </a:xfrm>
          <a:prstGeom prst="rect">
            <a:avLst/>
          </a:prstGeom>
        </p:spPr>
        <p:txBody>
          <a:bodyPr wrap="square">
            <a:spAutoFit/>
          </a:bodyPr>
          <a:lstStyle/>
          <a:p>
            <a:r>
              <a:rPr lang="es-ES" sz="800" b="1" dirty="0">
                <a:solidFill>
                  <a:srgbClr val="000000"/>
                </a:solidFill>
              </a:rPr>
              <a:t>Fuente</a:t>
            </a:r>
            <a:r>
              <a:rPr lang="es-ES" sz="800" dirty="0">
                <a:solidFill>
                  <a:srgbClr val="000000"/>
                </a:solidFill>
              </a:rPr>
              <a:t>: CEPAL, sobre la base del Banco de Datos de Encuestas de Hogares (BADEHOG) </a:t>
            </a:r>
          </a:p>
          <a:p>
            <a:r>
              <a:rPr lang="es-ES" sz="800" dirty="0">
                <a:solidFill>
                  <a:srgbClr val="000000"/>
                </a:solidFill>
              </a:rPr>
              <a:t>a/ Estimación corresponde a 18 países de América Latina y el Caribe. </a:t>
            </a:r>
          </a:p>
          <a:p>
            <a:r>
              <a:rPr lang="es-ES" sz="800" dirty="0" err="1">
                <a:solidFill>
                  <a:srgbClr val="000000"/>
                </a:solidFill>
              </a:rPr>
              <a:t>b/</a:t>
            </a:r>
            <a:r>
              <a:rPr lang="es-ES" sz="800" dirty="0">
                <a:solidFill>
                  <a:srgbClr val="000000"/>
                </a:solidFill>
              </a:rPr>
              <a:t> Datos de 2018 corresponden a una proyección.</a:t>
            </a:r>
            <a:endParaRPr lang="x-none" sz="800" dirty="0"/>
          </a:p>
        </p:txBody>
      </p:sp>
      <p:sp>
        <p:nvSpPr>
          <p:cNvPr id="7" name="Rectangle 6">
            <a:extLst>
              <a:ext uri="{FF2B5EF4-FFF2-40B4-BE49-F238E27FC236}">
                <a16:creationId xmlns:a16="http://schemas.microsoft.com/office/drawing/2014/main" id="{58BE7D05-ABE7-4086-B1D2-3AD270B29A67}"/>
              </a:ext>
            </a:extLst>
          </p:cNvPr>
          <p:cNvSpPr/>
          <p:nvPr/>
        </p:nvSpPr>
        <p:spPr>
          <a:xfrm>
            <a:off x="269671" y="1504890"/>
            <a:ext cx="4023001" cy="400110"/>
          </a:xfrm>
          <a:prstGeom prst="rect">
            <a:avLst/>
          </a:prstGeom>
        </p:spPr>
        <p:txBody>
          <a:bodyPr wrap="square">
            <a:spAutoFit/>
          </a:bodyPr>
          <a:lstStyle/>
          <a:p>
            <a:pPr algn="ctr"/>
            <a:r>
              <a:rPr lang="es-ES" sz="1000" b="1" dirty="0">
                <a:solidFill>
                  <a:srgbClr val="000000"/>
                </a:solidFill>
                <a:latin typeface="Calibri" panose="020F0502020204030204" pitchFamily="34" charset="0"/>
              </a:rPr>
              <a:t>AMÉRICA LATINA: TASA DE POBREZA Y POBREZA EXTREMA, 2002-2018 </a:t>
            </a:r>
            <a:r>
              <a:rPr lang="es-ES" sz="1000" b="1" baseline="30000" dirty="0">
                <a:solidFill>
                  <a:srgbClr val="000000"/>
                </a:solidFill>
                <a:latin typeface="Calibri" panose="020F0502020204030204" pitchFamily="34" charset="0"/>
              </a:rPr>
              <a:t>a</a:t>
            </a:r>
            <a:r>
              <a:rPr lang="es-ES" sz="1000" b="1" dirty="0">
                <a:solidFill>
                  <a:srgbClr val="000000"/>
                </a:solidFill>
                <a:latin typeface="Calibri" panose="020F0502020204030204" pitchFamily="34" charset="0"/>
              </a:rPr>
              <a:t> </a:t>
            </a:r>
            <a:endParaRPr lang="es-ES" sz="1000" dirty="0">
              <a:solidFill>
                <a:srgbClr val="000000"/>
              </a:solidFill>
              <a:latin typeface="Calibri" panose="020F0502020204030204" pitchFamily="34" charset="0"/>
            </a:endParaRPr>
          </a:p>
          <a:p>
            <a:pPr algn="ctr"/>
            <a:r>
              <a:rPr lang="x-none" sz="1000" i="1" dirty="0">
                <a:solidFill>
                  <a:srgbClr val="000000"/>
                </a:solidFill>
                <a:latin typeface="Calibri" panose="020F0502020204030204" pitchFamily="34" charset="0"/>
              </a:rPr>
              <a:t>(Porcentajes) </a:t>
            </a:r>
            <a:endParaRPr lang="x-none" sz="1000" dirty="0"/>
          </a:p>
        </p:txBody>
      </p:sp>
      <p:graphicFrame>
        <p:nvGraphicFramePr>
          <p:cNvPr id="11" name="Chart 10">
            <a:extLst>
              <a:ext uri="{FF2B5EF4-FFF2-40B4-BE49-F238E27FC236}">
                <a16:creationId xmlns:a16="http://schemas.microsoft.com/office/drawing/2014/main" id="{F973E25A-D7CF-49EA-8CA6-9DBC451D8102}"/>
              </a:ext>
            </a:extLst>
          </p:cNvPr>
          <p:cNvGraphicFramePr>
            <a:graphicFrameLocks/>
          </p:cNvGraphicFramePr>
          <p:nvPr>
            <p:extLst/>
          </p:nvPr>
        </p:nvGraphicFramePr>
        <p:xfrm>
          <a:off x="44522" y="1890886"/>
          <a:ext cx="4202581" cy="313831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
            <a:extLst>
              <a:ext uri="{FF2B5EF4-FFF2-40B4-BE49-F238E27FC236}">
                <a16:creationId xmlns:a16="http://schemas.microsoft.com/office/drawing/2014/main" id="{F3973BB1-983F-48BC-A686-CFBBF60530F4}"/>
              </a:ext>
            </a:extLst>
          </p:cNvPr>
          <p:cNvSpPr>
            <a:spLocks noChangeArrowheads="1"/>
          </p:cNvSpPr>
          <p:nvPr/>
        </p:nvSpPr>
        <p:spPr bwMode="auto">
          <a:xfrm>
            <a:off x="4589364" y="1446002"/>
            <a:ext cx="4437675" cy="3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defTabSz="514350" eaLnBrk="0" fontAlgn="base" hangingPunct="0">
              <a:spcBef>
                <a:spcPct val="0"/>
              </a:spcBef>
              <a:spcAft>
                <a:spcPct val="0"/>
              </a:spcAft>
            </a:pPr>
            <a:r>
              <a:rPr lang="es-ES_tradnl" altLang="en-US" sz="1050" b="1" dirty="0">
                <a:ea typeface="Calibri" panose="020F0502020204030204" pitchFamily="34" charset="0"/>
                <a:cs typeface="Times New Roman" panose="02020603050405020304" pitchFamily="18" charset="0"/>
              </a:rPr>
              <a:t>AMÉRICA LATINA (15 PAÍSES): ÍNDICE DE DESIGUALDAD DE GINI, 2002-2017</a:t>
            </a:r>
            <a:r>
              <a:rPr lang="es-ES_tradnl" altLang="en-US" sz="1050" b="1" baseline="30000" dirty="0">
                <a:ea typeface="Calibri" panose="020F0502020204030204" pitchFamily="34" charset="0"/>
                <a:cs typeface="Times New Roman" panose="02020603050405020304" pitchFamily="18" charset="0"/>
              </a:rPr>
              <a:t>a</a:t>
            </a:r>
            <a:endParaRPr lang="en-US" altLang="en-US" sz="1050" dirty="0"/>
          </a:p>
          <a:p>
            <a:pPr algn="ctr" defTabSz="514350" eaLnBrk="0" fontAlgn="base" hangingPunct="0">
              <a:spcBef>
                <a:spcPct val="0"/>
              </a:spcBef>
              <a:spcAft>
                <a:spcPct val="0"/>
              </a:spcAft>
            </a:pPr>
            <a:endParaRPr lang="en-US" altLang="en-US" sz="1100" dirty="0"/>
          </a:p>
        </p:txBody>
      </p:sp>
      <p:sp>
        <p:nvSpPr>
          <p:cNvPr id="14" name="Rectangle 3">
            <a:extLst>
              <a:ext uri="{FF2B5EF4-FFF2-40B4-BE49-F238E27FC236}">
                <a16:creationId xmlns:a16="http://schemas.microsoft.com/office/drawing/2014/main" id="{19C35C8E-5725-4BFC-BC0A-3E8BB5FE4979}"/>
              </a:ext>
            </a:extLst>
          </p:cNvPr>
          <p:cNvSpPr>
            <a:spLocks noChangeArrowheads="1"/>
          </p:cNvSpPr>
          <p:nvPr/>
        </p:nvSpPr>
        <p:spPr bwMode="auto">
          <a:xfrm>
            <a:off x="4448834" y="5574955"/>
            <a:ext cx="4695166" cy="128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just" defTabSz="514350" eaLnBrk="0" fontAlgn="base" hangingPunct="0">
              <a:spcBef>
                <a:spcPct val="0"/>
              </a:spcBef>
              <a:spcAft>
                <a:spcPct val="0"/>
              </a:spcAft>
            </a:pPr>
            <a:r>
              <a:rPr lang="es-CL" altLang="en-US" sz="800" b="1" dirty="0">
                <a:ea typeface="Calibri" panose="020F0502020204030204" pitchFamily="34" charset="0"/>
                <a:cs typeface="Times New Roman" panose="02020603050405020304" pitchFamily="18" charset="0"/>
              </a:rPr>
              <a:t>Fuente</a:t>
            </a:r>
            <a:r>
              <a:rPr lang="es-CL" altLang="en-US" sz="800" dirty="0">
                <a:ea typeface="Calibri" panose="020F0502020204030204" pitchFamily="34" charset="0"/>
                <a:cs typeface="Times New Roman" panose="02020603050405020304" pitchFamily="18" charset="0"/>
              </a:rPr>
              <a:t>: Comisión Económica para América Latina y el Caribe (CEPAL), sobre la base de Banco de Datos de  Encuestas de Hogares (BADEHOG).</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a</a:t>
            </a:r>
            <a:r>
              <a:rPr lang="es-ES_tradnl" altLang="en-US" sz="800" dirty="0">
                <a:ea typeface="Calibri" panose="020F0502020204030204" pitchFamily="34" charset="0"/>
                <a:cs typeface="Times New Roman" panose="02020603050405020304" pitchFamily="18" charset="0"/>
              </a:rPr>
              <a:t> El índice de Gini se calculó considerando los ingresos iguales a 0.</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b</a:t>
            </a:r>
            <a:r>
              <a:rPr lang="es-ES_tradnl" altLang="en-US" sz="800" dirty="0">
                <a:ea typeface="Calibri" panose="020F0502020204030204" pitchFamily="34" charset="0"/>
                <a:cs typeface="Times New Roman" panose="02020603050405020304" pitchFamily="18" charset="0"/>
              </a:rPr>
              <a:t> Total urbano.</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c</a:t>
            </a:r>
            <a:r>
              <a:rPr lang="es-ES_tradnl" altLang="en-US" sz="800" dirty="0">
                <a:ea typeface="Calibri" panose="020F0502020204030204" pitchFamily="34" charset="0"/>
                <a:cs typeface="Times New Roman" panose="02020603050405020304" pitchFamily="18" charset="0"/>
              </a:rPr>
              <a:t> Cifras de 2017 no comparables con las de años anteriores.</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d</a:t>
            </a:r>
            <a:r>
              <a:rPr lang="es-ES_tradnl" altLang="en-US" sz="800" dirty="0">
                <a:ea typeface="Calibri" panose="020F0502020204030204" pitchFamily="34" charset="0"/>
                <a:cs typeface="Times New Roman" panose="02020603050405020304" pitchFamily="18" charset="0"/>
              </a:rPr>
              <a:t> Cifras a partir de 2010 no comparables con las de años anteriores.</a:t>
            </a:r>
          </a:p>
          <a:p>
            <a:pPr algn="just" defTabSz="514350" eaLnBrk="0" fontAlgn="base" hangingPunct="0">
              <a:spcBef>
                <a:spcPct val="0"/>
              </a:spcBef>
              <a:spcAft>
                <a:spcPct val="0"/>
              </a:spcAft>
            </a:pPr>
            <a:r>
              <a:rPr lang="es-ES_tradnl" altLang="en-US" sz="800" i="1" baseline="30000" dirty="0">
                <a:cs typeface="Times New Roman" panose="02020603050405020304" pitchFamily="18" charset="0"/>
              </a:rPr>
              <a:t>e</a:t>
            </a:r>
            <a:r>
              <a:rPr lang="es-ES_tradnl" altLang="en-US" sz="800" dirty="0">
                <a:cs typeface="Times New Roman" panose="02020603050405020304" pitchFamily="18" charset="0"/>
              </a:rPr>
              <a:t> Cifras de 2017 corresponden a 2016.</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f</a:t>
            </a:r>
            <a:r>
              <a:rPr lang="es-ES_tradnl" altLang="en-US" sz="800" dirty="0">
                <a:ea typeface="Calibri" panose="020F0502020204030204" pitchFamily="34" charset="0"/>
                <a:cs typeface="Times New Roman" panose="02020603050405020304" pitchFamily="18" charset="0"/>
              </a:rPr>
              <a:t> Cifras de 2016 estimadas sobre la base del “Modelo Estadístico 2016 para la continuidad del MCS-ENIGH”.</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g</a:t>
            </a:r>
            <a:r>
              <a:rPr lang="es-ES_tradnl" altLang="en-US" sz="800" dirty="0">
                <a:ea typeface="Calibri" panose="020F0502020204030204" pitchFamily="34" charset="0"/>
                <a:cs typeface="Times New Roman" panose="02020603050405020304" pitchFamily="18" charset="0"/>
              </a:rPr>
              <a:t> Cifras de 2002 corresponden al área urbana.</a:t>
            </a:r>
            <a:endParaRPr lang="en-US" altLang="en-US" sz="800" dirty="0"/>
          </a:p>
          <a:p>
            <a:pPr algn="just" defTabSz="514350" eaLnBrk="0" fontAlgn="base" hangingPunct="0">
              <a:spcBef>
                <a:spcPct val="0"/>
              </a:spcBef>
              <a:spcAft>
                <a:spcPct val="0"/>
              </a:spcAft>
            </a:pPr>
            <a:r>
              <a:rPr lang="es-ES_tradnl" altLang="en-US" sz="800" baseline="30000" dirty="0">
                <a:ea typeface="Calibri" panose="020F0502020204030204" pitchFamily="34" charset="0"/>
                <a:cs typeface="Times New Roman" panose="02020603050405020304" pitchFamily="18" charset="0"/>
              </a:rPr>
              <a:t>h</a:t>
            </a:r>
            <a:r>
              <a:rPr lang="es-ES_tradnl" altLang="en-US" sz="800" dirty="0">
                <a:ea typeface="Calibri" panose="020F0502020204030204" pitchFamily="34" charset="0"/>
                <a:cs typeface="Times New Roman" panose="02020603050405020304" pitchFamily="18" charset="0"/>
              </a:rPr>
              <a:t> Promedio construido sobre la base de información del año más cercano disponible para 18 países </a:t>
            </a:r>
            <a:endParaRPr lang="es-ES_tradnl" altLang="en-US" sz="800" dirty="0"/>
          </a:p>
        </p:txBody>
      </p:sp>
      <p:graphicFrame>
        <p:nvGraphicFramePr>
          <p:cNvPr id="15" name="Chart 14">
            <a:extLst>
              <a:ext uri="{FF2B5EF4-FFF2-40B4-BE49-F238E27FC236}">
                <a16:creationId xmlns:a16="http://schemas.microsoft.com/office/drawing/2014/main" id="{03A23C14-0CC9-41C0-8487-E57BAF861D3E}"/>
              </a:ext>
            </a:extLst>
          </p:cNvPr>
          <p:cNvGraphicFramePr>
            <a:graphicFrameLocks/>
          </p:cNvGraphicFramePr>
          <p:nvPr>
            <p:extLst/>
          </p:nvPr>
        </p:nvGraphicFramePr>
        <p:xfrm>
          <a:off x="4334534" y="1817890"/>
          <a:ext cx="4650643" cy="366851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4CA8FB2B-78C2-4BD3-AD41-C9FC7982A1D7}"/>
              </a:ext>
            </a:extLst>
          </p:cNvPr>
          <p:cNvSpPr>
            <a:spLocks noGrp="1"/>
          </p:cNvSpPr>
          <p:nvPr>
            <p:ph type="title"/>
          </p:nvPr>
        </p:nvSpPr>
        <p:spPr>
          <a:xfrm>
            <a:off x="269672" y="226639"/>
            <a:ext cx="8604655" cy="715484"/>
          </a:xfrm>
        </p:spPr>
        <p:txBody>
          <a:bodyPr>
            <a:noAutofit/>
          </a:bodyPr>
          <a:lstStyle/>
          <a:p>
            <a:r>
              <a:rPr lang="es-CL" sz="2400" b="1" dirty="0">
                <a:solidFill>
                  <a:srgbClr val="256C8F"/>
                </a:solidFill>
                <a:latin typeface="+mn-lt"/>
              </a:rPr>
              <a:t>Pobreza y desigualdad de ingresos: significativa reducción entre 2002 y 2014; ralentización o aumento a partir de 2015</a:t>
            </a:r>
          </a:p>
        </p:txBody>
      </p:sp>
    </p:spTree>
    <p:extLst>
      <p:ext uri="{BB962C8B-B14F-4D97-AF65-F5344CB8AC3E}">
        <p14:creationId xmlns:p14="http://schemas.microsoft.com/office/powerpoint/2010/main" val="80026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4024-A55A-4C11-A5BC-36505B277CD9}"/>
              </a:ext>
            </a:extLst>
          </p:cNvPr>
          <p:cNvSpPr>
            <a:spLocks noGrp="1"/>
          </p:cNvSpPr>
          <p:nvPr>
            <p:ph type="title"/>
          </p:nvPr>
        </p:nvSpPr>
        <p:spPr>
          <a:xfrm>
            <a:off x="348916" y="65162"/>
            <a:ext cx="8714509" cy="809551"/>
          </a:xfrm>
        </p:spPr>
        <p:txBody>
          <a:bodyPr>
            <a:noAutofit/>
          </a:bodyPr>
          <a:lstStyle/>
          <a:p>
            <a:pPr algn="ctr"/>
            <a:r>
              <a:rPr lang="es-ES" sz="2600" b="1" i="1" dirty="0">
                <a:solidFill>
                  <a:srgbClr val="216181"/>
                </a:solidFill>
                <a:latin typeface="+mn-lt"/>
              </a:rPr>
              <a:t>No dejar a nadie atrás </a:t>
            </a:r>
            <a:r>
              <a:rPr lang="es-ES" sz="2600" b="1" dirty="0">
                <a:solidFill>
                  <a:srgbClr val="216181"/>
                </a:solidFill>
                <a:latin typeface="+mn-lt"/>
              </a:rPr>
              <a:t>implica visibilizar las brechas y desigualdades entre diferentes grupos de población</a:t>
            </a:r>
            <a:endParaRPr lang="x-none" sz="2600" b="1" dirty="0">
              <a:solidFill>
                <a:srgbClr val="216181"/>
              </a:solidFill>
              <a:latin typeface="+mn-lt"/>
            </a:endParaRPr>
          </a:p>
        </p:txBody>
      </p:sp>
      <p:sp>
        <p:nvSpPr>
          <p:cNvPr id="5" name="Rectangle 4">
            <a:extLst>
              <a:ext uri="{FF2B5EF4-FFF2-40B4-BE49-F238E27FC236}">
                <a16:creationId xmlns:a16="http://schemas.microsoft.com/office/drawing/2014/main" id="{5E09A44E-658D-4286-A7CB-C2A9E040B9C5}"/>
              </a:ext>
            </a:extLst>
          </p:cNvPr>
          <p:cNvSpPr/>
          <p:nvPr/>
        </p:nvSpPr>
        <p:spPr>
          <a:xfrm>
            <a:off x="348916" y="1040983"/>
            <a:ext cx="6371423" cy="470257"/>
          </a:xfrm>
          <a:prstGeom prst="rect">
            <a:avLst/>
          </a:prstGeom>
        </p:spPr>
        <p:txBody>
          <a:bodyPr wrap="square">
            <a:spAutoFit/>
          </a:bodyPr>
          <a:lstStyle/>
          <a:p>
            <a:pPr algn="ctr">
              <a:lnSpc>
                <a:spcPct val="115000"/>
              </a:lnSpc>
              <a:spcAft>
                <a:spcPts val="0"/>
              </a:spcAft>
            </a:pPr>
            <a:r>
              <a:rPr lang="x-none" sz="1100" b="1" dirty="0">
                <a:ea typeface="Calibri" panose="020F0502020204030204" pitchFamily="34" charset="0"/>
                <a:cs typeface="Times New Roman" panose="02020603050405020304" pitchFamily="18" charset="0"/>
              </a:rPr>
              <a:t>AMÉRICA LATINA: TASAS DE POBREZA Y POBREZA EXTREMA SEGÚN</a:t>
            </a:r>
            <a:r>
              <a:rPr lang="en-US" sz="1100" b="1" dirty="0">
                <a:ea typeface="Calibri" panose="020F0502020204030204" pitchFamily="34" charset="0"/>
                <a:cs typeface="Times New Roman" panose="02020603050405020304" pitchFamily="18" charset="0"/>
              </a:rPr>
              <a:t> ÁREA DE RESIDENCIA Y </a:t>
            </a:r>
          </a:p>
          <a:p>
            <a:pPr algn="ctr">
              <a:lnSpc>
                <a:spcPct val="115000"/>
              </a:lnSpc>
              <a:spcAft>
                <a:spcPts val="0"/>
              </a:spcAft>
            </a:pPr>
            <a:r>
              <a:rPr lang="x-none" sz="1100" b="1" dirty="0">
                <a:ea typeface="Calibri" panose="020F0502020204030204" pitchFamily="34" charset="0"/>
                <a:cs typeface="Times New Roman" panose="02020603050405020304" pitchFamily="18" charset="0"/>
              </a:rPr>
              <a:t>DISTINTAS CARACTERÍSTICAS SOCIODEMOGRÁFICAS, 2017</a:t>
            </a:r>
            <a:endParaRPr lang="en-US" sz="11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A540D1-EB52-416B-BDE5-26EBF297CB60}"/>
              </a:ext>
            </a:extLst>
          </p:cNvPr>
          <p:cNvSpPr txBox="1"/>
          <p:nvPr/>
        </p:nvSpPr>
        <p:spPr>
          <a:xfrm>
            <a:off x="631131" y="6272054"/>
            <a:ext cx="7903269" cy="215444"/>
          </a:xfrm>
          <a:prstGeom prst="rect">
            <a:avLst/>
          </a:prstGeom>
          <a:noFill/>
        </p:spPr>
        <p:txBody>
          <a:bodyPr wrap="square" rtlCol="0">
            <a:spAutoFit/>
          </a:bodyPr>
          <a:lstStyle/>
          <a:p>
            <a:r>
              <a:rPr lang="x-none" sz="750" dirty="0"/>
              <a:t>Fuente: CEPAL, sobre la base del Banco de Datos de Encuestas de Hogares (BADEHOG)</a:t>
            </a:r>
            <a:r>
              <a:rPr lang="en-US" sz="750" dirty="0"/>
              <a:t>. </a:t>
            </a:r>
            <a:r>
              <a:rPr lang="es-CL" sz="800" i="1" dirty="0"/>
              <a:t>Panorama Social de América Latina, 2018 </a:t>
            </a:r>
            <a:r>
              <a:rPr lang="es-CL" sz="800" dirty="0"/>
              <a:t>(LC/PUB.2019/3-P), Santiago, 2018. </a:t>
            </a:r>
            <a:r>
              <a:rPr lang="es-ES" sz="800" dirty="0">
                <a:solidFill>
                  <a:srgbClr val="000000"/>
                </a:solidFill>
                <a:latin typeface="Calibri" panose="020F0502020204030204" pitchFamily="34" charset="0"/>
              </a:rPr>
              <a:t>CEPAL.</a:t>
            </a:r>
            <a:endParaRPr lang="x-none" sz="750" dirty="0"/>
          </a:p>
        </p:txBody>
      </p:sp>
      <p:sp>
        <p:nvSpPr>
          <p:cNvPr id="3" name="TextBox 2">
            <a:extLst>
              <a:ext uri="{FF2B5EF4-FFF2-40B4-BE49-F238E27FC236}">
                <a16:creationId xmlns:a16="http://schemas.microsoft.com/office/drawing/2014/main" id="{4A4299C1-33D1-45A4-9EE0-80AC5C18EA11}"/>
              </a:ext>
            </a:extLst>
          </p:cNvPr>
          <p:cNvSpPr txBox="1"/>
          <p:nvPr/>
        </p:nvSpPr>
        <p:spPr>
          <a:xfrm>
            <a:off x="6553200" y="1752600"/>
            <a:ext cx="2420835" cy="4278094"/>
          </a:xfrm>
          <a:prstGeom prst="rect">
            <a:avLst/>
          </a:prstGeom>
          <a:noFill/>
        </p:spPr>
        <p:txBody>
          <a:bodyPr wrap="square" rtlCol="0">
            <a:spAutoFit/>
          </a:bodyPr>
          <a:lstStyle/>
          <a:p>
            <a:pPr marL="179388" indent="-179388" defTabSz="914400">
              <a:spcBef>
                <a:spcPts val="600"/>
              </a:spcBef>
              <a:spcAft>
                <a:spcPts val="600"/>
              </a:spcAft>
              <a:buClr>
                <a:srgbClr val="C00000"/>
              </a:buClr>
              <a:buFont typeface="Wingdings" pitchFamily="2" charset="2"/>
              <a:buChar char="§"/>
            </a:pPr>
            <a:r>
              <a:rPr lang="es-CL" dirty="0">
                <a:solidFill>
                  <a:srgbClr val="2D4E77"/>
                </a:solidFill>
                <a:ea typeface="+mj-ea"/>
                <a:cs typeface="+mj-cs"/>
              </a:rPr>
              <a:t>Pobreza es 20 puntos porcentuales mayor en zonas rurales</a:t>
            </a:r>
          </a:p>
          <a:p>
            <a:pPr marL="179388" indent="-179388" defTabSz="914400">
              <a:spcBef>
                <a:spcPts val="600"/>
              </a:spcBef>
              <a:spcAft>
                <a:spcPts val="600"/>
              </a:spcAft>
              <a:buClr>
                <a:srgbClr val="C00000"/>
              </a:buClr>
              <a:buFont typeface="Wingdings" pitchFamily="2" charset="2"/>
              <a:buChar char="§"/>
            </a:pPr>
            <a:r>
              <a:rPr lang="es-ES_tradnl" dirty="0">
                <a:solidFill>
                  <a:srgbClr val="2D4E77"/>
                </a:solidFill>
                <a:ea typeface="+mj-ea"/>
                <a:cs typeface="+mj-cs"/>
              </a:rPr>
              <a:t>Tasa de pobreza de  niños, niñas y adolescentes hasta 14 años es 19 puntos porcentuales más alta que la de personas de 35 a 44</a:t>
            </a:r>
          </a:p>
          <a:p>
            <a:pPr marL="179388" indent="-179388" defTabSz="914400">
              <a:spcBef>
                <a:spcPts val="600"/>
              </a:spcBef>
              <a:spcAft>
                <a:spcPts val="600"/>
              </a:spcAft>
              <a:buClr>
                <a:srgbClr val="C00000"/>
              </a:buClr>
              <a:buFont typeface="Wingdings" pitchFamily="2" charset="2"/>
              <a:buChar char="§"/>
            </a:pPr>
            <a:r>
              <a:rPr lang="es-ES_tradnl" dirty="0">
                <a:solidFill>
                  <a:srgbClr val="2D4E77"/>
                </a:solidFill>
                <a:ea typeface="+mj-ea"/>
                <a:cs typeface="+mj-cs"/>
              </a:rPr>
              <a:t>La pobreza es 23 puntos porcentuales mayor entre personas indígenas</a:t>
            </a:r>
            <a:endParaRPr lang="es-CL" dirty="0">
              <a:solidFill>
                <a:srgbClr val="2D4E77"/>
              </a:solidFill>
              <a:ea typeface="+mj-ea"/>
              <a:cs typeface="+mj-cs"/>
            </a:endParaRPr>
          </a:p>
        </p:txBody>
      </p:sp>
      <p:graphicFrame>
        <p:nvGraphicFramePr>
          <p:cNvPr id="7" name="Chart 6">
            <a:extLst>
              <a:ext uri="{FF2B5EF4-FFF2-40B4-BE49-F238E27FC236}">
                <a16:creationId xmlns:a16="http://schemas.microsoft.com/office/drawing/2014/main" id="{0776760D-2133-4E01-9B6A-296BAA5E4C20}"/>
              </a:ext>
            </a:extLst>
          </p:cNvPr>
          <p:cNvGraphicFramePr>
            <a:graphicFrameLocks/>
          </p:cNvGraphicFramePr>
          <p:nvPr>
            <p:extLst>
              <p:ext uri="{D42A27DB-BD31-4B8C-83A1-F6EECF244321}">
                <p14:modId xmlns:p14="http://schemas.microsoft.com/office/powerpoint/2010/main" val="1773151163"/>
              </p:ext>
            </p:extLst>
          </p:nvPr>
        </p:nvGraphicFramePr>
        <p:xfrm>
          <a:off x="671237" y="1482462"/>
          <a:ext cx="6061134" cy="4731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302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78016"/>
            <a:ext cx="9144000" cy="655638"/>
          </a:xfrm>
        </p:spPr>
        <p:txBody>
          <a:bodyPr/>
          <a:lstStyle/>
          <a:p>
            <a:r>
              <a:rPr lang="es-CL" sz="3600" b="1" baseline="30000" dirty="0">
                <a:solidFill>
                  <a:schemeClr val="accent1">
                    <a:lumMod val="75000"/>
                  </a:schemeClr>
                </a:solidFill>
                <a:cs typeface="Arial" pitchFamily="34" charset="0"/>
              </a:rPr>
              <a:t>El acceso a la educación y a la salud son eslabones clave para el desarrollo de capacidades, la igualdad y la participación en la sociedad; la región muestra avances, pero con déficits y brechas</a:t>
            </a:r>
          </a:p>
        </p:txBody>
      </p:sp>
      <p:sp>
        <p:nvSpPr>
          <p:cNvPr id="7" name="Content Placeholder 6"/>
          <p:cNvSpPr>
            <a:spLocks noGrp="1"/>
          </p:cNvSpPr>
          <p:nvPr>
            <p:ph idx="1"/>
          </p:nvPr>
        </p:nvSpPr>
        <p:spPr>
          <a:xfrm>
            <a:off x="7093231" y="2286000"/>
            <a:ext cx="1905001" cy="2796942"/>
          </a:xfrm>
        </p:spPr>
        <p:txBody>
          <a:bodyPr/>
          <a:lstStyle/>
          <a:p>
            <a:pPr marL="179388" indent="-179388">
              <a:spcBef>
                <a:spcPts val="600"/>
              </a:spcBef>
              <a:spcAft>
                <a:spcPts val="600"/>
              </a:spcAft>
              <a:buClr>
                <a:srgbClr val="C00000"/>
              </a:buClr>
              <a:buFont typeface="Wingdings" pitchFamily="2" charset="2"/>
              <a:buChar char="§"/>
            </a:pPr>
            <a:r>
              <a:rPr lang="es-CL" sz="1800" dirty="0">
                <a:solidFill>
                  <a:srgbClr val="2D4E77"/>
                </a:solidFill>
                <a:ea typeface="+mj-ea"/>
                <a:cs typeface="+mj-cs"/>
              </a:rPr>
              <a:t>Las brechas de conclusión de la enseñanza secundaria por quintiles extremos llegan a 48 puntos porcentuales </a:t>
            </a:r>
          </a:p>
          <a:p>
            <a:pPr marL="265113" indent="-265113"/>
            <a:endParaRPr lang="es-CL" sz="2000" b="1" baseline="30000" dirty="0">
              <a:solidFill>
                <a:schemeClr val="tx1">
                  <a:lumMod val="65000"/>
                  <a:lumOff val="35000"/>
                </a:schemeClr>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4FE8439-9CC2-4DE5-AC53-3489D81D0DC2}"/>
              </a:ext>
            </a:extLst>
          </p:cNvPr>
          <p:cNvSpPr/>
          <p:nvPr/>
        </p:nvSpPr>
        <p:spPr>
          <a:xfrm>
            <a:off x="1219200" y="1371600"/>
            <a:ext cx="6019800" cy="600164"/>
          </a:xfrm>
          <a:prstGeom prst="rect">
            <a:avLst/>
          </a:prstGeom>
        </p:spPr>
        <p:txBody>
          <a:bodyPr wrap="square">
            <a:spAutoFit/>
          </a:bodyPr>
          <a:lstStyle/>
          <a:p>
            <a:pPr algn="ctr"/>
            <a:r>
              <a:rPr lang="es-ES" sz="1100" b="1" dirty="0">
                <a:ea typeface="Calibri" panose="020F0502020204030204" pitchFamily="34" charset="0"/>
                <a:cs typeface="Times New Roman" panose="02020603050405020304" pitchFamily="18" charset="0"/>
              </a:rPr>
              <a:t>AMÉRICA LATINA (18 PAÍSES </a:t>
            </a:r>
            <a:r>
              <a:rPr lang="es-ES" sz="1100" b="1" baseline="30000" dirty="0">
                <a:ea typeface="Calibri" panose="020F0502020204030204" pitchFamily="34" charset="0"/>
                <a:cs typeface="Times New Roman" panose="02020603050405020304" pitchFamily="18" charset="0"/>
              </a:rPr>
              <a:t>a</a:t>
            </a:r>
            <a:r>
              <a:rPr lang="es-ES" sz="1100" b="1" dirty="0">
                <a:ea typeface="Calibri" panose="020F0502020204030204" pitchFamily="34" charset="0"/>
                <a:cs typeface="Times New Roman" panose="02020603050405020304" pitchFamily="18" charset="0"/>
              </a:rPr>
              <a:t>): JÓVENES DE 20 A 24 AÑOS QUE CONCLUYERON LA EDUCACIÓN SECUNDARIA, SEGÚN QUINTILES DE INGRESO, 2002-2016</a:t>
            </a:r>
            <a:r>
              <a:rPr lang="es-ES" sz="1100" dirty="0">
                <a:ea typeface="Calibri" panose="020F0502020204030204" pitchFamily="34" charset="0"/>
                <a:cs typeface="Times New Roman" panose="02020603050405020304" pitchFamily="18" charset="0"/>
              </a:rPr>
              <a:t> </a:t>
            </a:r>
            <a:br>
              <a:rPr lang="es-ES" sz="1100" dirty="0">
                <a:ea typeface="Calibri" panose="020F0502020204030204" pitchFamily="34" charset="0"/>
                <a:cs typeface="Times New Roman" panose="02020603050405020304" pitchFamily="18" charset="0"/>
              </a:rPr>
            </a:br>
            <a:r>
              <a:rPr lang="es-ES" sz="1100" i="1" dirty="0">
                <a:ea typeface="Calibri" panose="020F0502020204030204" pitchFamily="34" charset="0"/>
                <a:cs typeface="Times New Roman" panose="02020603050405020304" pitchFamily="18" charset="0"/>
              </a:rPr>
              <a:t>(En porcentajes)</a:t>
            </a:r>
            <a:endParaRPr lang="en-US" sz="1100" i="1" dirty="0">
              <a:effectLst/>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0E2FD53D-A546-4946-A217-23E1D1CF254F}"/>
              </a:ext>
            </a:extLst>
          </p:cNvPr>
          <p:cNvGraphicFramePr>
            <a:graphicFrameLocks/>
          </p:cNvGraphicFramePr>
          <p:nvPr>
            <p:extLst>
              <p:ext uri="{D42A27DB-BD31-4B8C-83A1-F6EECF244321}">
                <p14:modId xmlns:p14="http://schemas.microsoft.com/office/powerpoint/2010/main" val="3454427404"/>
              </p:ext>
            </p:extLst>
          </p:nvPr>
        </p:nvGraphicFramePr>
        <p:xfrm>
          <a:off x="1352937" y="1971764"/>
          <a:ext cx="5752326" cy="392095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13979235-4487-4B33-94BF-11FD659642FD}"/>
              </a:ext>
            </a:extLst>
          </p:cNvPr>
          <p:cNvSpPr/>
          <p:nvPr/>
        </p:nvSpPr>
        <p:spPr>
          <a:xfrm>
            <a:off x="304800" y="5932090"/>
            <a:ext cx="8724126" cy="560795"/>
          </a:xfrm>
          <a:prstGeom prst="rect">
            <a:avLst/>
          </a:prstGeom>
        </p:spPr>
        <p:txBody>
          <a:bodyPr wrap="square">
            <a:spAutoFit/>
          </a:bodyPr>
          <a:lstStyle/>
          <a:p>
            <a:pPr algn="just">
              <a:lnSpc>
                <a:spcPct val="115000"/>
              </a:lnSpc>
            </a:pPr>
            <a:r>
              <a:rPr lang="es-ES" sz="900" b="1" dirty="0">
                <a:ea typeface="Calibri" panose="020F0502020204030204" pitchFamily="34" charset="0"/>
                <a:cs typeface="Times New Roman" panose="02020603050405020304" pitchFamily="18" charset="0"/>
              </a:rPr>
              <a:t>Fuente</a:t>
            </a:r>
            <a:r>
              <a:rPr lang="es-ES" sz="900" dirty="0">
                <a:ea typeface="Calibri" panose="020F0502020204030204" pitchFamily="34" charset="0"/>
                <a:cs typeface="Times New Roman" panose="02020603050405020304" pitchFamily="18" charset="0"/>
              </a:rPr>
              <a:t>: Comisión Económica para América Latina y el Caribe (CEPAL), sobre la base de Banco de Datos de Encuestas de Hogares (BADEHOG). </a:t>
            </a:r>
            <a:r>
              <a:rPr lang="es-CL" sz="900" i="1" dirty="0"/>
              <a:t>Panorama Social de América Latina, 2018 </a:t>
            </a:r>
            <a:r>
              <a:rPr lang="es-CL" sz="900" dirty="0"/>
              <a:t>(LC/PUB.2019/3-P), Santiago, 2018. </a:t>
            </a:r>
            <a:r>
              <a:rPr lang="es-ES" sz="900" dirty="0">
                <a:solidFill>
                  <a:srgbClr val="000000"/>
                </a:solidFill>
                <a:latin typeface="Calibri" panose="020F0502020204030204" pitchFamily="34" charset="0"/>
              </a:rPr>
              <a:t>CEPAL.</a:t>
            </a:r>
            <a:endParaRPr lang="x-none" sz="800" dirty="0"/>
          </a:p>
          <a:p>
            <a:pPr algn="just">
              <a:lnSpc>
                <a:spcPct val="115000"/>
              </a:lnSpc>
            </a:pPr>
            <a:r>
              <a:rPr lang="es-ES" sz="900" baseline="30000" dirty="0">
                <a:ea typeface="Calibri" panose="020F0502020204030204" pitchFamily="34" charset="0"/>
              </a:rPr>
              <a:t>a</a:t>
            </a:r>
            <a:r>
              <a:rPr lang="es-ES" sz="900" dirty="0">
                <a:ea typeface="Calibri" panose="020F0502020204030204" pitchFamily="34" charset="0"/>
              </a:rPr>
              <a:t> Promedios simples. </a:t>
            </a:r>
            <a:endParaRPr lang="en-US" sz="900" dirty="0"/>
          </a:p>
        </p:txBody>
      </p:sp>
    </p:spTree>
    <p:extLst>
      <p:ext uri="{BB962C8B-B14F-4D97-AF65-F5344CB8AC3E}">
        <p14:creationId xmlns:p14="http://schemas.microsoft.com/office/powerpoint/2010/main" val="355108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256478" y="223025"/>
            <a:ext cx="8870426" cy="87392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ES" altLang="es-CL" sz="2800" b="1" dirty="0"/>
              <a:t>La juventud enfrenta brechas en la conclusión de la secundaria, en especial en la zona rural, lo que condiciona  su futuro laboral  </a:t>
            </a:r>
            <a:br>
              <a:rPr lang="es-ES" altLang="es-CL" sz="2800" b="1" dirty="0"/>
            </a:br>
            <a:endParaRPr lang="en-US" altLang="es-CL" sz="2800" b="1" dirty="0"/>
          </a:p>
        </p:txBody>
      </p:sp>
      <p:sp>
        <p:nvSpPr>
          <p:cNvPr id="30723" name="TextBox 5"/>
          <p:cNvSpPr txBox="1">
            <a:spLocks noChangeArrowheads="1"/>
          </p:cNvSpPr>
          <p:nvPr/>
        </p:nvSpPr>
        <p:spPr bwMode="auto">
          <a:xfrm>
            <a:off x="533400" y="1360929"/>
            <a:ext cx="8458200" cy="769441"/>
          </a:xfrm>
          <a:prstGeom prst="rect">
            <a:avLst/>
          </a:prstGeom>
          <a:noFill/>
          <a:ln w="9525">
            <a:noFill/>
            <a:miter lim="800000"/>
            <a:headEnd/>
            <a:tailEnd/>
          </a:ln>
        </p:spPr>
        <p:txBody>
          <a:bodyPr wrap="square">
            <a:spAutoFit/>
          </a:bodyPr>
          <a:lstStyle/>
          <a:p>
            <a:pPr algn="ctr"/>
            <a:r>
              <a:rPr lang="es-ES" altLang="es-CL" sz="1100" b="1" dirty="0"/>
              <a:t>AMÉRICA LATINA (PROMEDIO SIMPLE, 17 PAÍSES): CONCLUSIÓN DE LA EDUCACIÓN SECUNDARIA </a:t>
            </a:r>
          </a:p>
          <a:p>
            <a:pPr algn="ctr"/>
            <a:r>
              <a:rPr lang="es-ES" altLang="es-CL" sz="1100" b="1" dirty="0"/>
              <a:t>ENTRE JÓVENES DE 20 A 24 AÑOS </a:t>
            </a:r>
          </a:p>
          <a:p>
            <a:pPr algn="ctr"/>
            <a:r>
              <a:rPr lang="es-ES" altLang="es-CL" sz="1100" b="1" dirty="0"/>
              <a:t>POR SEXO Y ZONA DE RESIDENCIA, ALREDEDOR DE 2002 Y 2014</a:t>
            </a:r>
          </a:p>
          <a:p>
            <a:pPr algn="ctr"/>
            <a:r>
              <a:rPr lang="es-ES" altLang="es-CL" sz="1100" i="1" dirty="0"/>
              <a:t>(En porcentajes)</a:t>
            </a:r>
            <a:endParaRPr lang="en-US" altLang="es-CL" sz="1100" b="1" dirty="0"/>
          </a:p>
        </p:txBody>
      </p:sp>
      <p:sp>
        <p:nvSpPr>
          <p:cNvPr id="7" name="TextBox 10"/>
          <p:cNvSpPr txBox="1">
            <a:spLocks noChangeArrowheads="1"/>
          </p:cNvSpPr>
          <p:nvPr/>
        </p:nvSpPr>
        <p:spPr bwMode="auto">
          <a:xfrm>
            <a:off x="457200" y="6257836"/>
            <a:ext cx="8458200" cy="600164"/>
          </a:xfrm>
          <a:prstGeom prst="rect">
            <a:avLst/>
          </a:prstGeom>
          <a:noFill/>
          <a:ln w="9525">
            <a:noFill/>
            <a:miter lim="800000"/>
            <a:headEnd/>
            <a:tailEnd/>
          </a:ln>
        </p:spPr>
        <p:txBody>
          <a:bodyPr>
            <a:spAutoFit/>
          </a:bodyPr>
          <a:lstStyle/>
          <a:p>
            <a:r>
              <a:rPr lang="es-ES" sz="1100" dirty="0"/>
              <a:t> </a:t>
            </a:r>
            <a:endParaRPr lang="en-US" sz="1100" dirty="0"/>
          </a:p>
          <a:p>
            <a:r>
              <a:rPr lang="es-ES" altLang="es-CL" sz="1100" b="1" dirty="0"/>
              <a:t>Fuente:</a:t>
            </a:r>
            <a:r>
              <a:rPr lang="es-ES" altLang="es-CL" sz="1100" dirty="0"/>
              <a:t> Comisión Económica para América Latina y el Caribe (CEPAL), </a:t>
            </a:r>
            <a:r>
              <a:rPr lang="es-ES" sz="1100" dirty="0"/>
              <a:t>sobre la base del Banco de Datos de Encuestas de Hogares (BADEHOG). Panorama Social de América Latina 2016.</a:t>
            </a:r>
          </a:p>
        </p:txBody>
      </p:sp>
      <p:pic>
        <p:nvPicPr>
          <p:cNvPr id="1026" name="Picture 2"/>
          <p:cNvPicPr>
            <a:picLocks noChangeAspect="1" noChangeArrowheads="1"/>
          </p:cNvPicPr>
          <p:nvPr/>
        </p:nvPicPr>
        <p:blipFill>
          <a:blip r:embed="rId3" cstate="print"/>
          <a:srcRect/>
          <a:stretch>
            <a:fillRect/>
          </a:stretch>
        </p:blipFill>
        <p:spPr bwMode="auto">
          <a:xfrm>
            <a:off x="768392" y="2209800"/>
            <a:ext cx="8070808" cy="4114800"/>
          </a:xfrm>
          <a:prstGeom prst="rect">
            <a:avLst/>
          </a:prstGeom>
          <a:noFill/>
          <a:ln w="9525">
            <a:noFill/>
            <a:miter lim="800000"/>
            <a:headEnd/>
            <a:tailEnd/>
          </a:ln>
          <a:effectLst/>
        </p:spPr>
      </p:pic>
    </p:spTree>
    <p:extLst>
      <p:ext uri="{BB962C8B-B14F-4D97-AF65-F5344CB8AC3E}">
        <p14:creationId xmlns:p14="http://schemas.microsoft.com/office/powerpoint/2010/main" val="194750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1071539" y="1571613"/>
            <a:ext cx="7369175" cy="4487863"/>
          </a:xfrm>
          <a:prstGeom prst="rect">
            <a:avLst/>
          </a:prstGeom>
          <a:noFill/>
          <a:ln w="9525">
            <a:noFill/>
            <a:miter lim="800000"/>
            <a:headEnd/>
            <a:tailEnd/>
          </a:ln>
          <a:effectLst/>
        </p:spPr>
      </p:pic>
      <p:sp>
        <p:nvSpPr>
          <p:cNvPr id="4" name="Rectangle 3"/>
          <p:cNvSpPr/>
          <p:nvPr/>
        </p:nvSpPr>
        <p:spPr>
          <a:xfrm>
            <a:off x="1000100" y="1000108"/>
            <a:ext cx="7358114" cy="584775"/>
          </a:xfrm>
          <a:prstGeom prst="rect">
            <a:avLst/>
          </a:prstGeom>
        </p:spPr>
        <p:txBody>
          <a:bodyPr wrap="square">
            <a:spAutoFit/>
          </a:bodyPr>
          <a:lstStyle/>
          <a:p>
            <a:pPr algn="ctr"/>
            <a:r>
              <a:rPr lang="es-ES" sz="1600" dirty="0"/>
              <a:t>América Latina (5 países): conclusión de la educación secundaria entre jóvenes de 20 a 24 años por sexo y etnia, alrededor de 2002 y 2014</a:t>
            </a:r>
            <a:endParaRPr lang="en-US" sz="1600" dirty="0"/>
          </a:p>
        </p:txBody>
      </p:sp>
      <p:sp>
        <p:nvSpPr>
          <p:cNvPr id="5" name="Rectangle 2"/>
          <p:cNvSpPr>
            <a:spLocks noChangeArrowheads="1"/>
          </p:cNvSpPr>
          <p:nvPr/>
        </p:nvSpPr>
        <p:spPr bwMode="auto">
          <a:xfrm>
            <a:off x="156117" y="0"/>
            <a:ext cx="8987883" cy="990600"/>
          </a:xfrm>
          <a:prstGeom prst="rect">
            <a:avLst/>
          </a:prstGeom>
          <a:noFill/>
          <a:ln w="9525">
            <a:noFill/>
            <a:miter lim="800000"/>
            <a:headEnd/>
            <a:tailEnd/>
          </a:ln>
        </p:spPr>
        <p:txBody>
          <a:bodyPr anchor="ctr"/>
          <a:lstStyle/>
          <a:p>
            <a:pPr>
              <a:spcBef>
                <a:spcPts val="600"/>
              </a:spcBef>
              <a:defRPr/>
            </a:pPr>
            <a:r>
              <a:rPr lang="es-ES" sz="2200" b="1" dirty="0">
                <a:ea typeface="+mj-ea"/>
                <a:cs typeface="+mj-cs"/>
              </a:rPr>
              <a:t>También se mantienen importantes diferencias por condición étnica</a:t>
            </a:r>
          </a:p>
        </p:txBody>
      </p:sp>
      <p:sp>
        <p:nvSpPr>
          <p:cNvPr id="7" name="Rectangle 2"/>
          <p:cNvSpPr>
            <a:spLocks noChangeArrowheads="1"/>
          </p:cNvSpPr>
          <p:nvPr/>
        </p:nvSpPr>
        <p:spPr bwMode="auto">
          <a:xfrm>
            <a:off x="1043608" y="6304386"/>
            <a:ext cx="7181602" cy="553998"/>
          </a:xfrm>
          <a:prstGeom prst="rect">
            <a:avLst/>
          </a:prstGeom>
          <a:noFill/>
          <a:ln w="9525">
            <a:noFill/>
            <a:miter lim="800000"/>
            <a:headEnd/>
            <a:tailEnd/>
          </a:ln>
        </p:spPr>
        <p:txBody>
          <a:bodyPr wrap="square" anchor="ctr">
            <a:spAutoFit/>
          </a:bodyPr>
          <a:lstStyle/>
          <a:p>
            <a:pPr algn="just"/>
            <a:r>
              <a:rPr lang="es-CL" sz="1000" dirty="0">
                <a:ea typeface="Calibri" pitchFamily="34" charset="0"/>
                <a:cs typeface="Times New Roman" pitchFamily="18" charset="0"/>
              </a:rPr>
              <a:t>Fuente: Comisión Económica para América Latina y el Caribe (CEPAL), sobre la base de tabulaciones especiales de las encuestas de hogares de los respectivos países. </a:t>
            </a:r>
            <a:r>
              <a:rPr lang="es-ES_tradnl" sz="1000" dirty="0"/>
              <a:t>	Promedio simple sobre la base de la información de Bolivia (Estado Plurinacional de) (2002, 2013), el Brasil (2001, 2014), Chile (2003, 2013), el Ecuador (2002, 2014) y Guatemala (2002, 2014). </a:t>
            </a:r>
            <a:endParaRPr lang="en-US" sz="1000" dirty="0"/>
          </a:p>
        </p:txBody>
      </p:sp>
    </p:spTree>
    <p:extLst>
      <p:ext uri="{BB962C8B-B14F-4D97-AF65-F5344CB8AC3E}">
        <p14:creationId xmlns:p14="http://schemas.microsoft.com/office/powerpoint/2010/main" val="96987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5113</TotalTime>
  <Words>5150</Words>
  <Application>Microsoft Office PowerPoint</Application>
  <PresentationFormat>On-screen Show (4:3)</PresentationFormat>
  <Paragraphs>314</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Cambria</vt:lpstr>
      <vt:lpstr>Century Gothic</vt:lpstr>
      <vt:lpstr>Times New Roman</vt:lpstr>
      <vt:lpstr>Wingdings</vt:lpstr>
      <vt:lpstr>Office Theme</vt:lpstr>
      <vt:lpstr>Custom Design</vt:lpstr>
      <vt:lpstr>1_Custom Design</vt:lpstr>
      <vt:lpstr>PowerPoint Presentation</vt:lpstr>
      <vt:lpstr>La Agenda 2030: un nuevo imperativo civilizatorio  que requiere pactos y cooperación</vt:lpstr>
      <vt:lpstr>Noción de desarrollo social inclusivo destaca la centralidad de la inclusión social y de la reducción de las desigualdades</vt:lpstr>
      <vt:lpstr>Nudos críticos del desarrollo social inclusivo en la región: barrera para el desarrollo sostenible</vt:lpstr>
      <vt:lpstr>Pobreza y desigualdad de ingresos: significativa reducción entre 2002 y 2014; ralentización o aumento a partir de 2015</vt:lpstr>
      <vt:lpstr>No dejar a nadie atrás implica visibilizar las brechas y desigualdades entre diferentes grupos de población</vt:lpstr>
      <vt:lpstr>El acceso a la educación y a la salud son eslabones clave para el desarrollo de capacidades, la igualdad y la participación en la sociedad; la región muestra avances, pero con déficits y brechas</vt:lpstr>
      <vt:lpstr>La juventud enfrenta brechas en la conclusión de la secundaria, en especial en la zona rural, lo que condiciona  su futuro laboral   </vt:lpstr>
      <vt:lpstr>PowerPoint Presentation</vt:lpstr>
      <vt:lpstr>Desafíos de calidad. Magros resultados con mucha desigualdad</vt:lpstr>
      <vt:lpstr>El contexto digital transforma e impone nuevos desafíos para los sistemas de formación</vt:lpstr>
      <vt:lpstr>Riesgos de la revolución tecnológica de precarizar aun más mercados laborales latinoamericanos: caracterizados por altos niveles de informalidad y baja protección social</vt:lpstr>
      <vt:lpstr>Persisten problemas de calidad de los empleos  y de insuficiencia de los ingresos laborales</vt:lpstr>
      <vt:lpstr>La doble inclusión (social y laboral) mejoró entre 2002-2016. No obstante, en 2016 solo 23,5% de hogares se encuentra en una situación de doble inclusión y 45% están doblemente excluidos</vt:lpstr>
      <vt:lpstr>¿Por qué la igualdad es eficiente?  Razones para la complementariedad estratégica  entre igualdad y eficiencia</vt:lpstr>
      <vt:lpstr>Fortalecer capacidades y competencia socioemocionales es una inversión clave</vt:lpstr>
      <vt:lpstr>En síntesis…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macevedo</dc:creator>
  <cp:lastModifiedBy>Daniela Trucco</cp:lastModifiedBy>
  <cp:revision>168</cp:revision>
  <cp:lastPrinted>2019-04-23T21:33:45Z</cp:lastPrinted>
  <dcterms:created xsi:type="dcterms:W3CDTF">2014-05-09T07:05:25Z</dcterms:created>
  <dcterms:modified xsi:type="dcterms:W3CDTF">2019-04-23T21:33:55Z</dcterms:modified>
</cp:coreProperties>
</file>