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9" r:id="rId2"/>
    <p:sldId id="372" r:id="rId3"/>
    <p:sldId id="396" r:id="rId4"/>
    <p:sldId id="397" r:id="rId5"/>
    <p:sldId id="373" r:id="rId6"/>
    <p:sldId id="399" r:id="rId7"/>
    <p:sldId id="400" r:id="rId8"/>
    <p:sldId id="416" r:id="rId9"/>
    <p:sldId id="392" r:id="rId10"/>
    <p:sldId id="413" r:id="rId11"/>
    <p:sldId id="414" r:id="rId12"/>
    <p:sldId id="415" r:id="rId13"/>
    <p:sldId id="417" r:id="rId14"/>
    <p:sldId id="418" r:id="rId15"/>
    <p:sldId id="419" r:id="rId16"/>
    <p:sldId id="420" r:id="rId17"/>
    <p:sldId id="430" r:id="rId18"/>
    <p:sldId id="424" r:id="rId19"/>
    <p:sldId id="425" r:id="rId20"/>
    <p:sldId id="426" r:id="rId21"/>
    <p:sldId id="427" r:id="rId22"/>
    <p:sldId id="428" r:id="rId23"/>
    <p:sldId id="429" r:id="rId24"/>
    <p:sldId id="287" r:id="rId25"/>
  </p:sldIdLst>
  <p:sldSz cx="9144000" cy="6858000" type="screen4x3"/>
  <p:notesSz cx="7053263" cy="93091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6010"/>
    <a:srgbClr val="C83CA0"/>
    <a:srgbClr val="759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101" d="100"/>
          <a:sy n="101" d="100"/>
        </p:scale>
        <p:origin x="2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8019B7-2C0C-4C2A-AB7D-B5E805E5C392}" type="doc">
      <dgm:prSet loTypeId="urn:microsoft.com/office/officeart/2005/8/layout/chevron1" loCatId="process" qsTypeId="urn:microsoft.com/office/officeart/2005/8/quickstyle/simple1" qsCatId="simple" csTypeId="urn:microsoft.com/office/officeart/2005/8/colors/accent1_2" csCatId="accent1" phldr="1"/>
      <dgm:spPr/>
    </dgm:pt>
    <dgm:pt modelId="{BF5F320E-D3D7-4068-B31C-7F1B1646B794}">
      <dgm:prSet phldrT="[Texto]"/>
      <dgm:spPr/>
      <dgm:t>
        <a:bodyPr/>
        <a:lstStyle/>
        <a:p>
          <a:r>
            <a:rPr lang="es-CL" dirty="0"/>
            <a:t>1</a:t>
          </a:r>
        </a:p>
      </dgm:t>
    </dgm:pt>
    <dgm:pt modelId="{73860C96-A343-4680-9BEA-E3FE5A1A1F61}" type="parTrans" cxnId="{A7471669-1B6D-477D-BE55-40CCB3414D65}">
      <dgm:prSet/>
      <dgm:spPr/>
      <dgm:t>
        <a:bodyPr/>
        <a:lstStyle/>
        <a:p>
          <a:endParaRPr lang="es-CL"/>
        </a:p>
      </dgm:t>
    </dgm:pt>
    <dgm:pt modelId="{54CF8AB6-DEA8-4064-A626-667E5C40D6A2}" type="sibTrans" cxnId="{A7471669-1B6D-477D-BE55-40CCB3414D65}">
      <dgm:prSet/>
      <dgm:spPr/>
      <dgm:t>
        <a:bodyPr/>
        <a:lstStyle/>
        <a:p>
          <a:endParaRPr lang="es-CL"/>
        </a:p>
      </dgm:t>
    </dgm:pt>
    <dgm:pt modelId="{F2BAA34F-8F91-4280-8609-85BBDBEED844}">
      <dgm:prSet phldrT="[Texto]"/>
      <dgm:spPr>
        <a:solidFill>
          <a:schemeClr val="accent5">
            <a:lumMod val="40000"/>
            <a:lumOff val="60000"/>
          </a:schemeClr>
        </a:solidFill>
      </dgm:spPr>
      <dgm:t>
        <a:bodyPr/>
        <a:lstStyle/>
        <a:p>
          <a:r>
            <a:rPr lang="es-CL" dirty="0"/>
            <a:t>2</a:t>
          </a:r>
        </a:p>
      </dgm:t>
    </dgm:pt>
    <dgm:pt modelId="{C316183C-261C-4CD5-9AE6-63E5CC026DB3}" type="parTrans" cxnId="{9D10F8F7-B0EE-408A-89B0-24B0B562C5A9}">
      <dgm:prSet/>
      <dgm:spPr/>
      <dgm:t>
        <a:bodyPr/>
        <a:lstStyle/>
        <a:p>
          <a:endParaRPr lang="es-CL"/>
        </a:p>
      </dgm:t>
    </dgm:pt>
    <dgm:pt modelId="{C22A5983-7E24-4A76-8A35-8BC50103F2EF}" type="sibTrans" cxnId="{9D10F8F7-B0EE-408A-89B0-24B0B562C5A9}">
      <dgm:prSet/>
      <dgm:spPr/>
      <dgm:t>
        <a:bodyPr/>
        <a:lstStyle/>
        <a:p>
          <a:endParaRPr lang="es-CL"/>
        </a:p>
      </dgm:t>
    </dgm:pt>
    <dgm:pt modelId="{BC4828B1-ECCD-4496-AA51-BA07B98ADD79}">
      <dgm:prSet phldrT="[Texto]"/>
      <dgm:spPr>
        <a:solidFill>
          <a:schemeClr val="accent5">
            <a:lumMod val="40000"/>
            <a:lumOff val="60000"/>
          </a:schemeClr>
        </a:solidFill>
      </dgm:spPr>
      <dgm:t>
        <a:bodyPr/>
        <a:lstStyle/>
        <a:p>
          <a:r>
            <a:rPr lang="es-CL" dirty="0"/>
            <a:t>3</a:t>
          </a:r>
        </a:p>
      </dgm:t>
    </dgm:pt>
    <dgm:pt modelId="{3C2C3553-92CB-4F29-A5CB-744046F8A753}" type="parTrans" cxnId="{71A78A28-91F7-4B6F-A9EC-99E4771AEFFE}">
      <dgm:prSet/>
      <dgm:spPr/>
      <dgm:t>
        <a:bodyPr/>
        <a:lstStyle/>
        <a:p>
          <a:endParaRPr lang="es-CL"/>
        </a:p>
      </dgm:t>
    </dgm:pt>
    <dgm:pt modelId="{99B55553-370A-4AF5-8215-DC93C2F737C2}" type="sibTrans" cxnId="{71A78A28-91F7-4B6F-A9EC-99E4771AEFFE}">
      <dgm:prSet/>
      <dgm:spPr/>
      <dgm:t>
        <a:bodyPr/>
        <a:lstStyle/>
        <a:p>
          <a:endParaRPr lang="es-CL"/>
        </a:p>
      </dgm:t>
    </dgm:pt>
    <dgm:pt modelId="{1939EA94-B4F9-4A8D-8054-2A7B50CBF10B}" type="pres">
      <dgm:prSet presAssocID="{488019B7-2C0C-4C2A-AB7D-B5E805E5C392}" presName="Name0" presStyleCnt="0">
        <dgm:presLayoutVars>
          <dgm:dir/>
          <dgm:animLvl val="lvl"/>
          <dgm:resizeHandles val="exact"/>
        </dgm:presLayoutVars>
      </dgm:prSet>
      <dgm:spPr/>
    </dgm:pt>
    <dgm:pt modelId="{A4AF6A5F-F9C5-47DE-8677-D14E32BBE74A}" type="pres">
      <dgm:prSet presAssocID="{BF5F320E-D3D7-4068-B31C-7F1B1646B794}" presName="parTxOnly" presStyleLbl="node1" presStyleIdx="0" presStyleCnt="3">
        <dgm:presLayoutVars>
          <dgm:chMax val="0"/>
          <dgm:chPref val="0"/>
          <dgm:bulletEnabled val="1"/>
        </dgm:presLayoutVars>
      </dgm:prSet>
      <dgm:spPr/>
    </dgm:pt>
    <dgm:pt modelId="{1A86F365-7AD0-4726-AF1D-DB5AE81E1FB0}" type="pres">
      <dgm:prSet presAssocID="{54CF8AB6-DEA8-4064-A626-667E5C40D6A2}" presName="parTxOnlySpace" presStyleCnt="0"/>
      <dgm:spPr/>
    </dgm:pt>
    <dgm:pt modelId="{5B685F23-479B-4CE6-88FD-0EB4C5BEE404}" type="pres">
      <dgm:prSet presAssocID="{F2BAA34F-8F91-4280-8609-85BBDBEED844}" presName="parTxOnly" presStyleLbl="node1" presStyleIdx="1" presStyleCnt="3">
        <dgm:presLayoutVars>
          <dgm:chMax val="0"/>
          <dgm:chPref val="0"/>
          <dgm:bulletEnabled val="1"/>
        </dgm:presLayoutVars>
      </dgm:prSet>
      <dgm:spPr/>
    </dgm:pt>
    <dgm:pt modelId="{E80BF409-E83C-4088-ABF5-2D6F68DB48B0}" type="pres">
      <dgm:prSet presAssocID="{C22A5983-7E24-4A76-8A35-8BC50103F2EF}" presName="parTxOnlySpace" presStyleCnt="0"/>
      <dgm:spPr/>
    </dgm:pt>
    <dgm:pt modelId="{D6286EB8-FB12-4D5F-B822-39650AD19054}" type="pres">
      <dgm:prSet presAssocID="{BC4828B1-ECCD-4496-AA51-BA07B98ADD79}" presName="parTxOnly" presStyleLbl="node1" presStyleIdx="2" presStyleCnt="3">
        <dgm:presLayoutVars>
          <dgm:chMax val="0"/>
          <dgm:chPref val="0"/>
          <dgm:bulletEnabled val="1"/>
        </dgm:presLayoutVars>
      </dgm:prSet>
      <dgm:spPr/>
    </dgm:pt>
  </dgm:ptLst>
  <dgm:cxnLst>
    <dgm:cxn modelId="{A7471669-1B6D-477D-BE55-40CCB3414D65}" srcId="{488019B7-2C0C-4C2A-AB7D-B5E805E5C392}" destId="{BF5F320E-D3D7-4068-B31C-7F1B1646B794}" srcOrd="0" destOrd="0" parTransId="{73860C96-A343-4680-9BEA-E3FE5A1A1F61}" sibTransId="{54CF8AB6-DEA8-4064-A626-667E5C40D6A2}"/>
    <dgm:cxn modelId="{426B7A2D-7156-4D50-80F0-1F1A10A46E96}" type="presOf" srcId="{BC4828B1-ECCD-4496-AA51-BA07B98ADD79}" destId="{D6286EB8-FB12-4D5F-B822-39650AD19054}" srcOrd="0" destOrd="0" presId="urn:microsoft.com/office/officeart/2005/8/layout/chevron1"/>
    <dgm:cxn modelId="{71A78A28-91F7-4B6F-A9EC-99E4771AEFFE}" srcId="{488019B7-2C0C-4C2A-AB7D-B5E805E5C392}" destId="{BC4828B1-ECCD-4496-AA51-BA07B98ADD79}" srcOrd="2" destOrd="0" parTransId="{3C2C3553-92CB-4F29-A5CB-744046F8A753}" sibTransId="{99B55553-370A-4AF5-8215-DC93C2F737C2}"/>
    <dgm:cxn modelId="{46E6CD28-F12F-4ACA-92F9-24EFCF3E0A4F}" type="presOf" srcId="{488019B7-2C0C-4C2A-AB7D-B5E805E5C392}" destId="{1939EA94-B4F9-4A8D-8054-2A7B50CBF10B}" srcOrd="0" destOrd="0" presId="urn:microsoft.com/office/officeart/2005/8/layout/chevron1"/>
    <dgm:cxn modelId="{342BB4E4-7A4E-4280-BBD7-270421AB4C75}" type="presOf" srcId="{F2BAA34F-8F91-4280-8609-85BBDBEED844}" destId="{5B685F23-479B-4CE6-88FD-0EB4C5BEE404}" srcOrd="0" destOrd="0" presId="urn:microsoft.com/office/officeart/2005/8/layout/chevron1"/>
    <dgm:cxn modelId="{6F180E56-F43E-46EE-B53E-143D5EBD849D}" type="presOf" srcId="{BF5F320E-D3D7-4068-B31C-7F1B1646B794}" destId="{A4AF6A5F-F9C5-47DE-8677-D14E32BBE74A}" srcOrd="0" destOrd="0" presId="urn:microsoft.com/office/officeart/2005/8/layout/chevron1"/>
    <dgm:cxn modelId="{9D10F8F7-B0EE-408A-89B0-24B0B562C5A9}" srcId="{488019B7-2C0C-4C2A-AB7D-B5E805E5C392}" destId="{F2BAA34F-8F91-4280-8609-85BBDBEED844}" srcOrd="1" destOrd="0" parTransId="{C316183C-261C-4CD5-9AE6-63E5CC026DB3}" sibTransId="{C22A5983-7E24-4A76-8A35-8BC50103F2EF}"/>
    <dgm:cxn modelId="{D01687A6-9727-4C04-A9A2-7CFF8CA88414}" type="presParOf" srcId="{1939EA94-B4F9-4A8D-8054-2A7B50CBF10B}" destId="{A4AF6A5F-F9C5-47DE-8677-D14E32BBE74A}" srcOrd="0" destOrd="0" presId="urn:microsoft.com/office/officeart/2005/8/layout/chevron1"/>
    <dgm:cxn modelId="{88EFC22B-20DC-4010-83D4-760AE2774345}" type="presParOf" srcId="{1939EA94-B4F9-4A8D-8054-2A7B50CBF10B}" destId="{1A86F365-7AD0-4726-AF1D-DB5AE81E1FB0}" srcOrd="1" destOrd="0" presId="urn:microsoft.com/office/officeart/2005/8/layout/chevron1"/>
    <dgm:cxn modelId="{C2D1FB06-449D-4A29-96E5-00EA64A94728}" type="presParOf" srcId="{1939EA94-B4F9-4A8D-8054-2A7B50CBF10B}" destId="{5B685F23-479B-4CE6-88FD-0EB4C5BEE404}" srcOrd="2" destOrd="0" presId="urn:microsoft.com/office/officeart/2005/8/layout/chevron1"/>
    <dgm:cxn modelId="{79B54D8F-4A7E-4DA5-BF88-1BA5712EF336}" type="presParOf" srcId="{1939EA94-B4F9-4A8D-8054-2A7B50CBF10B}" destId="{E80BF409-E83C-4088-ABF5-2D6F68DB48B0}" srcOrd="3" destOrd="0" presId="urn:microsoft.com/office/officeart/2005/8/layout/chevron1"/>
    <dgm:cxn modelId="{77DD0BB2-F536-4E9B-9E63-07E4D12D2439}" type="presParOf" srcId="{1939EA94-B4F9-4A8D-8054-2A7B50CBF10B}" destId="{D6286EB8-FB12-4D5F-B822-39650AD190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019B7-2C0C-4C2A-AB7D-B5E805E5C392}" type="doc">
      <dgm:prSet loTypeId="urn:microsoft.com/office/officeart/2005/8/layout/chevron1" loCatId="process" qsTypeId="urn:microsoft.com/office/officeart/2005/8/quickstyle/simple1" qsCatId="simple" csTypeId="urn:microsoft.com/office/officeart/2005/8/colors/accent1_2" csCatId="accent1" phldr="1"/>
      <dgm:spPr/>
    </dgm:pt>
    <dgm:pt modelId="{BF5F320E-D3D7-4068-B31C-7F1B1646B794}">
      <dgm:prSet phldrT="[Texto]"/>
      <dgm:spPr>
        <a:solidFill>
          <a:schemeClr val="accent5">
            <a:lumMod val="40000"/>
            <a:lumOff val="60000"/>
          </a:schemeClr>
        </a:solidFill>
      </dgm:spPr>
      <dgm:t>
        <a:bodyPr/>
        <a:lstStyle/>
        <a:p>
          <a:r>
            <a:rPr lang="es-CL" dirty="0"/>
            <a:t>1</a:t>
          </a:r>
        </a:p>
      </dgm:t>
    </dgm:pt>
    <dgm:pt modelId="{73860C96-A343-4680-9BEA-E3FE5A1A1F61}" type="parTrans" cxnId="{A7471669-1B6D-477D-BE55-40CCB3414D65}">
      <dgm:prSet/>
      <dgm:spPr/>
      <dgm:t>
        <a:bodyPr/>
        <a:lstStyle/>
        <a:p>
          <a:endParaRPr lang="es-CL"/>
        </a:p>
      </dgm:t>
    </dgm:pt>
    <dgm:pt modelId="{54CF8AB6-DEA8-4064-A626-667E5C40D6A2}" type="sibTrans" cxnId="{A7471669-1B6D-477D-BE55-40CCB3414D65}">
      <dgm:prSet/>
      <dgm:spPr/>
      <dgm:t>
        <a:bodyPr/>
        <a:lstStyle/>
        <a:p>
          <a:endParaRPr lang="es-CL"/>
        </a:p>
      </dgm:t>
    </dgm:pt>
    <dgm:pt modelId="{F2BAA34F-8F91-4280-8609-85BBDBEED844}">
      <dgm:prSet phldrT="[Texto]"/>
      <dgm:spPr>
        <a:solidFill>
          <a:srgbClr val="0070C0"/>
        </a:solidFill>
      </dgm:spPr>
      <dgm:t>
        <a:bodyPr/>
        <a:lstStyle/>
        <a:p>
          <a:r>
            <a:rPr lang="es-CL" dirty="0"/>
            <a:t>2</a:t>
          </a:r>
        </a:p>
      </dgm:t>
    </dgm:pt>
    <dgm:pt modelId="{C316183C-261C-4CD5-9AE6-63E5CC026DB3}" type="parTrans" cxnId="{9D10F8F7-B0EE-408A-89B0-24B0B562C5A9}">
      <dgm:prSet/>
      <dgm:spPr/>
      <dgm:t>
        <a:bodyPr/>
        <a:lstStyle/>
        <a:p>
          <a:endParaRPr lang="es-CL"/>
        </a:p>
      </dgm:t>
    </dgm:pt>
    <dgm:pt modelId="{C22A5983-7E24-4A76-8A35-8BC50103F2EF}" type="sibTrans" cxnId="{9D10F8F7-B0EE-408A-89B0-24B0B562C5A9}">
      <dgm:prSet/>
      <dgm:spPr/>
      <dgm:t>
        <a:bodyPr/>
        <a:lstStyle/>
        <a:p>
          <a:endParaRPr lang="es-CL"/>
        </a:p>
      </dgm:t>
    </dgm:pt>
    <dgm:pt modelId="{BC4828B1-ECCD-4496-AA51-BA07B98ADD79}">
      <dgm:prSet phldrT="[Texto]"/>
      <dgm:spPr>
        <a:solidFill>
          <a:schemeClr val="accent5">
            <a:lumMod val="40000"/>
            <a:lumOff val="60000"/>
          </a:schemeClr>
        </a:solidFill>
      </dgm:spPr>
      <dgm:t>
        <a:bodyPr/>
        <a:lstStyle/>
        <a:p>
          <a:r>
            <a:rPr lang="es-CL" dirty="0"/>
            <a:t>3</a:t>
          </a:r>
        </a:p>
      </dgm:t>
    </dgm:pt>
    <dgm:pt modelId="{3C2C3553-92CB-4F29-A5CB-744046F8A753}" type="parTrans" cxnId="{71A78A28-91F7-4B6F-A9EC-99E4771AEFFE}">
      <dgm:prSet/>
      <dgm:spPr/>
      <dgm:t>
        <a:bodyPr/>
        <a:lstStyle/>
        <a:p>
          <a:endParaRPr lang="es-CL"/>
        </a:p>
      </dgm:t>
    </dgm:pt>
    <dgm:pt modelId="{99B55553-370A-4AF5-8215-DC93C2F737C2}" type="sibTrans" cxnId="{71A78A28-91F7-4B6F-A9EC-99E4771AEFFE}">
      <dgm:prSet/>
      <dgm:spPr/>
      <dgm:t>
        <a:bodyPr/>
        <a:lstStyle/>
        <a:p>
          <a:endParaRPr lang="es-CL"/>
        </a:p>
      </dgm:t>
    </dgm:pt>
    <dgm:pt modelId="{1939EA94-B4F9-4A8D-8054-2A7B50CBF10B}" type="pres">
      <dgm:prSet presAssocID="{488019B7-2C0C-4C2A-AB7D-B5E805E5C392}" presName="Name0" presStyleCnt="0">
        <dgm:presLayoutVars>
          <dgm:dir/>
          <dgm:animLvl val="lvl"/>
          <dgm:resizeHandles val="exact"/>
        </dgm:presLayoutVars>
      </dgm:prSet>
      <dgm:spPr/>
    </dgm:pt>
    <dgm:pt modelId="{A4AF6A5F-F9C5-47DE-8677-D14E32BBE74A}" type="pres">
      <dgm:prSet presAssocID="{BF5F320E-D3D7-4068-B31C-7F1B1646B794}" presName="parTxOnly" presStyleLbl="node1" presStyleIdx="0" presStyleCnt="3">
        <dgm:presLayoutVars>
          <dgm:chMax val="0"/>
          <dgm:chPref val="0"/>
          <dgm:bulletEnabled val="1"/>
        </dgm:presLayoutVars>
      </dgm:prSet>
      <dgm:spPr/>
    </dgm:pt>
    <dgm:pt modelId="{1A86F365-7AD0-4726-AF1D-DB5AE81E1FB0}" type="pres">
      <dgm:prSet presAssocID="{54CF8AB6-DEA8-4064-A626-667E5C40D6A2}" presName="parTxOnlySpace" presStyleCnt="0"/>
      <dgm:spPr/>
    </dgm:pt>
    <dgm:pt modelId="{5B685F23-479B-4CE6-88FD-0EB4C5BEE404}" type="pres">
      <dgm:prSet presAssocID="{F2BAA34F-8F91-4280-8609-85BBDBEED844}" presName="parTxOnly" presStyleLbl="node1" presStyleIdx="1" presStyleCnt="3">
        <dgm:presLayoutVars>
          <dgm:chMax val="0"/>
          <dgm:chPref val="0"/>
          <dgm:bulletEnabled val="1"/>
        </dgm:presLayoutVars>
      </dgm:prSet>
      <dgm:spPr/>
    </dgm:pt>
    <dgm:pt modelId="{E80BF409-E83C-4088-ABF5-2D6F68DB48B0}" type="pres">
      <dgm:prSet presAssocID="{C22A5983-7E24-4A76-8A35-8BC50103F2EF}" presName="parTxOnlySpace" presStyleCnt="0"/>
      <dgm:spPr/>
    </dgm:pt>
    <dgm:pt modelId="{D6286EB8-FB12-4D5F-B822-39650AD19054}" type="pres">
      <dgm:prSet presAssocID="{BC4828B1-ECCD-4496-AA51-BA07B98ADD79}" presName="parTxOnly" presStyleLbl="node1" presStyleIdx="2" presStyleCnt="3">
        <dgm:presLayoutVars>
          <dgm:chMax val="0"/>
          <dgm:chPref val="0"/>
          <dgm:bulletEnabled val="1"/>
        </dgm:presLayoutVars>
      </dgm:prSet>
      <dgm:spPr/>
    </dgm:pt>
  </dgm:ptLst>
  <dgm:cxnLst>
    <dgm:cxn modelId="{F486FD6F-B6FC-4D5F-A0FF-B4DE6C21B7F7}" type="presOf" srcId="{BF5F320E-D3D7-4068-B31C-7F1B1646B794}" destId="{A4AF6A5F-F9C5-47DE-8677-D14E32BBE74A}" srcOrd="0" destOrd="0" presId="urn:microsoft.com/office/officeart/2005/8/layout/chevron1"/>
    <dgm:cxn modelId="{A7471669-1B6D-477D-BE55-40CCB3414D65}" srcId="{488019B7-2C0C-4C2A-AB7D-B5E805E5C392}" destId="{BF5F320E-D3D7-4068-B31C-7F1B1646B794}" srcOrd="0" destOrd="0" parTransId="{73860C96-A343-4680-9BEA-E3FE5A1A1F61}" sibTransId="{54CF8AB6-DEA8-4064-A626-667E5C40D6A2}"/>
    <dgm:cxn modelId="{71A78A28-91F7-4B6F-A9EC-99E4771AEFFE}" srcId="{488019B7-2C0C-4C2A-AB7D-B5E805E5C392}" destId="{BC4828B1-ECCD-4496-AA51-BA07B98ADD79}" srcOrd="2" destOrd="0" parTransId="{3C2C3553-92CB-4F29-A5CB-744046F8A753}" sibTransId="{99B55553-370A-4AF5-8215-DC93C2F737C2}"/>
    <dgm:cxn modelId="{12E6A6D8-30FC-4334-95FE-576639E2DB8E}" type="presOf" srcId="{BC4828B1-ECCD-4496-AA51-BA07B98ADD79}" destId="{D6286EB8-FB12-4D5F-B822-39650AD19054}" srcOrd="0" destOrd="0" presId="urn:microsoft.com/office/officeart/2005/8/layout/chevron1"/>
    <dgm:cxn modelId="{FD50C8C5-816A-411E-AF5E-A299E1D80961}" type="presOf" srcId="{488019B7-2C0C-4C2A-AB7D-B5E805E5C392}" destId="{1939EA94-B4F9-4A8D-8054-2A7B50CBF10B}" srcOrd="0" destOrd="0" presId="urn:microsoft.com/office/officeart/2005/8/layout/chevron1"/>
    <dgm:cxn modelId="{9D10F8F7-B0EE-408A-89B0-24B0B562C5A9}" srcId="{488019B7-2C0C-4C2A-AB7D-B5E805E5C392}" destId="{F2BAA34F-8F91-4280-8609-85BBDBEED844}" srcOrd="1" destOrd="0" parTransId="{C316183C-261C-4CD5-9AE6-63E5CC026DB3}" sibTransId="{C22A5983-7E24-4A76-8A35-8BC50103F2EF}"/>
    <dgm:cxn modelId="{669AA043-6D9E-4BBB-9DD7-71B67AB6036E}" type="presOf" srcId="{F2BAA34F-8F91-4280-8609-85BBDBEED844}" destId="{5B685F23-479B-4CE6-88FD-0EB4C5BEE404}" srcOrd="0" destOrd="0" presId="urn:microsoft.com/office/officeart/2005/8/layout/chevron1"/>
    <dgm:cxn modelId="{9BFE63F3-9CF5-4369-A566-305BFEFF2E75}" type="presParOf" srcId="{1939EA94-B4F9-4A8D-8054-2A7B50CBF10B}" destId="{A4AF6A5F-F9C5-47DE-8677-D14E32BBE74A}" srcOrd="0" destOrd="0" presId="urn:microsoft.com/office/officeart/2005/8/layout/chevron1"/>
    <dgm:cxn modelId="{2EB685CE-B924-4BD4-95B2-1909B63F8285}" type="presParOf" srcId="{1939EA94-B4F9-4A8D-8054-2A7B50CBF10B}" destId="{1A86F365-7AD0-4726-AF1D-DB5AE81E1FB0}" srcOrd="1" destOrd="0" presId="urn:microsoft.com/office/officeart/2005/8/layout/chevron1"/>
    <dgm:cxn modelId="{7E6F68C0-335E-4C20-B3F3-64D486FF97FE}" type="presParOf" srcId="{1939EA94-B4F9-4A8D-8054-2A7B50CBF10B}" destId="{5B685F23-479B-4CE6-88FD-0EB4C5BEE404}" srcOrd="2" destOrd="0" presId="urn:microsoft.com/office/officeart/2005/8/layout/chevron1"/>
    <dgm:cxn modelId="{214F218B-01C8-430D-91B5-928B2150B18C}" type="presParOf" srcId="{1939EA94-B4F9-4A8D-8054-2A7B50CBF10B}" destId="{E80BF409-E83C-4088-ABF5-2D6F68DB48B0}" srcOrd="3" destOrd="0" presId="urn:microsoft.com/office/officeart/2005/8/layout/chevron1"/>
    <dgm:cxn modelId="{A292C5FC-1BFC-454E-98B6-F3567F8CE2AB}" type="presParOf" srcId="{1939EA94-B4F9-4A8D-8054-2A7B50CBF10B}" destId="{D6286EB8-FB12-4D5F-B822-39650AD190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8019B7-2C0C-4C2A-AB7D-B5E805E5C392}" type="doc">
      <dgm:prSet loTypeId="urn:microsoft.com/office/officeart/2005/8/layout/chevron1" loCatId="process" qsTypeId="urn:microsoft.com/office/officeart/2005/8/quickstyle/simple1" qsCatId="simple" csTypeId="urn:microsoft.com/office/officeart/2005/8/colors/accent1_2" csCatId="accent1" phldr="1"/>
      <dgm:spPr/>
    </dgm:pt>
    <dgm:pt modelId="{BF5F320E-D3D7-4068-B31C-7F1B1646B794}">
      <dgm:prSet phldrT="[Texto]"/>
      <dgm:spPr>
        <a:solidFill>
          <a:schemeClr val="accent5">
            <a:lumMod val="40000"/>
            <a:lumOff val="60000"/>
          </a:schemeClr>
        </a:solidFill>
      </dgm:spPr>
      <dgm:t>
        <a:bodyPr/>
        <a:lstStyle/>
        <a:p>
          <a:r>
            <a:rPr lang="es-CL" dirty="0"/>
            <a:t>1</a:t>
          </a:r>
        </a:p>
      </dgm:t>
    </dgm:pt>
    <dgm:pt modelId="{73860C96-A343-4680-9BEA-E3FE5A1A1F61}" type="parTrans" cxnId="{A7471669-1B6D-477D-BE55-40CCB3414D65}">
      <dgm:prSet/>
      <dgm:spPr/>
      <dgm:t>
        <a:bodyPr/>
        <a:lstStyle/>
        <a:p>
          <a:endParaRPr lang="es-CL"/>
        </a:p>
      </dgm:t>
    </dgm:pt>
    <dgm:pt modelId="{54CF8AB6-DEA8-4064-A626-667E5C40D6A2}" type="sibTrans" cxnId="{A7471669-1B6D-477D-BE55-40CCB3414D65}">
      <dgm:prSet/>
      <dgm:spPr/>
      <dgm:t>
        <a:bodyPr/>
        <a:lstStyle/>
        <a:p>
          <a:endParaRPr lang="es-CL"/>
        </a:p>
      </dgm:t>
    </dgm:pt>
    <dgm:pt modelId="{F2BAA34F-8F91-4280-8609-85BBDBEED844}">
      <dgm:prSet phldrT="[Texto]"/>
      <dgm:spPr>
        <a:solidFill>
          <a:schemeClr val="accent5">
            <a:lumMod val="40000"/>
            <a:lumOff val="60000"/>
          </a:schemeClr>
        </a:solidFill>
      </dgm:spPr>
      <dgm:t>
        <a:bodyPr/>
        <a:lstStyle/>
        <a:p>
          <a:r>
            <a:rPr lang="es-CL" dirty="0"/>
            <a:t>2</a:t>
          </a:r>
        </a:p>
      </dgm:t>
    </dgm:pt>
    <dgm:pt modelId="{C316183C-261C-4CD5-9AE6-63E5CC026DB3}" type="parTrans" cxnId="{9D10F8F7-B0EE-408A-89B0-24B0B562C5A9}">
      <dgm:prSet/>
      <dgm:spPr/>
      <dgm:t>
        <a:bodyPr/>
        <a:lstStyle/>
        <a:p>
          <a:endParaRPr lang="es-CL"/>
        </a:p>
      </dgm:t>
    </dgm:pt>
    <dgm:pt modelId="{C22A5983-7E24-4A76-8A35-8BC50103F2EF}" type="sibTrans" cxnId="{9D10F8F7-B0EE-408A-89B0-24B0B562C5A9}">
      <dgm:prSet/>
      <dgm:spPr/>
      <dgm:t>
        <a:bodyPr/>
        <a:lstStyle/>
        <a:p>
          <a:endParaRPr lang="es-CL"/>
        </a:p>
      </dgm:t>
    </dgm:pt>
    <dgm:pt modelId="{BC4828B1-ECCD-4496-AA51-BA07B98ADD79}">
      <dgm:prSet phldrT="[Texto]"/>
      <dgm:spPr>
        <a:solidFill>
          <a:srgbClr val="0070C0"/>
        </a:solidFill>
      </dgm:spPr>
      <dgm:t>
        <a:bodyPr/>
        <a:lstStyle/>
        <a:p>
          <a:r>
            <a:rPr lang="es-CL" dirty="0"/>
            <a:t>3</a:t>
          </a:r>
        </a:p>
      </dgm:t>
    </dgm:pt>
    <dgm:pt modelId="{3C2C3553-92CB-4F29-A5CB-744046F8A753}" type="parTrans" cxnId="{71A78A28-91F7-4B6F-A9EC-99E4771AEFFE}">
      <dgm:prSet/>
      <dgm:spPr/>
      <dgm:t>
        <a:bodyPr/>
        <a:lstStyle/>
        <a:p>
          <a:endParaRPr lang="es-CL"/>
        </a:p>
      </dgm:t>
    </dgm:pt>
    <dgm:pt modelId="{99B55553-370A-4AF5-8215-DC93C2F737C2}" type="sibTrans" cxnId="{71A78A28-91F7-4B6F-A9EC-99E4771AEFFE}">
      <dgm:prSet/>
      <dgm:spPr/>
      <dgm:t>
        <a:bodyPr/>
        <a:lstStyle/>
        <a:p>
          <a:endParaRPr lang="es-CL"/>
        </a:p>
      </dgm:t>
    </dgm:pt>
    <dgm:pt modelId="{1939EA94-B4F9-4A8D-8054-2A7B50CBF10B}" type="pres">
      <dgm:prSet presAssocID="{488019B7-2C0C-4C2A-AB7D-B5E805E5C392}" presName="Name0" presStyleCnt="0">
        <dgm:presLayoutVars>
          <dgm:dir/>
          <dgm:animLvl val="lvl"/>
          <dgm:resizeHandles val="exact"/>
        </dgm:presLayoutVars>
      </dgm:prSet>
      <dgm:spPr/>
    </dgm:pt>
    <dgm:pt modelId="{A4AF6A5F-F9C5-47DE-8677-D14E32BBE74A}" type="pres">
      <dgm:prSet presAssocID="{BF5F320E-D3D7-4068-B31C-7F1B1646B794}" presName="parTxOnly" presStyleLbl="node1" presStyleIdx="0" presStyleCnt="3">
        <dgm:presLayoutVars>
          <dgm:chMax val="0"/>
          <dgm:chPref val="0"/>
          <dgm:bulletEnabled val="1"/>
        </dgm:presLayoutVars>
      </dgm:prSet>
      <dgm:spPr/>
    </dgm:pt>
    <dgm:pt modelId="{1A86F365-7AD0-4726-AF1D-DB5AE81E1FB0}" type="pres">
      <dgm:prSet presAssocID="{54CF8AB6-DEA8-4064-A626-667E5C40D6A2}" presName="parTxOnlySpace" presStyleCnt="0"/>
      <dgm:spPr/>
    </dgm:pt>
    <dgm:pt modelId="{5B685F23-479B-4CE6-88FD-0EB4C5BEE404}" type="pres">
      <dgm:prSet presAssocID="{F2BAA34F-8F91-4280-8609-85BBDBEED844}" presName="parTxOnly" presStyleLbl="node1" presStyleIdx="1" presStyleCnt="3">
        <dgm:presLayoutVars>
          <dgm:chMax val="0"/>
          <dgm:chPref val="0"/>
          <dgm:bulletEnabled val="1"/>
        </dgm:presLayoutVars>
      </dgm:prSet>
      <dgm:spPr/>
    </dgm:pt>
    <dgm:pt modelId="{E80BF409-E83C-4088-ABF5-2D6F68DB48B0}" type="pres">
      <dgm:prSet presAssocID="{C22A5983-7E24-4A76-8A35-8BC50103F2EF}" presName="parTxOnlySpace" presStyleCnt="0"/>
      <dgm:spPr/>
    </dgm:pt>
    <dgm:pt modelId="{D6286EB8-FB12-4D5F-B822-39650AD19054}" type="pres">
      <dgm:prSet presAssocID="{BC4828B1-ECCD-4496-AA51-BA07B98ADD79}" presName="parTxOnly" presStyleLbl="node1" presStyleIdx="2" presStyleCnt="3">
        <dgm:presLayoutVars>
          <dgm:chMax val="0"/>
          <dgm:chPref val="0"/>
          <dgm:bulletEnabled val="1"/>
        </dgm:presLayoutVars>
      </dgm:prSet>
      <dgm:spPr/>
    </dgm:pt>
  </dgm:ptLst>
  <dgm:cxnLst>
    <dgm:cxn modelId="{51A1105D-4512-4F22-8653-F87A4B4C2BF5}" type="presOf" srcId="{BC4828B1-ECCD-4496-AA51-BA07B98ADD79}" destId="{D6286EB8-FB12-4D5F-B822-39650AD19054}" srcOrd="0" destOrd="0" presId="urn:microsoft.com/office/officeart/2005/8/layout/chevron1"/>
    <dgm:cxn modelId="{A7471669-1B6D-477D-BE55-40CCB3414D65}" srcId="{488019B7-2C0C-4C2A-AB7D-B5E805E5C392}" destId="{BF5F320E-D3D7-4068-B31C-7F1B1646B794}" srcOrd="0" destOrd="0" parTransId="{73860C96-A343-4680-9BEA-E3FE5A1A1F61}" sibTransId="{54CF8AB6-DEA8-4064-A626-667E5C40D6A2}"/>
    <dgm:cxn modelId="{71A78A28-91F7-4B6F-A9EC-99E4771AEFFE}" srcId="{488019B7-2C0C-4C2A-AB7D-B5E805E5C392}" destId="{BC4828B1-ECCD-4496-AA51-BA07B98ADD79}" srcOrd="2" destOrd="0" parTransId="{3C2C3553-92CB-4F29-A5CB-744046F8A753}" sibTransId="{99B55553-370A-4AF5-8215-DC93C2F737C2}"/>
    <dgm:cxn modelId="{4DD733E4-783E-4868-B79D-F07516882083}" type="presOf" srcId="{488019B7-2C0C-4C2A-AB7D-B5E805E5C392}" destId="{1939EA94-B4F9-4A8D-8054-2A7B50CBF10B}" srcOrd="0" destOrd="0" presId="urn:microsoft.com/office/officeart/2005/8/layout/chevron1"/>
    <dgm:cxn modelId="{68C0740C-1B2F-4968-8A4D-1FB77AA30472}" type="presOf" srcId="{BF5F320E-D3D7-4068-B31C-7F1B1646B794}" destId="{A4AF6A5F-F9C5-47DE-8677-D14E32BBE74A}" srcOrd="0" destOrd="0" presId="urn:microsoft.com/office/officeart/2005/8/layout/chevron1"/>
    <dgm:cxn modelId="{F1F409C1-2381-4BE0-99B5-9F4F4143447E}" type="presOf" srcId="{F2BAA34F-8F91-4280-8609-85BBDBEED844}" destId="{5B685F23-479B-4CE6-88FD-0EB4C5BEE404}" srcOrd="0" destOrd="0" presId="urn:microsoft.com/office/officeart/2005/8/layout/chevron1"/>
    <dgm:cxn modelId="{9D10F8F7-B0EE-408A-89B0-24B0B562C5A9}" srcId="{488019B7-2C0C-4C2A-AB7D-B5E805E5C392}" destId="{F2BAA34F-8F91-4280-8609-85BBDBEED844}" srcOrd="1" destOrd="0" parTransId="{C316183C-261C-4CD5-9AE6-63E5CC026DB3}" sibTransId="{C22A5983-7E24-4A76-8A35-8BC50103F2EF}"/>
    <dgm:cxn modelId="{B444850F-B663-42FC-B0CA-EC7C10D0FCBD}" type="presParOf" srcId="{1939EA94-B4F9-4A8D-8054-2A7B50CBF10B}" destId="{A4AF6A5F-F9C5-47DE-8677-D14E32BBE74A}" srcOrd="0" destOrd="0" presId="urn:microsoft.com/office/officeart/2005/8/layout/chevron1"/>
    <dgm:cxn modelId="{83C92D80-CC43-48F7-A8B6-21A7B62096A5}" type="presParOf" srcId="{1939EA94-B4F9-4A8D-8054-2A7B50CBF10B}" destId="{1A86F365-7AD0-4726-AF1D-DB5AE81E1FB0}" srcOrd="1" destOrd="0" presId="urn:microsoft.com/office/officeart/2005/8/layout/chevron1"/>
    <dgm:cxn modelId="{3BF5B2CA-C0AD-4D73-9D04-48340A3B6E53}" type="presParOf" srcId="{1939EA94-B4F9-4A8D-8054-2A7B50CBF10B}" destId="{5B685F23-479B-4CE6-88FD-0EB4C5BEE404}" srcOrd="2" destOrd="0" presId="urn:microsoft.com/office/officeart/2005/8/layout/chevron1"/>
    <dgm:cxn modelId="{7A268D78-7A3C-450E-93CC-FA391D14E556}" type="presParOf" srcId="{1939EA94-B4F9-4A8D-8054-2A7B50CBF10B}" destId="{E80BF409-E83C-4088-ABF5-2D6F68DB48B0}" srcOrd="3" destOrd="0" presId="urn:microsoft.com/office/officeart/2005/8/layout/chevron1"/>
    <dgm:cxn modelId="{27BFDA93-27EF-43B4-ACA6-BFA6135BB6A8}" type="presParOf" srcId="{1939EA94-B4F9-4A8D-8054-2A7B50CBF10B}" destId="{D6286EB8-FB12-4D5F-B822-39650AD190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019B7-2C0C-4C2A-AB7D-B5E805E5C392}" type="doc">
      <dgm:prSet loTypeId="urn:microsoft.com/office/officeart/2005/8/layout/chevron1" loCatId="process" qsTypeId="urn:microsoft.com/office/officeart/2005/8/quickstyle/simple1" qsCatId="simple" csTypeId="urn:microsoft.com/office/officeart/2005/8/colors/accent1_2" csCatId="accent1" phldr="1"/>
      <dgm:spPr/>
    </dgm:pt>
    <dgm:pt modelId="{BF5F320E-D3D7-4068-B31C-7F1B1646B794}">
      <dgm:prSet phldrT="[Texto]"/>
      <dgm:spPr/>
      <dgm:t>
        <a:bodyPr/>
        <a:lstStyle/>
        <a:p>
          <a:r>
            <a:rPr lang="es-CL" dirty="0"/>
            <a:t>1</a:t>
          </a:r>
        </a:p>
      </dgm:t>
    </dgm:pt>
    <dgm:pt modelId="{73860C96-A343-4680-9BEA-E3FE5A1A1F61}" type="parTrans" cxnId="{A7471669-1B6D-477D-BE55-40CCB3414D65}">
      <dgm:prSet/>
      <dgm:spPr/>
      <dgm:t>
        <a:bodyPr/>
        <a:lstStyle/>
        <a:p>
          <a:endParaRPr lang="es-CL"/>
        </a:p>
      </dgm:t>
    </dgm:pt>
    <dgm:pt modelId="{54CF8AB6-DEA8-4064-A626-667E5C40D6A2}" type="sibTrans" cxnId="{A7471669-1B6D-477D-BE55-40CCB3414D65}">
      <dgm:prSet/>
      <dgm:spPr/>
      <dgm:t>
        <a:bodyPr/>
        <a:lstStyle/>
        <a:p>
          <a:endParaRPr lang="es-CL"/>
        </a:p>
      </dgm:t>
    </dgm:pt>
    <dgm:pt modelId="{F2BAA34F-8F91-4280-8609-85BBDBEED844}">
      <dgm:prSet phldrT="[Texto]"/>
      <dgm:spPr>
        <a:solidFill>
          <a:schemeClr val="accent5">
            <a:lumMod val="40000"/>
            <a:lumOff val="60000"/>
          </a:schemeClr>
        </a:solidFill>
      </dgm:spPr>
      <dgm:t>
        <a:bodyPr/>
        <a:lstStyle/>
        <a:p>
          <a:r>
            <a:rPr lang="es-CL" dirty="0"/>
            <a:t>2</a:t>
          </a:r>
        </a:p>
      </dgm:t>
    </dgm:pt>
    <dgm:pt modelId="{C316183C-261C-4CD5-9AE6-63E5CC026DB3}" type="parTrans" cxnId="{9D10F8F7-B0EE-408A-89B0-24B0B562C5A9}">
      <dgm:prSet/>
      <dgm:spPr/>
      <dgm:t>
        <a:bodyPr/>
        <a:lstStyle/>
        <a:p>
          <a:endParaRPr lang="es-CL"/>
        </a:p>
      </dgm:t>
    </dgm:pt>
    <dgm:pt modelId="{C22A5983-7E24-4A76-8A35-8BC50103F2EF}" type="sibTrans" cxnId="{9D10F8F7-B0EE-408A-89B0-24B0B562C5A9}">
      <dgm:prSet/>
      <dgm:spPr/>
      <dgm:t>
        <a:bodyPr/>
        <a:lstStyle/>
        <a:p>
          <a:endParaRPr lang="es-CL"/>
        </a:p>
      </dgm:t>
    </dgm:pt>
    <dgm:pt modelId="{BC4828B1-ECCD-4496-AA51-BA07B98ADD79}">
      <dgm:prSet phldrT="[Texto]"/>
      <dgm:spPr>
        <a:solidFill>
          <a:schemeClr val="accent5">
            <a:lumMod val="40000"/>
            <a:lumOff val="60000"/>
          </a:schemeClr>
        </a:solidFill>
      </dgm:spPr>
      <dgm:t>
        <a:bodyPr/>
        <a:lstStyle/>
        <a:p>
          <a:r>
            <a:rPr lang="es-CL" dirty="0"/>
            <a:t>3</a:t>
          </a:r>
        </a:p>
      </dgm:t>
    </dgm:pt>
    <dgm:pt modelId="{3C2C3553-92CB-4F29-A5CB-744046F8A753}" type="parTrans" cxnId="{71A78A28-91F7-4B6F-A9EC-99E4771AEFFE}">
      <dgm:prSet/>
      <dgm:spPr/>
      <dgm:t>
        <a:bodyPr/>
        <a:lstStyle/>
        <a:p>
          <a:endParaRPr lang="es-CL"/>
        </a:p>
      </dgm:t>
    </dgm:pt>
    <dgm:pt modelId="{99B55553-370A-4AF5-8215-DC93C2F737C2}" type="sibTrans" cxnId="{71A78A28-91F7-4B6F-A9EC-99E4771AEFFE}">
      <dgm:prSet/>
      <dgm:spPr/>
      <dgm:t>
        <a:bodyPr/>
        <a:lstStyle/>
        <a:p>
          <a:endParaRPr lang="es-CL"/>
        </a:p>
      </dgm:t>
    </dgm:pt>
    <dgm:pt modelId="{1939EA94-B4F9-4A8D-8054-2A7B50CBF10B}" type="pres">
      <dgm:prSet presAssocID="{488019B7-2C0C-4C2A-AB7D-B5E805E5C392}" presName="Name0" presStyleCnt="0">
        <dgm:presLayoutVars>
          <dgm:dir/>
          <dgm:animLvl val="lvl"/>
          <dgm:resizeHandles val="exact"/>
        </dgm:presLayoutVars>
      </dgm:prSet>
      <dgm:spPr/>
    </dgm:pt>
    <dgm:pt modelId="{A4AF6A5F-F9C5-47DE-8677-D14E32BBE74A}" type="pres">
      <dgm:prSet presAssocID="{BF5F320E-D3D7-4068-B31C-7F1B1646B794}" presName="parTxOnly" presStyleLbl="node1" presStyleIdx="0" presStyleCnt="3">
        <dgm:presLayoutVars>
          <dgm:chMax val="0"/>
          <dgm:chPref val="0"/>
          <dgm:bulletEnabled val="1"/>
        </dgm:presLayoutVars>
      </dgm:prSet>
      <dgm:spPr/>
    </dgm:pt>
    <dgm:pt modelId="{1A86F365-7AD0-4726-AF1D-DB5AE81E1FB0}" type="pres">
      <dgm:prSet presAssocID="{54CF8AB6-DEA8-4064-A626-667E5C40D6A2}" presName="parTxOnlySpace" presStyleCnt="0"/>
      <dgm:spPr/>
    </dgm:pt>
    <dgm:pt modelId="{5B685F23-479B-4CE6-88FD-0EB4C5BEE404}" type="pres">
      <dgm:prSet presAssocID="{F2BAA34F-8F91-4280-8609-85BBDBEED844}" presName="parTxOnly" presStyleLbl="node1" presStyleIdx="1" presStyleCnt="3">
        <dgm:presLayoutVars>
          <dgm:chMax val="0"/>
          <dgm:chPref val="0"/>
          <dgm:bulletEnabled val="1"/>
        </dgm:presLayoutVars>
      </dgm:prSet>
      <dgm:spPr/>
    </dgm:pt>
    <dgm:pt modelId="{E80BF409-E83C-4088-ABF5-2D6F68DB48B0}" type="pres">
      <dgm:prSet presAssocID="{C22A5983-7E24-4A76-8A35-8BC50103F2EF}" presName="parTxOnlySpace" presStyleCnt="0"/>
      <dgm:spPr/>
    </dgm:pt>
    <dgm:pt modelId="{D6286EB8-FB12-4D5F-B822-39650AD19054}" type="pres">
      <dgm:prSet presAssocID="{BC4828B1-ECCD-4496-AA51-BA07B98ADD79}" presName="parTxOnly" presStyleLbl="node1" presStyleIdx="2" presStyleCnt="3">
        <dgm:presLayoutVars>
          <dgm:chMax val="0"/>
          <dgm:chPref val="0"/>
          <dgm:bulletEnabled val="1"/>
        </dgm:presLayoutVars>
      </dgm:prSet>
      <dgm:spPr/>
    </dgm:pt>
  </dgm:ptLst>
  <dgm:cxnLst>
    <dgm:cxn modelId="{A7471669-1B6D-477D-BE55-40CCB3414D65}" srcId="{488019B7-2C0C-4C2A-AB7D-B5E805E5C392}" destId="{BF5F320E-D3D7-4068-B31C-7F1B1646B794}" srcOrd="0" destOrd="0" parTransId="{73860C96-A343-4680-9BEA-E3FE5A1A1F61}" sibTransId="{54CF8AB6-DEA8-4064-A626-667E5C40D6A2}"/>
    <dgm:cxn modelId="{71A78A28-91F7-4B6F-A9EC-99E4771AEFFE}" srcId="{488019B7-2C0C-4C2A-AB7D-B5E805E5C392}" destId="{BC4828B1-ECCD-4496-AA51-BA07B98ADD79}" srcOrd="2" destOrd="0" parTransId="{3C2C3553-92CB-4F29-A5CB-744046F8A753}" sibTransId="{99B55553-370A-4AF5-8215-DC93C2F737C2}"/>
    <dgm:cxn modelId="{7DBE8C15-0285-475C-8B79-1630E22B2F76}" type="presOf" srcId="{F2BAA34F-8F91-4280-8609-85BBDBEED844}" destId="{5B685F23-479B-4CE6-88FD-0EB4C5BEE404}" srcOrd="0" destOrd="0" presId="urn:microsoft.com/office/officeart/2005/8/layout/chevron1"/>
    <dgm:cxn modelId="{2800B8A8-2FCA-4D73-AD70-D0BE14131AD4}" type="presOf" srcId="{BC4828B1-ECCD-4496-AA51-BA07B98ADD79}" destId="{D6286EB8-FB12-4D5F-B822-39650AD19054}" srcOrd="0" destOrd="0" presId="urn:microsoft.com/office/officeart/2005/8/layout/chevron1"/>
    <dgm:cxn modelId="{9D10F8F7-B0EE-408A-89B0-24B0B562C5A9}" srcId="{488019B7-2C0C-4C2A-AB7D-B5E805E5C392}" destId="{F2BAA34F-8F91-4280-8609-85BBDBEED844}" srcOrd="1" destOrd="0" parTransId="{C316183C-261C-4CD5-9AE6-63E5CC026DB3}" sibTransId="{C22A5983-7E24-4A76-8A35-8BC50103F2EF}"/>
    <dgm:cxn modelId="{35B38C03-8808-4359-976A-49F75733E321}" type="presOf" srcId="{BF5F320E-D3D7-4068-B31C-7F1B1646B794}" destId="{A4AF6A5F-F9C5-47DE-8677-D14E32BBE74A}" srcOrd="0" destOrd="0" presId="urn:microsoft.com/office/officeart/2005/8/layout/chevron1"/>
    <dgm:cxn modelId="{10F39F8B-63AA-44D1-A4A7-B53D0973E3E4}" type="presOf" srcId="{488019B7-2C0C-4C2A-AB7D-B5E805E5C392}" destId="{1939EA94-B4F9-4A8D-8054-2A7B50CBF10B}" srcOrd="0" destOrd="0" presId="urn:microsoft.com/office/officeart/2005/8/layout/chevron1"/>
    <dgm:cxn modelId="{3AB2DFE7-2CC3-457C-839B-AF78416679E7}" type="presParOf" srcId="{1939EA94-B4F9-4A8D-8054-2A7B50CBF10B}" destId="{A4AF6A5F-F9C5-47DE-8677-D14E32BBE74A}" srcOrd="0" destOrd="0" presId="urn:microsoft.com/office/officeart/2005/8/layout/chevron1"/>
    <dgm:cxn modelId="{398C1845-83F3-460F-9A17-B9F82079CF1B}" type="presParOf" srcId="{1939EA94-B4F9-4A8D-8054-2A7B50CBF10B}" destId="{1A86F365-7AD0-4726-AF1D-DB5AE81E1FB0}" srcOrd="1" destOrd="0" presId="urn:microsoft.com/office/officeart/2005/8/layout/chevron1"/>
    <dgm:cxn modelId="{9B95629B-2550-4716-94F4-E559219DE4EA}" type="presParOf" srcId="{1939EA94-B4F9-4A8D-8054-2A7B50CBF10B}" destId="{5B685F23-479B-4CE6-88FD-0EB4C5BEE404}" srcOrd="2" destOrd="0" presId="urn:microsoft.com/office/officeart/2005/8/layout/chevron1"/>
    <dgm:cxn modelId="{A7EE89CB-EBB7-4F19-9376-E2D92E55E4C7}" type="presParOf" srcId="{1939EA94-B4F9-4A8D-8054-2A7B50CBF10B}" destId="{E80BF409-E83C-4088-ABF5-2D6F68DB48B0}" srcOrd="3" destOrd="0" presId="urn:microsoft.com/office/officeart/2005/8/layout/chevron1"/>
    <dgm:cxn modelId="{E3870441-C1B2-4289-8184-EABD0B09A83E}" type="presParOf" srcId="{1939EA94-B4F9-4A8D-8054-2A7B50CBF10B}" destId="{D6286EB8-FB12-4D5F-B822-39650AD1905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6A5F-F9C5-47DE-8677-D14E32BBE74A}">
      <dsp:nvSpPr>
        <dsp:cNvPr id="0" name=""/>
        <dsp:cNvSpPr/>
      </dsp:nvSpPr>
      <dsp:spPr>
        <a:xfrm>
          <a:off x="1785" y="0"/>
          <a:ext cx="2175867" cy="747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1</a:t>
          </a:r>
        </a:p>
      </dsp:txBody>
      <dsp:txXfrm>
        <a:off x="375487" y="0"/>
        <a:ext cx="1428464" cy="747403"/>
      </dsp:txXfrm>
    </dsp:sp>
    <dsp:sp modelId="{5B685F23-479B-4CE6-88FD-0EB4C5BEE404}">
      <dsp:nvSpPr>
        <dsp:cNvPr id="0" name=""/>
        <dsp:cNvSpPr/>
      </dsp:nvSpPr>
      <dsp:spPr>
        <a:xfrm>
          <a:off x="1960066"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2</a:t>
          </a:r>
        </a:p>
      </dsp:txBody>
      <dsp:txXfrm>
        <a:off x="2333768" y="0"/>
        <a:ext cx="1428464" cy="747403"/>
      </dsp:txXfrm>
    </dsp:sp>
    <dsp:sp modelId="{D6286EB8-FB12-4D5F-B822-39650AD19054}">
      <dsp:nvSpPr>
        <dsp:cNvPr id="0" name=""/>
        <dsp:cNvSpPr/>
      </dsp:nvSpPr>
      <dsp:spPr>
        <a:xfrm>
          <a:off x="3918346"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3</a:t>
          </a:r>
        </a:p>
      </dsp:txBody>
      <dsp:txXfrm>
        <a:off x="4292048" y="0"/>
        <a:ext cx="1428464" cy="7474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6A5F-F9C5-47DE-8677-D14E32BBE74A}">
      <dsp:nvSpPr>
        <dsp:cNvPr id="0" name=""/>
        <dsp:cNvSpPr/>
      </dsp:nvSpPr>
      <dsp:spPr>
        <a:xfrm>
          <a:off x="1785"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1</a:t>
          </a:r>
        </a:p>
      </dsp:txBody>
      <dsp:txXfrm>
        <a:off x="375487" y="0"/>
        <a:ext cx="1428464" cy="747403"/>
      </dsp:txXfrm>
    </dsp:sp>
    <dsp:sp modelId="{5B685F23-479B-4CE6-88FD-0EB4C5BEE404}">
      <dsp:nvSpPr>
        <dsp:cNvPr id="0" name=""/>
        <dsp:cNvSpPr/>
      </dsp:nvSpPr>
      <dsp:spPr>
        <a:xfrm>
          <a:off x="1960066" y="0"/>
          <a:ext cx="2175867" cy="74740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2</a:t>
          </a:r>
        </a:p>
      </dsp:txBody>
      <dsp:txXfrm>
        <a:off x="2333768" y="0"/>
        <a:ext cx="1428464" cy="747403"/>
      </dsp:txXfrm>
    </dsp:sp>
    <dsp:sp modelId="{D6286EB8-FB12-4D5F-B822-39650AD19054}">
      <dsp:nvSpPr>
        <dsp:cNvPr id="0" name=""/>
        <dsp:cNvSpPr/>
      </dsp:nvSpPr>
      <dsp:spPr>
        <a:xfrm>
          <a:off x="3918346"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3</a:t>
          </a:r>
        </a:p>
      </dsp:txBody>
      <dsp:txXfrm>
        <a:off x="4292048" y="0"/>
        <a:ext cx="1428464" cy="7474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6A5F-F9C5-47DE-8677-D14E32BBE74A}">
      <dsp:nvSpPr>
        <dsp:cNvPr id="0" name=""/>
        <dsp:cNvSpPr/>
      </dsp:nvSpPr>
      <dsp:spPr>
        <a:xfrm>
          <a:off x="1785"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1</a:t>
          </a:r>
        </a:p>
      </dsp:txBody>
      <dsp:txXfrm>
        <a:off x="375487" y="0"/>
        <a:ext cx="1428464" cy="747403"/>
      </dsp:txXfrm>
    </dsp:sp>
    <dsp:sp modelId="{5B685F23-479B-4CE6-88FD-0EB4C5BEE404}">
      <dsp:nvSpPr>
        <dsp:cNvPr id="0" name=""/>
        <dsp:cNvSpPr/>
      </dsp:nvSpPr>
      <dsp:spPr>
        <a:xfrm>
          <a:off x="1960066"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2</a:t>
          </a:r>
        </a:p>
      </dsp:txBody>
      <dsp:txXfrm>
        <a:off x="2333768" y="0"/>
        <a:ext cx="1428464" cy="747403"/>
      </dsp:txXfrm>
    </dsp:sp>
    <dsp:sp modelId="{D6286EB8-FB12-4D5F-B822-39650AD19054}">
      <dsp:nvSpPr>
        <dsp:cNvPr id="0" name=""/>
        <dsp:cNvSpPr/>
      </dsp:nvSpPr>
      <dsp:spPr>
        <a:xfrm>
          <a:off x="3918346" y="0"/>
          <a:ext cx="2175867" cy="747403"/>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3</a:t>
          </a:r>
        </a:p>
      </dsp:txBody>
      <dsp:txXfrm>
        <a:off x="4292048" y="0"/>
        <a:ext cx="1428464" cy="7474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F6A5F-F9C5-47DE-8677-D14E32BBE74A}">
      <dsp:nvSpPr>
        <dsp:cNvPr id="0" name=""/>
        <dsp:cNvSpPr/>
      </dsp:nvSpPr>
      <dsp:spPr>
        <a:xfrm>
          <a:off x="1785" y="0"/>
          <a:ext cx="2175867" cy="747403"/>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1</a:t>
          </a:r>
        </a:p>
      </dsp:txBody>
      <dsp:txXfrm>
        <a:off x="375487" y="0"/>
        <a:ext cx="1428464" cy="747403"/>
      </dsp:txXfrm>
    </dsp:sp>
    <dsp:sp modelId="{5B685F23-479B-4CE6-88FD-0EB4C5BEE404}">
      <dsp:nvSpPr>
        <dsp:cNvPr id="0" name=""/>
        <dsp:cNvSpPr/>
      </dsp:nvSpPr>
      <dsp:spPr>
        <a:xfrm>
          <a:off x="1960066"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2</a:t>
          </a:r>
        </a:p>
      </dsp:txBody>
      <dsp:txXfrm>
        <a:off x="2333768" y="0"/>
        <a:ext cx="1428464" cy="747403"/>
      </dsp:txXfrm>
    </dsp:sp>
    <dsp:sp modelId="{D6286EB8-FB12-4D5F-B822-39650AD19054}">
      <dsp:nvSpPr>
        <dsp:cNvPr id="0" name=""/>
        <dsp:cNvSpPr/>
      </dsp:nvSpPr>
      <dsp:spPr>
        <a:xfrm>
          <a:off x="3918346" y="0"/>
          <a:ext cx="2175867" cy="747403"/>
        </a:xfrm>
        <a:prstGeom prst="chevron">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58674" rIns="58674" bIns="58674" numCol="1" spcCol="1270" anchor="ctr" anchorCtr="0">
          <a:noAutofit/>
        </a:bodyPr>
        <a:lstStyle/>
        <a:p>
          <a:pPr marL="0" lvl="0" indent="0" algn="ctr" defTabSz="1955800">
            <a:lnSpc>
              <a:spcPct val="90000"/>
            </a:lnSpc>
            <a:spcBef>
              <a:spcPct val="0"/>
            </a:spcBef>
            <a:spcAft>
              <a:spcPct val="35000"/>
            </a:spcAft>
            <a:buNone/>
          </a:pPr>
          <a:r>
            <a:rPr lang="es-CL" sz="4400" kern="1200" dirty="0"/>
            <a:t>3</a:t>
          </a:r>
        </a:p>
      </dsp:txBody>
      <dsp:txXfrm>
        <a:off x="4292048" y="0"/>
        <a:ext cx="1428464" cy="74740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s-CL"/>
          </a:p>
        </p:txBody>
      </p:sp>
      <p:sp>
        <p:nvSpPr>
          <p:cNvPr id="3" name="Marcador de fecha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E03D269F-0CA8-4608-9E5E-870B7654390F}" type="datetimeFigureOut">
              <a:rPr lang="es-CL" smtClean="0"/>
              <a:t>02-05-2017</a:t>
            </a:fld>
            <a:endParaRPr lang="es-CL"/>
          </a:p>
        </p:txBody>
      </p:sp>
      <p:sp>
        <p:nvSpPr>
          <p:cNvPr id="4" name="Marcador de pie de página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s-CL"/>
          </a:p>
        </p:txBody>
      </p:sp>
      <p:sp>
        <p:nvSpPr>
          <p:cNvPr id="5" name="Marcador de número de diapositiva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1F12DD8F-C6F3-407E-983C-0876B13F7051}" type="slidenum">
              <a:rPr lang="es-CL" smtClean="0"/>
              <a:t>‹Nº›</a:t>
            </a:fld>
            <a:endParaRPr lang="es-CL"/>
          </a:p>
        </p:txBody>
      </p:sp>
    </p:spTree>
    <p:extLst>
      <p:ext uri="{BB962C8B-B14F-4D97-AF65-F5344CB8AC3E}">
        <p14:creationId xmlns:p14="http://schemas.microsoft.com/office/powerpoint/2010/main" val="3177211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55938" cy="466725"/>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995738" y="0"/>
            <a:ext cx="3055937" cy="466725"/>
          </a:xfrm>
          <a:prstGeom prst="rect">
            <a:avLst/>
          </a:prstGeom>
        </p:spPr>
        <p:txBody>
          <a:bodyPr vert="horz" lIns="91440" tIns="45720" rIns="91440" bIns="45720" rtlCol="0"/>
          <a:lstStyle>
            <a:lvl1pPr algn="r">
              <a:defRPr sz="1200"/>
            </a:lvl1pPr>
          </a:lstStyle>
          <a:p>
            <a:fld id="{D82EC49F-093D-455B-918F-9947DB8AFC88}" type="datetimeFigureOut">
              <a:rPr lang="es-CL" smtClean="0"/>
              <a:t>02-05-2017</a:t>
            </a:fld>
            <a:endParaRPr lang="es-CL"/>
          </a:p>
        </p:txBody>
      </p:sp>
      <p:sp>
        <p:nvSpPr>
          <p:cNvPr id="4" name="Marcador de imagen de diapositiva 3"/>
          <p:cNvSpPr>
            <a:spLocks noGrp="1" noRot="1" noChangeAspect="1"/>
          </p:cNvSpPr>
          <p:nvPr>
            <p:ph type="sldImg" idx="2"/>
          </p:nvPr>
        </p:nvSpPr>
        <p:spPr>
          <a:xfrm>
            <a:off x="1431925" y="1163638"/>
            <a:ext cx="4189413" cy="3141662"/>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704850" y="4479925"/>
            <a:ext cx="5643563" cy="3665538"/>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42375"/>
            <a:ext cx="3055938" cy="466725"/>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95738" y="8842375"/>
            <a:ext cx="3055937" cy="466725"/>
          </a:xfrm>
          <a:prstGeom prst="rect">
            <a:avLst/>
          </a:prstGeom>
        </p:spPr>
        <p:txBody>
          <a:bodyPr vert="horz" lIns="91440" tIns="45720" rIns="91440" bIns="45720" rtlCol="0" anchor="b"/>
          <a:lstStyle>
            <a:lvl1pPr algn="r">
              <a:defRPr sz="1200"/>
            </a:lvl1pPr>
          </a:lstStyle>
          <a:p>
            <a:fld id="{FE3AB84A-45ED-417D-B4FE-D2D6F35EB0E0}" type="slidenum">
              <a:rPr lang="es-CL" smtClean="0"/>
              <a:t>‹Nº›</a:t>
            </a:fld>
            <a:endParaRPr lang="es-CL"/>
          </a:p>
        </p:txBody>
      </p:sp>
    </p:spTree>
    <p:extLst>
      <p:ext uri="{BB962C8B-B14F-4D97-AF65-F5344CB8AC3E}">
        <p14:creationId xmlns:p14="http://schemas.microsoft.com/office/powerpoint/2010/main" val="342895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E3AB84A-45ED-417D-B4FE-D2D6F35EB0E0}" type="slidenum">
              <a:rPr lang="es-CL" smtClean="0"/>
              <a:t>2</a:t>
            </a:fld>
            <a:endParaRPr lang="es-CL"/>
          </a:p>
        </p:txBody>
      </p:sp>
    </p:spTree>
    <p:extLst>
      <p:ext uri="{BB962C8B-B14F-4D97-AF65-F5344CB8AC3E}">
        <p14:creationId xmlns:p14="http://schemas.microsoft.com/office/powerpoint/2010/main" val="232686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E3AB84A-45ED-417D-B4FE-D2D6F35EB0E0}" type="slidenum">
              <a:rPr lang="es-CL" smtClean="0"/>
              <a:t>3</a:t>
            </a:fld>
            <a:endParaRPr lang="es-CL"/>
          </a:p>
        </p:txBody>
      </p:sp>
    </p:spTree>
    <p:extLst>
      <p:ext uri="{BB962C8B-B14F-4D97-AF65-F5344CB8AC3E}">
        <p14:creationId xmlns:p14="http://schemas.microsoft.com/office/powerpoint/2010/main" val="59712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E3AB84A-45ED-417D-B4FE-D2D6F35EB0E0}" type="slidenum">
              <a:rPr lang="es-CL" smtClean="0"/>
              <a:t>4</a:t>
            </a:fld>
            <a:endParaRPr lang="es-CL"/>
          </a:p>
        </p:txBody>
      </p:sp>
    </p:spTree>
    <p:extLst>
      <p:ext uri="{BB962C8B-B14F-4D97-AF65-F5344CB8AC3E}">
        <p14:creationId xmlns:p14="http://schemas.microsoft.com/office/powerpoint/2010/main" val="234338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FE3AB84A-45ED-417D-B4FE-D2D6F35EB0E0}" type="slidenum">
              <a:rPr lang="es-CL" smtClean="0"/>
              <a:t>5</a:t>
            </a:fld>
            <a:endParaRPr lang="es-CL"/>
          </a:p>
        </p:txBody>
      </p:sp>
    </p:spTree>
    <p:extLst>
      <p:ext uri="{BB962C8B-B14F-4D97-AF65-F5344CB8AC3E}">
        <p14:creationId xmlns:p14="http://schemas.microsoft.com/office/powerpoint/2010/main" val="446970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BBAE663F-1CD1-459F-99BA-05FB7DE203A4}" type="datetimeFigureOut">
              <a:rPr lang="es-CL" smtClean="0"/>
              <a:pPr/>
              <a:t>02-05-2017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59A9CAAA-5A51-4215-8413-BAAF348392D5}"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E663F-1CD1-459F-99BA-05FB7DE203A4}" type="datetimeFigureOut">
              <a:rPr lang="es-CL" smtClean="0"/>
              <a:pPr/>
              <a:t>02-05-2017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A9CAAA-5A51-4215-8413-BAAF348392D5}"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2"/>
          <p:cNvSpPr txBox="1"/>
          <p:nvPr/>
        </p:nvSpPr>
        <p:spPr>
          <a:xfrm>
            <a:off x="0" y="5233263"/>
            <a:ext cx="9144000" cy="1184940"/>
          </a:xfrm>
          <a:prstGeom prst="rect">
            <a:avLst/>
          </a:prstGeom>
          <a:noFill/>
        </p:spPr>
        <p:txBody>
          <a:bodyPr wrap="square" rtlCol="0">
            <a:spAutoFit/>
          </a:bodyPr>
          <a:lstStyle/>
          <a:p>
            <a:pPr algn="ctr"/>
            <a:r>
              <a:rPr lang="es-CL" sz="2400" b="1" dirty="0">
                <a:solidFill>
                  <a:schemeClr val="accent5">
                    <a:lumMod val="75000"/>
                  </a:schemeClr>
                </a:solidFill>
              </a:rPr>
              <a:t>Diseño del estudio Dialogas sobre el estado del arte regional en políticas públicas para el desarrollo de las CTSE </a:t>
            </a:r>
          </a:p>
          <a:p>
            <a:pPr algn="ctr"/>
            <a:r>
              <a:rPr lang="es-CL" sz="2300" b="1" dirty="0">
                <a:solidFill>
                  <a:schemeClr val="bg1">
                    <a:lumMod val="50000"/>
                  </a:schemeClr>
                </a:solidFill>
              </a:rPr>
              <a:t> </a:t>
            </a:r>
            <a:r>
              <a:rPr lang="es-CL" b="1" dirty="0">
                <a:solidFill>
                  <a:schemeClr val="bg1">
                    <a:lumMod val="50000"/>
                  </a:schemeClr>
                </a:solidFill>
              </a:rPr>
              <a:t>abril 2017</a:t>
            </a:r>
          </a:p>
        </p:txBody>
      </p:sp>
      <p:pic>
        <p:nvPicPr>
          <p:cNvPr id="5" name="Picture 2" descr="F:\PEGA\G_E\PPT_CLAUDIA_2015\LOGO_GE_TRANSPARENTE_BLANCO.png"/>
          <p:cNvPicPr>
            <a:picLocks noChangeAspect="1" noChangeArrowheads="1"/>
          </p:cNvPicPr>
          <p:nvPr/>
        </p:nvPicPr>
        <p:blipFill>
          <a:blip r:embed="rId3"/>
          <a:srcRect/>
          <a:stretch>
            <a:fillRect/>
          </a:stretch>
        </p:blipFill>
        <p:spPr bwMode="auto">
          <a:xfrm>
            <a:off x="214282" y="214290"/>
            <a:ext cx="1571636" cy="65548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 Estudio DIALOGAS: Resultados esperados (2/3)</a:t>
            </a:r>
          </a:p>
          <a:p>
            <a:endParaRPr lang="es-CL" sz="2400" b="1" dirty="0">
              <a:solidFill>
                <a:srgbClr val="4BACC6">
                  <a:lumMod val="75000"/>
                </a:srgb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4217313696"/>
              </p:ext>
            </p:extLst>
          </p:nvPr>
        </p:nvGraphicFramePr>
        <p:xfrm>
          <a:off x="683568" y="1196752"/>
          <a:ext cx="7848872" cy="4150353"/>
        </p:xfrm>
        <a:graphic>
          <a:graphicData uri="http://schemas.openxmlformats.org/drawingml/2006/table">
            <a:tbl>
              <a:tblPr firstRow="1" firstCol="1" bandRow="1"/>
              <a:tblGrid>
                <a:gridCol w="5606676">
                  <a:extLst>
                    <a:ext uri="{9D8B030D-6E8A-4147-A177-3AD203B41FA5}">
                      <a16:colId xmlns:a16="http://schemas.microsoft.com/office/drawing/2014/main" val="20000"/>
                    </a:ext>
                  </a:extLst>
                </a:gridCol>
                <a:gridCol w="2242196">
                  <a:extLst>
                    <a:ext uri="{9D8B030D-6E8A-4147-A177-3AD203B41FA5}">
                      <a16:colId xmlns:a16="http://schemas.microsoft.com/office/drawing/2014/main" val="20001"/>
                    </a:ext>
                  </a:extLst>
                </a:gridCol>
              </a:tblGrid>
              <a:tr h="480053">
                <a:tc>
                  <a:txBody>
                    <a:bodyPr/>
                    <a:lstStyle/>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Resultados</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Productos</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00267">
                <a:tc>
                  <a:txBody>
                    <a:bodyPr/>
                    <a:lstStyle/>
                    <a:p>
                      <a:pPr marL="457200" lvl="0" indent="-457200" algn="just">
                        <a:spcBef>
                          <a:spcPts val="500"/>
                        </a:spcBef>
                        <a:spcAft>
                          <a:spcPts val="500"/>
                        </a:spcAft>
                        <a:buFont typeface="+mj-lt"/>
                        <a:buAutoNum type="arabicPeriod" startAt="2"/>
                      </a:pPr>
                      <a:endParaRPr lang="es-CL" sz="20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lgn="just">
                        <a:spcBef>
                          <a:spcPts val="500"/>
                        </a:spcBef>
                        <a:spcAft>
                          <a:spcPts val="500"/>
                        </a:spcAft>
                        <a:buFont typeface="+mj-lt"/>
                        <a:buAutoNum type="arabicPeriod" startAt="2"/>
                      </a:pPr>
                      <a:r>
                        <a:rPr lang="es-CL" sz="2000" b="1" dirty="0">
                          <a:effectLst/>
                          <a:latin typeface="Calibri" panose="020F0502020204030204" pitchFamily="34" charset="0"/>
                          <a:ea typeface="Times New Roman" panose="02020603050405020304" pitchFamily="18" charset="0"/>
                          <a:cs typeface="Calibri" panose="020F0502020204030204" pitchFamily="34" charset="0"/>
                        </a:rPr>
                        <a:t>Poner a disposición de los países las mejores prácticas</a:t>
                      </a:r>
                      <a:r>
                        <a:rPr lang="es-CL" sz="2000" dirty="0">
                          <a:effectLst/>
                          <a:latin typeface="Calibri" panose="020F0502020204030204" pitchFamily="34" charset="0"/>
                          <a:ea typeface="Times New Roman" panose="02020603050405020304" pitchFamily="18" charset="0"/>
                          <a:cs typeface="Calibri" panose="020F0502020204030204" pitchFamily="34" charset="0"/>
                        </a:rPr>
                        <a:t> que se han desarrollado en la región en tema de fortalecimiento y medición de las competencias transversales y socio emocionales de las poblaciones vulnerables, con específica atención a la dimensión pedagógica tanto en contexto educativos así como relativos a la formación para el trabajo; </a:t>
                      </a:r>
                    </a:p>
                    <a:p>
                      <a:pPr marL="457200" lvl="0" indent="-457200" algn="just">
                        <a:spcBef>
                          <a:spcPts val="500"/>
                        </a:spcBef>
                        <a:spcAft>
                          <a:spcPts val="500"/>
                        </a:spcAft>
                        <a:buFont typeface="+mj-lt"/>
                        <a:buAutoNum type="arabicPeriod" startAt="2"/>
                      </a:pPr>
                      <a:endParaRPr lang="es-C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0955">
                        <a:spcBef>
                          <a:spcPts val="500"/>
                        </a:spcBef>
                        <a:spcAft>
                          <a:spcPts val="0"/>
                        </a:spcAft>
                      </a:pPr>
                      <a:endParaRPr lang="es-CL" sz="2000" dirty="0">
                        <a:effectLst/>
                        <a:latin typeface="Calibri" panose="020F0502020204030204" pitchFamily="34" charset="0"/>
                        <a:ea typeface="Times New Roman" panose="02020603050405020304" pitchFamily="18" charset="0"/>
                        <a:cs typeface="Arial" panose="020B0604020202020204" pitchFamily="34" charset="0"/>
                      </a:endParaRPr>
                    </a:p>
                    <a:p>
                      <a:pPr indent="20955">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Herramientas identificadas y analizadas.</a:t>
                      </a:r>
                    </a:p>
                    <a:p>
                      <a:pPr indent="20955">
                        <a:spcBef>
                          <a:spcPts val="500"/>
                        </a:spcBef>
                        <a:spcAft>
                          <a:spcPts val="0"/>
                        </a:spcAft>
                      </a:pPr>
                      <a:endParaRPr lang="es-CL" sz="2000" dirty="0">
                        <a:effectLst/>
                        <a:latin typeface="Times New Roman" panose="02020603050405020304" pitchFamily="18" charset="0"/>
                        <a:ea typeface="Times New Roman" panose="02020603050405020304" pitchFamily="18" charset="0"/>
                      </a:endParaRPr>
                    </a:p>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Un protocolo sobre y acción pedagógica establecido.</a:t>
                      </a:r>
                      <a:endParaRPr lang="es-CL" sz="2000" dirty="0">
                        <a:effectLst/>
                        <a:latin typeface="Times New Roman" panose="02020603050405020304" pitchFamily="18" charset="0"/>
                        <a:ea typeface="Times New Roman" panose="02020603050405020304" pitchFamily="18" charset="0"/>
                      </a:endParaRPr>
                    </a:p>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150 funcionarios capacitados.</a:t>
                      </a:r>
                    </a:p>
                    <a:p>
                      <a:pPr>
                        <a:spcBef>
                          <a:spcPts val="500"/>
                        </a:spcBef>
                        <a:spcAft>
                          <a:spcPts val="0"/>
                        </a:spcAft>
                      </a:pP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4354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 Estudio DIALOGAS: Resultados esperados (3/3)</a:t>
            </a:r>
          </a:p>
          <a:p>
            <a:endParaRPr lang="es-CL" sz="2400" b="1" dirty="0">
              <a:solidFill>
                <a:srgbClr val="4BACC6">
                  <a:lumMod val="75000"/>
                </a:srgb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543454598"/>
              </p:ext>
            </p:extLst>
          </p:nvPr>
        </p:nvGraphicFramePr>
        <p:xfrm>
          <a:off x="611560" y="1003773"/>
          <a:ext cx="7848872" cy="4569453"/>
        </p:xfrm>
        <a:graphic>
          <a:graphicData uri="http://schemas.openxmlformats.org/drawingml/2006/table">
            <a:tbl>
              <a:tblPr firstRow="1" firstCol="1" bandRow="1"/>
              <a:tblGrid>
                <a:gridCol w="5606676">
                  <a:extLst>
                    <a:ext uri="{9D8B030D-6E8A-4147-A177-3AD203B41FA5}">
                      <a16:colId xmlns:a16="http://schemas.microsoft.com/office/drawing/2014/main" val="20000"/>
                    </a:ext>
                  </a:extLst>
                </a:gridCol>
                <a:gridCol w="2242196">
                  <a:extLst>
                    <a:ext uri="{9D8B030D-6E8A-4147-A177-3AD203B41FA5}">
                      <a16:colId xmlns:a16="http://schemas.microsoft.com/office/drawing/2014/main" val="20001"/>
                    </a:ext>
                  </a:extLst>
                </a:gridCol>
              </a:tblGrid>
              <a:tr h="480053">
                <a:tc>
                  <a:txBody>
                    <a:bodyPr/>
                    <a:lstStyle/>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Resultados</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Productos</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00267">
                <a:tc>
                  <a:txBody>
                    <a:bodyPr/>
                    <a:lstStyle/>
                    <a:p>
                      <a:pPr marL="342900" lvl="0" indent="-342900">
                        <a:spcBef>
                          <a:spcPts val="500"/>
                        </a:spcBef>
                        <a:spcAft>
                          <a:spcPts val="0"/>
                        </a:spcAft>
                        <a:buFont typeface="+mj-lt"/>
                        <a:buAutoNum type="arabicPeriod"/>
                      </a:pPr>
                      <a:endParaRPr lang="es-CL" sz="2000" b="1" dirty="0">
                        <a:effectLst/>
                        <a:latin typeface="Calibri" panose="020F0502020204030204" pitchFamily="34" charset="0"/>
                        <a:ea typeface="Times New Roman" panose="02020603050405020304" pitchFamily="18" charset="0"/>
                        <a:cs typeface="Calibri" panose="020F0502020204030204" pitchFamily="34" charset="0"/>
                      </a:endParaRPr>
                    </a:p>
                    <a:p>
                      <a:pPr marL="457200" lvl="0" indent="-457200">
                        <a:spcBef>
                          <a:spcPts val="500"/>
                        </a:spcBef>
                        <a:spcAft>
                          <a:spcPts val="0"/>
                        </a:spcAft>
                        <a:buFont typeface="+mj-lt"/>
                        <a:buAutoNum type="arabicPeriod" startAt="3"/>
                      </a:pPr>
                      <a:r>
                        <a:rPr lang="es-CL" sz="2000" b="1" dirty="0">
                          <a:effectLst/>
                          <a:latin typeface="Calibri" panose="020F0502020204030204" pitchFamily="34" charset="0"/>
                          <a:ea typeface="Times New Roman" panose="02020603050405020304" pitchFamily="18" charset="0"/>
                          <a:cs typeface="Calibri" panose="020F0502020204030204" pitchFamily="34" charset="0"/>
                        </a:rPr>
                        <a:t>Producir y validar</a:t>
                      </a:r>
                      <a:r>
                        <a:rPr lang="es-CL" sz="2000" dirty="0">
                          <a:effectLst/>
                          <a:latin typeface="Calibri" panose="020F0502020204030204" pitchFamily="34" charset="0"/>
                          <a:ea typeface="Times New Roman" panose="02020603050405020304" pitchFamily="18" charset="0"/>
                          <a:cs typeface="Calibri" panose="020F0502020204030204" pitchFamily="34" charset="0"/>
                        </a:rPr>
                        <a:t>, de forma consensuada, una </a:t>
                      </a:r>
                      <a:r>
                        <a:rPr lang="es-CL" sz="2000" b="1" dirty="0">
                          <a:effectLst/>
                          <a:latin typeface="Calibri" panose="020F0502020204030204" pitchFamily="34" charset="0"/>
                          <a:ea typeface="Times New Roman" panose="02020603050405020304" pitchFamily="18" charset="0"/>
                          <a:cs typeface="Calibri" panose="020F0502020204030204" pitchFamily="34" charset="0"/>
                        </a:rPr>
                        <a:t>batería de instrumentos de medición y de herramientas pedagógicas</a:t>
                      </a:r>
                      <a:r>
                        <a:rPr lang="es-CL" sz="2000" dirty="0">
                          <a:effectLst/>
                          <a:latin typeface="Calibri" panose="020F0502020204030204" pitchFamily="34" charset="0"/>
                          <a:ea typeface="Times New Roman" panose="02020603050405020304" pitchFamily="18" charset="0"/>
                          <a:cs typeface="Calibri" panose="020F0502020204030204" pitchFamily="34" charset="0"/>
                        </a:rPr>
                        <a:t>, específicas y coherentes con los diferentes contextos de aplicación (sistemas formativos, educación primaria o secundaria, certificación en contexto laboral, orientación para el empleo, espacios de ciudadanía), para la evaluación y el fortalecimiento de las Competencias Transversales y Socio Emocionales en población vulnerable, con posibilidad de difusión regional.</a:t>
                      </a:r>
                    </a:p>
                    <a:p>
                      <a:pPr marL="342900" lvl="0" indent="-342900">
                        <a:spcBef>
                          <a:spcPts val="500"/>
                        </a:spcBef>
                        <a:spcAft>
                          <a:spcPts val="0"/>
                        </a:spcAft>
                        <a:buFont typeface="+mj-lt"/>
                        <a:buAutoNum type="arabicPeriod" startAt="3"/>
                      </a:pPr>
                      <a:endParaRPr lang="es-C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500"/>
                        </a:spcBef>
                        <a:spcAft>
                          <a:spcPts val="0"/>
                        </a:spcAft>
                      </a:pPr>
                      <a:endParaRPr lang="es-CL" sz="2000" dirty="0">
                        <a:effectLst/>
                        <a:latin typeface="Calibri" panose="020F0502020204030204" pitchFamily="34" charset="0"/>
                        <a:ea typeface="Times New Roman" panose="02020603050405020304" pitchFamily="18" charset="0"/>
                        <a:cs typeface="Arial" panose="020B0604020202020204" pitchFamily="34" charset="0"/>
                      </a:endParaRPr>
                    </a:p>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Un proceso sistematizado.</a:t>
                      </a:r>
                      <a:endParaRPr lang="es-CL" sz="2000" dirty="0">
                        <a:effectLst/>
                        <a:latin typeface="Times New Roman" panose="02020603050405020304" pitchFamily="18" charset="0"/>
                        <a:ea typeface="Times New Roman" panose="02020603050405020304" pitchFamily="18" charset="0"/>
                      </a:endParaRPr>
                    </a:p>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Un plan de difusión  implementado.</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91214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Estudio DIALOGAS: Elementos que agregan valor</a:t>
            </a:r>
          </a:p>
        </p:txBody>
      </p:sp>
      <p:sp>
        <p:nvSpPr>
          <p:cNvPr id="2" name="Rectángulo 1"/>
          <p:cNvSpPr/>
          <p:nvPr/>
        </p:nvSpPr>
        <p:spPr>
          <a:xfrm>
            <a:off x="827584" y="1844824"/>
            <a:ext cx="7488832" cy="3978012"/>
          </a:xfrm>
          <a:prstGeom prst="rect">
            <a:avLst/>
          </a:prstGeom>
          <a:solidFill>
            <a:schemeClr val="bg1">
              <a:lumMod val="95000"/>
            </a:schemeClr>
          </a:solidFill>
        </p:spPr>
        <p:txBody>
          <a:bodyPr wrap="square">
            <a:spAutoFit/>
          </a:bodyPr>
          <a:lstStyle/>
          <a:p>
            <a:pPr marL="342900" lvl="0" indent="-342900" algn="just">
              <a:spcBef>
                <a:spcPts val="500"/>
              </a:spcBef>
              <a:spcAft>
                <a:spcPts val="0"/>
              </a:spcAft>
              <a:buFont typeface="+mj-lt"/>
              <a:buAutoNum type="arabicPeriod"/>
            </a:pPr>
            <a:endParaRPr lang="es-CL" sz="2000" dirty="0">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500"/>
              </a:spcBef>
              <a:spcAft>
                <a:spcPts val="0"/>
              </a:spcAft>
              <a:buFont typeface="+mj-lt"/>
              <a:buAutoNum type="arabicPeriod"/>
            </a:pPr>
            <a:r>
              <a:rPr lang="es-CL" sz="2000" dirty="0">
                <a:latin typeface="Calibri" panose="020F0502020204030204" pitchFamily="34" charset="0"/>
                <a:ea typeface="Times New Roman" panose="02020603050405020304" pitchFamily="18" charset="0"/>
                <a:cs typeface="Calibri" panose="020F0502020204030204" pitchFamily="34" charset="0"/>
              </a:rPr>
              <a:t>Enfoque de género.</a:t>
            </a:r>
          </a:p>
          <a:p>
            <a:pPr marL="342900" lvl="0" indent="-342900" algn="just">
              <a:spcBef>
                <a:spcPts val="500"/>
              </a:spcBef>
              <a:spcAft>
                <a:spcPts val="0"/>
              </a:spcAft>
              <a:buFont typeface="+mj-lt"/>
              <a:buAutoNum type="arabicPeriod"/>
            </a:pPr>
            <a:endParaRPr lang="es-CL"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0"/>
              </a:spcAft>
              <a:buFont typeface="+mj-lt"/>
              <a:buAutoNum type="arabicPeriod"/>
            </a:pPr>
            <a:r>
              <a:rPr lang="es-CL" sz="2000" dirty="0">
                <a:latin typeface="Calibri" panose="020F0502020204030204" pitchFamily="34" charset="0"/>
                <a:ea typeface="Times New Roman" panose="02020603050405020304" pitchFamily="18" charset="0"/>
                <a:cs typeface="Calibri" panose="020F0502020204030204" pitchFamily="34" charset="0"/>
              </a:rPr>
              <a:t>Enfoque diferencial, dedicando particular atención a la adecuación y desarrollo de herramientas específicas para la situación de la población indígena y a las que sufren alguna situación especial, como son los desplazados y las víctimas del conflicto y/o de la violencia.</a:t>
            </a:r>
          </a:p>
          <a:p>
            <a:pPr marL="342900" lvl="0" indent="-342900" algn="just">
              <a:spcAft>
                <a:spcPts val="0"/>
              </a:spcAft>
              <a:buFont typeface="+mj-lt"/>
              <a:buAutoNum type="arabicPeriod"/>
            </a:pPr>
            <a:endParaRPr lang="es-CL" sz="20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500"/>
              </a:spcAft>
              <a:buFont typeface="+mj-lt"/>
              <a:buAutoNum type="arabicPeriod"/>
            </a:pPr>
            <a:r>
              <a:rPr lang="es-CL" sz="2000" dirty="0">
                <a:latin typeface="Calibri" panose="020F0502020204030204" pitchFamily="34" charset="0"/>
                <a:ea typeface="Times New Roman" panose="02020603050405020304" pitchFamily="18" charset="0"/>
                <a:cs typeface="Calibri" panose="020F0502020204030204" pitchFamily="34" charset="0"/>
              </a:rPr>
              <a:t>Enfoque integral: habilidades transversales para empleo, educación, protección social, lucha contra la pobreza y la violencia.</a:t>
            </a:r>
          </a:p>
          <a:p>
            <a:pPr marL="342900" lvl="0" indent="-342900" algn="just">
              <a:spcAft>
                <a:spcPts val="500"/>
              </a:spcAft>
              <a:buFont typeface="+mj-lt"/>
              <a:buAutoNum type="arabicPeriod"/>
            </a:pPr>
            <a:endParaRPr lang="es-CL"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349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Estudio DIALOGAS: Etapas</a:t>
            </a:r>
          </a:p>
        </p:txBody>
      </p:sp>
      <p:sp>
        <p:nvSpPr>
          <p:cNvPr id="3" name="Rectángulo 2"/>
          <p:cNvSpPr/>
          <p:nvPr/>
        </p:nvSpPr>
        <p:spPr>
          <a:xfrm>
            <a:off x="467544" y="2708920"/>
            <a:ext cx="7776864" cy="3570016"/>
          </a:xfrm>
          <a:prstGeom prst="rect">
            <a:avLst/>
          </a:prstGeom>
        </p:spPr>
        <p:txBody>
          <a:bodyPr wrap="square">
            <a:spAutoFit/>
          </a:bodyPr>
          <a:lstStyle/>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Recopilación de las experiencias y estudios sobre el papel de las Competencias Transversales y Socio Emocionales en los programas y las políticas de lucha a la pobreza y promoción del desarrollo inclusivo en los 7 países.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Producción de un FODA sobre la situación de las políticas públicas sectoriales en cada uno de los 7 países.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Seminario de análisis, validación y revisión entre pares de la situación de cada país.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Elaboración, discusión y firma de un acuerdo de cooperación entre las distintas agencias, ministerios y/o otras entidades involucradas en el tema.</a:t>
            </a:r>
            <a:endParaRPr lang="es-CL"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640823936"/>
              </p:ext>
            </p:extLst>
          </p:nvPr>
        </p:nvGraphicFramePr>
        <p:xfrm>
          <a:off x="1524000" y="1397000"/>
          <a:ext cx="6096000" cy="74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80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Estudio DIALOGAS: Etapas</a:t>
            </a:r>
          </a:p>
        </p:txBody>
      </p:sp>
      <p:sp>
        <p:nvSpPr>
          <p:cNvPr id="4" name="Rectángulo 3"/>
          <p:cNvSpPr/>
          <p:nvPr/>
        </p:nvSpPr>
        <p:spPr>
          <a:xfrm>
            <a:off x="0" y="2708920"/>
            <a:ext cx="8640960" cy="3956468"/>
          </a:xfrm>
          <a:prstGeom prst="rect">
            <a:avLst/>
          </a:prstGeom>
        </p:spPr>
        <p:txBody>
          <a:bodyPr wrap="square">
            <a:spAutoFit/>
          </a:bodyPr>
          <a:lstStyle/>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Análisis de las principales herramientas de promoción y evaluación de las Competencias Transversales y Socio Emocionales disponibles a nivel regional.</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Seminarios de socialización, validación y difusión de las herramientas desarrolladas en Colombia, Chile, Perú y Costa Rica.</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Talleres de capacitación entre pares sobre diseño y aplicación de instrumentos de medición de las competencias socioemocionales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Desarrollo de un protocolo de referencia y de una propuesta integrada de implementación (medición, propuestas pedagógicas, desarrollo y certificación) en tema de Competencias Transversales y Socio Emocionales para los siguientes sectores: Políticas Sociales, Políticas de Empleo, Políticas Educativas.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Difusión y validación en cada país del protocolo y de la propuesta integrada de implementación. </a:t>
            </a:r>
            <a:endParaRPr lang="es-CL"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2156803922"/>
              </p:ext>
            </p:extLst>
          </p:nvPr>
        </p:nvGraphicFramePr>
        <p:xfrm>
          <a:off x="1524000" y="1397000"/>
          <a:ext cx="6096000" cy="74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6427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Estudio DIALOGAS: Etapas</a:t>
            </a:r>
          </a:p>
        </p:txBody>
      </p:sp>
      <p:sp>
        <p:nvSpPr>
          <p:cNvPr id="6" name="Rectángulo 5"/>
          <p:cNvSpPr/>
          <p:nvPr/>
        </p:nvSpPr>
        <p:spPr>
          <a:xfrm>
            <a:off x="611560" y="3212976"/>
            <a:ext cx="7488832" cy="1804981"/>
          </a:xfrm>
          <a:prstGeom prst="rect">
            <a:avLst/>
          </a:prstGeom>
        </p:spPr>
        <p:txBody>
          <a:bodyPr wrap="square">
            <a:spAutoFit/>
          </a:bodyPr>
          <a:lstStyle/>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Definición y validación de la propuesta de sistematización.</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Organización e implementación del proceso de sistematización.</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Validación y publicación de los resultados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Organización de 1 Seminario de presentación y difusión de los resultados</a:t>
            </a:r>
            <a:endParaRPr lang="es-CL" dirty="0"/>
          </a:p>
        </p:txBody>
      </p:sp>
      <p:graphicFrame>
        <p:nvGraphicFramePr>
          <p:cNvPr id="7" name="Diagrama 6"/>
          <p:cNvGraphicFramePr/>
          <p:nvPr>
            <p:extLst>
              <p:ext uri="{D42A27DB-BD31-4B8C-83A1-F6EECF244321}">
                <p14:modId xmlns:p14="http://schemas.microsoft.com/office/powerpoint/2010/main" val="2912160225"/>
              </p:ext>
            </p:extLst>
          </p:nvPr>
        </p:nvGraphicFramePr>
        <p:xfrm>
          <a:off x="1524000" y="1397000"/>
          <a:ext cx="6096000" cy="74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5982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Estudio DIALOGAS: Etapas</a:t>
            </a:r>
          </a:p>
        </p:txBody>
      </p:sp>
      <p:sp>
        <p:nvSpPr>
          <p:cNvPr id="3" name="Rectángulo 2"/>
          <p:cNvSpPr/>
          <p:nvPr/>
        </p:nvSpPr>
        <p:spPr>
          <a:xfrm>
            <a:off x="467544" y="2708920"/>
            <a:ext cx="7776864" cy="3570016"/>
          </a:xfrm>
          <a:prstGeom prst="rect">
            <a:avLst/>
          </a:prstGeom>
        </p:spPr>
        <p:txBody>
          <a:bodyPr wrap="square">
            <a:spAutoFit/>
          </a:bodyPr>
          <a:lstStyle/>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Recopilación de las experiencias y estudios sobre el papel de las Competencias Transversales y Socio Emocionales en los programas y las políticas de lucha a la pobreza y promoción del desarrollo inclusivo en los 7 países.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Producción de un FODA sobre la situación de las políticas públicas sectoriales en cada uno de los 7 países.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Seminario de análisis, validación y revisión entre pares de la situación de cada país.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07000"/>
              </a:lnSpc>
              <a:spcAft>
                <a:spcPts val="600"/>
              </a:spcAft>
              <a:buFont typeface="+mj-lt"/>
              <a:buAutoNum type="arabicPeriod"/>
            </a:pPr>
            <a:r>
              <a:rPr lang="es-CL" dirty="0">
                <a:latin typeface="Calibri" panose="020F0502020204030204" pitchFamily="34" charset="0"/>
                <a:ea typeface="Times New Roman" panose="02020603050405020304" pitchFamily="18" charset="0"/>
                <a:cs typeface="Calibri" panose="020F0502020204030204" pitchFamily="34" charset="0"/>
              </a:rPr>
              <a:t>Elaboración, discusión y firma de un acuerdo de cooperación entre las distintas agencias, ministerios y/o otras entidades involucradas en el tema.</a:t>
            </a:r>
            <a:endParaRPr lang="es-CL"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7" name="Diagrama 6"/>
          <p:cNvGraphicFramePr/>
          <p:nvPr>
            <p:extLst>
              <p:ext uri="{D42A27DB-BD31-4B8C-83A1-F6EECF244321}">
                <p14:modId xmlns:p14="http://schemas.microsoft.com/office/powerpoint/2010/main" val="640823936"/>
              </p:ext>
            </p:extLst>
          </p:nvPr>
        </p:nvGraphicFramePr>
        <p:xfrm>
          <a:off x="1524000" y="1397000"/>
          <a:ext cx="6096000" cy="74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395536" y="2492896"/>
            <a:ext cx="8352928" cy="2160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 name="Elipse 3"/>
          <p:cNvSpPr/>
          <p:nvPr/>
        </p:nvSpPr>
        <p:spPr>
          <a:xfrm>
            <a:off x="6473306" y="4473116"/>
            <a:ext cx="2274889" cy="198584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CL" dirty="0"/>
              <a:t>Trabajo </a:t>
            </a:r>
          </a:p>
          <a:p>
            <a:pPr algn="ctr"/>
            <a:r>
              <a:rPr lang="es-CL" dirty="0"/>
              <a:t>Grupo Educativo</a:t>
            </a:r>
          </a:p>
        </p:txBody>
      </p:sp>
    </p:spTree>
    <p:extLst>
      <p:ext uri="{BB962C8B-B14F-4D97-AF65-F5344CB8AC3E}">
        <p14:creationId xmlns:p14="http://schemas.microsoft.com/office/powerpoint/2010/main" val="196943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9144000" cy="6858000"/>
          </a:xfrm>
          <a:prstGeom prst="rect">
            <a:avLst/>
          </a:prstGeom>
        </p:spPr>
      </p:pic>
      <p:sp>
        <p:nvSpPr>
          <p:cNvPr id="6" name="Rectángulo 5"/>
          <p:cNvSpPr/>
          <p:nvPr/>
        </p:nvSpPr>
        <p:spPr>
          <a:xfrm>
            <a:off x="0" y="5085184"/>
            <a:ext cx="9144000" cy="177281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3" name="Imagen 2"/>
          <p:cNvPicPr>
            <a:picLocks noChangeAspect="1"/>
          </p:cNvPicPr>
          <p:nvPr/>
        </p:nvPicPr>
        <p:blipFill>
          <a:blip r:embed="rId3"/>
          <a:stretch>
            <a:fillRect/>
          </a:stretch>
        </p:blipFill>
        <p:spPr>
          <a:xfrm>
            <a:off x="-5705" y="5319320"/>
            <a:ext cx="9144000" cy="1304544"/>
          </a:xfrm>
          <a:prstGeom prst="rect">
            <a:avLst/>
          </a:prstGeom>
        </p:spPr>
      </p:pic>
    </p:spTree>
    <p:extLst>
      <p:ext uri="{BB962C8B-B14F-4D97-AF65-F5344CB8AC3E}">
        <p14:creationId xmlns:p14="http://schemas.microsoft.com/office/powerpoint/2010/main" val="4251732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FODA: Aspectos de organización</a:t>
            </a:r>
          </a:p>
        </p:txBody>
      </p:sp>
      <p:sp>
        <p:nvSpPr>
          <p:cNvPr id="2" name="Rectángulo 1"/>
          <p:cNvSpPr/>
          <p:nvPr/>
        </p:nvSpPr>
        <p:spPr>
          <a:xfrm>
            <a:off x="683568" y="980728"/>
            <a:ext cx="7200800" cy="4878259"/>
          </a:xfrm>
          <a:prstGeom prst="rect">
            <a:avLst/>
          </a:prstGeom>
          <a:solidFill>
            <a:schemeClr val="bg1">
              <a:lumMod val="95000"/>
            </a:schemeClr>
          </a:solidFill>
        </p:spPr>
        <p:txBody>
          <a:bodyPr wrap="square">
            <a:spAutoFit/>
          </a:bodyPr>
          <a:lstStyle/>
          <a:p>
            <a:pPr>
              <a:spcBef>
                <a:spcPts val="500"/>
              </a:spcBef>
              <a:spcAft>
                <a:spcPts val="500"/>
              </a:spcAft>
            </a:pPr>
            <a:endParaRPr lang="es-CL" dirty="0">
              <a:latin typeface="Calibri" panose="020F0502020204030204" pitchFamily="34" charset="0"/>
              <a:ea typeface="Times New Roman" panose="02020603050405020304" pitchFamily="18" charset="0"/>
            </a:endParaRPr>
          </a:p>
          <a:p>
            <a:pPr>
              <a:spcBef>
                <a:spcPts val="500"/>
              </a:spcBef>
              <a:spcAft>
                <a:spcPts val="500"/>
              </a:spcAft>
            </a:pPr>
            <a:r>
              <a:rPr lang="es-CL" dirty="0">
                <a:latin typeface="Calibri" panose="020F0502020204030204" pitchFamily="34" charset="0"/>
                <a:ea typeface="Times New Roman" panose="02020603050405020304" pitchFamily="18" charset="0"/>
              </a:rPr>
              <a:t>Apoyo base</a:t>
            </a:r>
            <a:endParaRPr lang="es-CL" sz="2000" dirty="0">
              <a:latin typeface="Times New Roman" panose="02020603050405020304" pitchFamily="18" charset="0"/>
              <a:ea typeface="Times New Roman" panose="02020603050405020304" pitchFamily="18" charset="0"/>
            </a:endParaRPr>
          </a:p>
          <a:p>
            <a:pPr marL="449580">
              <a:spcBef>
                <a:spcPts val="500"/>
              </a:spcBef>
              <a:spcAft>
                <a:spcPts val="500"/>
              </a:spcAft>
            </a:pPr>
            <a:r>
              <a:rPr lang="es-CL" dirty="0">
                <a:latin typeface="Calibri" panose="020F0502020204030204" pitchFamily="34" charset="0"/>
                <a:ea typeface="Times New Roman" panose="02020603050405020304" pitchFamily="18" charset="0"/>
              </a:rPr>
              <a:t>Necesitamos tener una contraparte en cada país.</a:t>
            </a:r>
            <a:endParaRPr lang="es-CL" sz="2000" dirty="0">
              <a:latin typeface="Times New Roman" panose="02020603050405020304" pitchFamily="18" charset="0"/>
              <a:ea typeface="Times New Roman" panose="02020603050405020304" pitchFamily="18" charset="0"/>
            </a:endParaRPr>
          </a:p>
          <a:p>
            <a:pPr>
              <a:spcBef>
                <a:spcPts val="500"/>
              </a:spcBef>
              <a:spcAft>
                <a:spcPts val="500"/>
              </a:spcAft>
            </a:pPr>
            <a:r>
              <a:rPr lang="es-CL" dirty="0">
                <a:latin typeface="Calibri" panose="020F0502020204030204" pitchFamily="34" charset="0"/>
                <a:ea typeface="Times New Roman" panose="02020603050405020304" pitchFamily="18" charset="0"/>
              </a:rPr>
              <a:t> </a:t>
            </a:r>
            <a:endParaRPr lang="es-CL" sz="2000" dirty="0">
              <a:latin typeface="Times New Roman" panose="02020603050405020304" pitchFamily="18" charset="0"/>
              <a:ea typeface="Times New Roman" panose="02020603050405020304" pitchFamily="18" charset="0"/>
            </a:endParaRPr>
          </a:p>
          <a:p>
            <a:pPr>
              <a:spcBef>
                <a:spcPts val="500"/>
              </a:spcBef>
              <a:spcAft>
                <a:spcPts val="500"/>
              </a:spcAft>
            </a:pPr>
            <a:r>
              <a:rPr lang="es-CL" dirty="0">
                <a:latin typeface="Calibri" panose="020F0502020204030204" pitchFamily="34" charset="0"/>
                <a:ea typeface="Times New Roman" panose="02020603050405020304" pitchFamily="18" charset="0"/>
              </a:rPr>
              <a:t>Convocatoria</a:t>
            </a:r>
            <a:endParaRPr lang="es-CL" sz="2000" dirty="0">
              <a:latin typeface="Times New Roman" panose="02020603050405020304" pitchFamily="18" charset="0"/>
              <a:ea typeface="Times New Roman" panose="02020603050405020304" pitchFamily="18" charset="0"/>
            </a:endParaRPr>
          </a:p>
          <a:p>
            <a:pPr marL="342900" lvl="0" indent="-342900">
              <a:spcBef>
                <a:spcPts val="500"/>
              </a:spcBef>
              <a:spcAft>
                <a:spcPts val="0"/>
              </a:spcAft>
              <a:buFont typeface="+mj-lt"/>
              <a:buAutoNum type="alphaLcPeriod"/>
            </a:pPr>
            <a:r>
              <a:rPr lang="es-CL" dirty="0">
                <a:latin typeface="Calibri" panose="020F0502020204030204" pitchFamily="34" charset="0"/>
                <a:ea typeface="Times New Roman" panose="02020603050405020304" pitchFamily="18" charset="0"/>
              </a:rPr>
              <a:t>Identificar con la contraparte las instituciones relevantes en cada país.</a:t>
            </a:r>
            <a:endParaRPr lang="es-CL" sz="2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CL" dirty="0">
                <a:latin typeface="Calibri" panose="020F0502020204030204" pitchFamily="34" charset="0"/>
                <a:ea typeface="Times New Roman" panose="02020603050405020304" pitchFamily="18" charset="0"/>
              </a:rPr>
              <a:t>Invitar a 1 o 2 invitados por institución.</a:t>
            </a:r>
            <a:endParaRPr lang="es-CL" sz="2000" dirty="0">
              <a:latin typeface="Times New Roman" panose="02020603050405020304" pitchFamily="18" charset="0"/>
              <a:ea typeface="Times New Roman" panose="02020603050405020304" pitchFamily="18" charset="0"/>
            </a:endParaRPr>
          </a:p>
          <a:p>
            <a:pPr marL="342900" lvl="0" indent="-342900">
              <a:spcAft>
                <a:spcPts val="0"/>
              </a:spcAft>
              <a:buFont typeface="+mj-lt"/>
              <a:buAutoNum type="alphaLcPeriod"/>
            </a:pPr>
            <a:r>
              <a:rPr lang="es-CL" dirty="0">
                <a:latin typeface="Calibri" panose="020F0502020204030204" pitchFamily="34" charset="0"/>
                <a:ea typeface="Times New Roman" panose="02020603050405020304" pitchFamily="18" charset="0"/>
              </a:rPr>
              <a:t>Organizar el trabajo según el número de asistentes.</a:t>
            </a:r>
            <a:endParaRPr lang="es-CL" sz="2000" dirty="0">
              <a:latin typeface="Times New Roman" panose="02020603050405020304" pitchFamily="18" charset="0"/>
              <a:ea typeface="Times New Roman" panose="02020603050405020304" pitchFamily="18" charset="0"/>
            </a:endParaRPr>
          </a:p>
          <a:p>
            <a:pPr marL="342900" lvl="0" indent="-342900">
              <a:spcAft>
                <a:spcPts val="500"/>
              </a:spcAft>
              <a:buFont typeface="+mj-lt"/>
              <a:buAutoNum type="alphaLcPeriod"/>
            </a:pPr>
            <a:r>
              <a:rPr lang="es-CL" dirty="0">
                <a:latin typeface="Calibri" panose="020F0502020204030204" pitchFamily="34" charset="0"/>
                <a:ea typeface="Times New Roman" panose="02020603050405020304" pitchFamily="18" charset="0"/>
              </a:rPr>
              <a:t>Enviar la estructura del trabajo FODA de manera previa a los invitados.</a:t>
            </a:r>
            <a:endParaRPr lang="es-CL" sz="2000" dirty="0">
              <a:latin typeface="Times New Roman" panose="02020603050405020304" pitchFamily="18" charset="0"/>
              <a:ea typeface="Times New Roman" panose="02020603050405020304" pitchFamily="18" charset="0"/>
            </a:endParaRPr>
          </a:p>
          <a:p>
            <a:pPr>
              <a:spcBef>
                <a:spcPts val="500"/>
              </a:spcBef>
              <a:spcAft>
                <a:spcPts val="500"/>
              </a:spcAft>
            </a:pPr>
            <a:r>
              <a:rPr lang="es-CL" dirty="0">
                <a:latin typeface="Calibri" panose="020F0502020204030204" pitchFamily="34" charset="0"/>
                <a:ea typeface="Times New Roman" panose="02020603050405020304" pitchFamily="18" charset="0"/>
              </a:rPr>
              <a:t> </a:t>
            </a:r>
            <a:endParaRPr lang="es-CL" sz="2000" dirty="0">
              <a:latin typeface="Times New Roman" panose="02020603050405020304" pitchFamily="18" charset="0"/>
              <a:ea typeface="Times New Roman" panose="02020603050405020304" pitchFamily="18" charset="0"/>
            </a:endParaRPr>
          </a:p>
          <a:p>
            <a:pPr>
              <a:spcBef>
                <a:spcPts val="500"/>
              </a:spcBef>
              <a:spcAft>
                <a:spcPts val="500"/>
              </a:spcAft>
            </a:pPr>
            <a:r>
              <a:rPr lang="es-CL" dirty="0">
                <a:latin typeface="Calibri" panose="020F0502020204030204" pitchFamily="34" charset="0"/>
                <a:ea typeface="Times New Roman" panose="02020603050405020304" pitchFamily="18" charset="0"/>
              </a:rPr>
              <a:t>Duración del trabajo</a:t>
            </a:r>
            <a:endParaRPr lang="es-CL" sz="2000" dirty="0">
              <a:latin typeface="Times New Roman" panose="02020603050405020304" pitchFamily="18" charset="0"/>
              <a:ea typeface="Times New Roman" panose="02020603050405020304" pitchFamily="18" charset="0"/>
            </a:endParaRPr>
          </a:p>
          <a:p>
            <a:pPr marL="449580">
              <a:spcBef>
                <a:spcPts val="500"/>
              </a:spcBef>
              <a:spcAft>
                <a:spcPts val="500"/>
              </a:spcAft>
            </a:pPr>
            <a:r>
              <a:rPr lang="es-CL" dirty="0">
                <a:latin typeface="Calibri" panose="020F0502020204030204" pitchFamily="34" charset="0"/>
                <a:ea typeface="Times New Roman" panose="02020603050405020304" pitchFamily="18" charset="0"/>
              </a:rPr>
              <a:t>120 minutos</a:t>
            </a:r>
          </a:p>
          <a:p>
            <a:pPr marL="449580">
              <a:spcBef>
                <a:spcPts val="500"/>
              </a:spcBef>
              <a:spcAft>
                <a:spcPts val="500"/>
              </a:spcAft>
            </a:pPr>
            <a:endParaRPr lang="es-CL" sz="2000" dirty="0">
              <a:effectLst/>
              <a:latin typeface="Times New Roman" panose="02020603050405020304" pitchFamily="18" charset="0"/>
              <a:ea typeface="Times New Roman" panose="02020603050405020304" pitchFamily="18" charset="0"/>
            </a:endParaRPr>
          </a:p>
        </p:txBody>
      </p:sp>
      <p:sp>
        <p:nvSpPr>
          <p:cNvPr id="3" name="Elipse 2"/>
          <p:cNvSpPr/>
          <p:nvPr/>
        </p:nvSpPr>
        <p:spPr>
          <a:xfrm>
            <a:off x="6084168" y="4509120"/>
            <a:ext cx="2376264" cy="21602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Clave: </a:t>
            </a:r>
          </a:p>
          <a:p>
            <a:pPr algn="ctr"/>
            <a:r>
              <a:rPr lang="es-CL" dirty="0"/>
              <a:t>agenda x viajes </a:t>
            </a:r>
          </a:p>
        </p:txBody>
      </p:sp>
    </p:spTree>
    <p:extLst>
      <p:ext uri="{BB962C8B-B14F-4D97-AF65-F5344CB8AC3E}">
        <p14:creationId xmlns:p14="http://schemas.microsoft.com/office/powerpoint/2010/main" val="4208541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FODA: Estructura de cada sesión</a:t>
            </a:r>
          </a:p>
        </p:txBody>
      </p:sp>
      <p:sp>
        <p:nvSpPr>
          <p:cNvPr id="2" name="Rectángulo 1"/>
          <p:cNvSpPr/>
          <p:nvPr/>
        </p:nvSpPr>
        <p:spPr>
          <a:xfrm>
            <a:off x="683568" y="980728"/>
            <a:ext cx="6192688" cy="5365571"/>
          </a:xfrm>
          <a:prstGeom prst="rect">
            <a:avLst/>
          </a:prstGeom>
          <a:solidFill>
            <a:schemeClr val="bg1">
              <a:lumMod val="95000"/>
            </a:schemeClr>
          </a:solidFill>
        </p:spPr>
        <p:txBody>
          <a:bodyPr wrap="square">
            <a:spAutoFit/>
          </a:bodyPr>
          <a:lstStyle/>
          <a:p>
            <a:pPr>
              <a:spcBef>
                <a:spcPts val="500"/>
              </a:spcBef>
              <a:spcAft>
                <a:spcPts val="500"/>
              </a:spcAft>
            </a:pPr>
            <a:endParaRPr lang="es-CL" dirty="0">
              <a:latin typeface="Calibri" panose="020F0502020204030204" pitchFamily="34" charset="0"/>
              <a:ea typeface="Times New Roman" panose="02020603050405020304" pitchFamily="18" charset="0"/>
            </a:endParaRPr>
          </a:p>
          <a:p>
            <a:r>
              <a:rPr lang="es-CL" dirty="0">
                <a:latin typeface="Calibri" panose="020F0502020204030204" pitchFamily="34" charset="0"/>
                <a:ea typeface="Times New Roman" panose="02020603050405020304" pitchFamily="18" charset="0"/>
              </a:rPr>
              <a:t> </a:t>
            </a:r>
            <a:r>
              <a:rPr lang="es-CL" dirty="0"/>
              <a:t>Estructura</a:t>
            </a:r>
          </a:p>
          <a:p>
            <a:endParaRPr lang="es-CL" dirty="0"/>
          </a:p>
          <a:p>
            <a:pPr marL="342900" lvl="0" indent="-342900">
              <a:buFont typeface="+mj-lt"/>
              <a:buAutoNum type="arabicPeriod"/>
            </a:pPr>
            <a:r>
              <a:rPr lang="es-CL" dirty="0"/>
              <a:t>Presentación de los asistentes</a:t>
            </a:r>
          </a:p>
          <a:p>
            <a:pPr marL="342900" lvl="0" indent="-342900">
              <a:buFont typeface="+mj-lt"/>
              <a:buAutoNum type="arabicPeriod"/>
            </a:pPr>
            <a:endParaRPr lang="es-CL" dirty="0"/>
          </a:p>
          <a:p>
            <a:pPr marL="342900" lvl="0" indent="-342900">
              <a:buFont typeface="+mj-lt"/>
              <a:buAutoNum type="arabicPeriod"/>
            </a:pPr>
            <a:r>
              <a:rPr lang="es-CL" dirty="0"/>
              <a:t>Revisión de los objetivos del proyecto  </a:t>
            </a:r>
          </a:p>
          <a:p>
            <a:pPr marL="342900" lvl="0" indent="-342900">
              <a:buFont typeface="+mj-lt"/>
              <a:buAutoNum type="arabicPeriod"/>
            </a:pPr>
            <a:endParaRPr lang="es-CL" dirty="0"/>
          </a:p>
          <a:p>
            <a:pPr marL="342900" lvl="0" indent="-342900">
              <a:buFont typeface="+mj-lt"/>
              <a:buAutoNum type="arabicPeriod"/>
            </a:pPr>
            <a:r>
              <a:rPr lang="es-CL" dirty="0"/>
              <a:t>Objetivos del trabajo que nos convoca</a:t>
            </a:r>
          </a:p>
          <a:p>
            <a:pPr marL="342900" lvl="0" indent="-342900">
              <a:buFont typeface="+mj-lt"/>
              <a:buAutoNum type="arabicPeriod"/>
            </a:pPr>
            <a:endParaRPr lang="es-CL" dirty="0"/>
          </a:p>
          <a:p>
            <a:pPr marL="342900" lvl="0" indent="-342900">
              <a:buFont typeface="+mj-lt"/>
              <a:buAutoNum type="arabicPeriod"/>
            </a:pPr>
            <a:r>
              <a:rPr lang="es-CL" dirty="0"/>
              <a:t>¿Cómo vamos a trabajar? </a:t>
            </a:r>
          </a:p>
          <a:p>
            <a:pPr marL="342900" lvl="0" indent="-342900">
              <a:buFont typeface="+mj-lt"/>
              <a:buAutoNum type="arabicPeriod"/>
            </a:pPr>
            <a:endParaRPr lang="es-CL" dirty="0"/>
          </a:p>
          <a:p>
            <a:pPr marL="342900" lvl="0" indent="-342900">
              <a:buFont typeface="+mj-lt"/>
              <a:buAutoNum type="arabicPeriod"/>
            </a:pPr>
            <a:r>
              <a:rPr lang="es-CL" dirty="0"/>
              <a:t>Entendimiento del análisis FODA</a:t>
            </a:r>
          </a:p>
          <a:p>
            <a:pPr marL="342900" lvl="0" indent="-342900">
              <a:buFont typeface="+mj-lt"/>
              <a:buAutoNum type="arabicPeriod"/>
            </a:pPr>
            <a:endParaRPr lang="es-CL" dirty="0"/>
          </a:p>
          <a:p>
            <a:pPr marL="342900" lvl="0" indent="-342900">
              <a:buFont typeface="+mj-lt"/>
              <a:buAutoNum type="arabicPeriod"/>
            </a:pPr>
            <a:r>
              <a:rPr lang="es-CL" dirty="0" err="1"/>
              <a:t>Focus</a:t>
            </a:r>
            <a:r>
              <a:rPr lang="es-CL" dirty="0"/>
              <a:t> </a:t>
            </a:r>
            <a:r>
              <a:rPr lang="es-CL" dirty="0" err="1"/>
              <a:t>group</a:t>
            </a:r>
            <a:r>
              <a:rPr lang="es-CL" dirty="0"/>
              <a:t> / Taller</a:t>
            </a:r>
          </a:p>
          <a:p>
            <a:pPr marL="342900" lvl="0" indent="-342900">
              <a:buFont typeface="+mj-lt"/>
              <a:buAutoNum type="arabicPeriod"/>
            </a:pPr>
            <a:endParaRPr lang="es-CL" dirty="0"/>
          </a:p>
          <a:p>
            <a:pPr marL="342900" lvl="0" indent="-342900">
              <a:buFont typeface="+mj-lt"/>
              <a:buAutoNum type="arabicPeriod"/>
            </a:pPr>
            <a:r>
              <a:rPr lang="es-CL" dirty="0"/>
              <a:t>Cierre</a:t>
            </a:r>
          </a:p>
          <a:p>
            <a:pPr>
              <a:spcBef>
                <a:spcPts val="500"/>
              </a:spcBef>
              <a:spcAft>
                <a:spcPts val="500"/>
              </a:spcAft>
            </a:pPr>
            <a:endParaRPr lang="es-CL" dirty="0">
              <a:latin typeface="Calibri" panose="020F0502020204030204" pitchFamily="34" charset="0"/>
              <a:ea typeface="Times New Roman" panose="02020603050405020304" pitchFamily="18" charset="0"/>
            </a:endParaRPr>
          </a:p>
          <a:p>
            <a:pPr marL="449580">
              <a:spcBef>
                <a:spcPts val="500"/>
              </a:spcBef>
              <a:spcAft>
                <a:spcPts val="500"/>
              </a:spcAft>
            </a:pPr>
            <a:endParaRPr lang="es-CL"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0716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contenido"/>
          <p:cNvSpPr txBox="1">
            <a:spLocks/>
          </p:cNvSpPr>
          <p:nvPr/>
        </p:nvSpPr>
        <p:spPr>
          <a:xfrm>
            <a:off x="543802" y="1052736"/>
            <a:ext cx="8060645" cy="5328592"/>
          </a:xfrm>
          <a:prstGeom prst="rect">
            <a:avLst/>
          </a:prstGeom>
          <a:solidFill>
            <a:schemeClr val="bg1">
              <a:lumMod val="95000"/>
            </a:schemeClr>
          </a:solidFill>
        </p:spPr>
        <p:txBody>
          <a:bodyPr/>
          <a:lstStyle>
            <a:lvl1pPr marL="0" indent="0" algn="l" defTabSz="457108" rtl="0" eaLnBrk="1" latinLnBrk="0" hangingPunct="1">
              <a:spcBef>
                <a:spcPct val="20000"/>
              </a:spcBef>
              <a:buFont typeface="Arial"/>
              <a:buNone/>
              <a:defRPr sz="3200" kern="1200">
                <a:solidFill>
                  <a:schemeClr val="tx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_tradnl" sz="2400" b="1" dirty="0"/>
          </a:p>
          <a:p>
            <a:pPr algn="just"/>
            <a:r>
              <a:rPr lang="es-ES" sz="2400" dirty="0"/>
              <a:t>Fortalecer - a nivel regional -  los programas de superación de la pobreza y de mejoramiento de la educación, a través de:</a:t>
            </a:r>
            <a:r>
              <a:rPr lang="es-ES_tradnl" sz="2400" b="1" dirty="0"/>
              <a:t> </a:t>
            </a:r>
          </a:p>
          <a:p>
            <a:pPr algn="just"/>
            <a:endParaRPr lang="es-ES_tradnl" sz="2400" dirty="0"/>
          </a:p>
          <a:p>
            <a:pPr lvl="2" algn="just"/>
            <a:r>
              <a:rPr lang="es-CL" dirty="0"/>
              <a:t> Generar dispositivos de apoyo para </a:t>
            </a:r>
            <a:r>
              <a:rPr lang="es-CL" b="1" dirty="0"/>
              <a:t>mejorar la empleabilidad</a:t>
            </a:r>
            <a:r>
              <a:rPr lang="es-CL" dirty="0"/>
              <a:t> en cada país, a través de la generación de productos que apoyen la adquisición y evaluación de competencias transversales y socio-emocionales (CTSE)</a:t>
            </a:r>
          </a:p>
          <a:p>
            <a:pPr algn="just"/>
            <a:endParaRPr lang="es-ES_tradnl" sz="2400" dirty="0"/>
          </a:p>
          <a:p>
            <a:pPr algn="just"/>
            <a:endParaRPr lang="es-ES_tradnl" sz="2400" dirty="0"/>
          </a:p>
        </p:txBody>
      </p:sp>
      <p:sp>
        <p:nvSpPr>
          <p:cNvPr id="5" name="2 Marcador de texto"/>
          <p:cNvSpPr txBox="1">
            <a:spLocks/>
          </p:cNvSpPr>
          <p:nvPr/>
        </p:nvSpPr>
        <p:spPr>
          <a:xfrm>
            <a:off x="543803" y="387001"/>
            <a:ext cx="6296470" cy="397331"/>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s-CL" sz="2800" b="1" dirty="0">
                <a:solidFill>
                  <a:schemeClr val="accent5">
                    <a:lumMod val="75000"/>
                  </a:schemeClr>
                </a:solidFill>
              </a:rPr>
              <a:t>Objetivo Estudio Dialogas</a:t>
            </a:r>
          </a:p>
        </p:txBody>
      </p:sp>
    </p:spTree>
    <p:extLst>
      <p:ext uri="{BB962C8B-B14F-4D97-AF65-F5344CB8AC3E}">
        <p14:creationId xmlns:p14="http://schemas.microsoft.com/office/powerpoint/2010/main" val="3202469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FODA: Estrategia</a:t>
            </a:r>
          </a:p>
        </p:txBody>
      </p:sp>
      <p:sp>
        <p:nvSpPr>
          <p:cNvPr id="2" name="Rectángulo 1"/>
          <p:cNvSpPr/>
          <p:nvPr/>
        </p:nvSpPr>
        <p:spPr>
          <a:xfrm>
            <a:off x="2627784" y="992465"/>
            <a:ext cx="6192688" cy="5696431"/>
          </a:xfrm>
          <a:prstGeom prst="rect">
            <a:avLst/>
          </a:prstGeom>
          <a:solidFill>
            <a:schemeClr val="bg1">
              <a:lumMod val="95000"/>
            </a:schemeClr>
          </a:solidFill>
        </p:spPr>
        <p:txBody>
          <a:bodyPr wrap="square">
            <a:spAutoFit/>
          </a:bodyPr>
          <a:lstStyle/>
          <a:p>
            <a:pPr>
              <a:spcBef>
                <a:spcPts val="500"/>
              </a:spcBef>
              <a:spcAft>
                <a:spcPts val="500"/>
              </a:spcAft>
            </a:pPr>
            <a:endParaRPr lang="es-CL" sz="2000" dirty="0">
              <a:latin typeface="Calibri" panose="020F0502020204030204" pitchFamily="34" charset="0"/>
              <a:ea typeface="Times New Roman" panose="02020603050405020304" pitchFamily="18" charset="0"/>
            </a:endParaRPr>
          </a:p>
          <a:p>
            <a:r>
              <a:rPr lang="es-CL" sz="2000" b="1" dirty="0">
                <a:latin typeface="Calibri" panose="020F0502020204030204" pitchFamily="34" charset="0"/>
                <a:ea typeface="Times New Roman" panose="02020603050405020304" pitchFamily="18" charset="0"/>
              </a:rPr>
              <a:t> </a:t>
            </a:r>
            <a:r>
              <a:rPr lang="es-CL" sz="2000" b="1" dirty="0"/>
              <a:t>¿Qué productos y experiencias tenemos para compartir en una red de trabajo internacional sobre competencias transversales?</a:t>
            </a:r>
          </a:p>
          <a:p>
            <a:endParaRPr lang="es-CL" sz="2000" dirty="0"/>
          </a:p>
          <a:p>
            <a:pPr marL="285750" lvl="0" indent="-285750">
              <a:buFont typeface="Arial" panose="020B0604020202020204" pitchFamily="34" charset="0"/>
              <a:buChar char="•"/>
            </a:pPr>
            <a:r>
              <a:rPr lang="es-CL" sz="2000" dirty="0"/>
              <a:t>Documentos (*Archivos)</a:t>
            </a:r>
          </a:p>
          <a:p>
            <a:pPr marL="285750" lvl="0" indent="-285750">
              <a:buFont typeface="Arial" panose="020B0604020202020204" pitchFamily="34" charset="0"/>
              <a:buChar char="•"/>
            </a:pPr>
            <a:r>
              <a:rPr lang="es-CL" sz="2000" dirty="0"/>
              <a:t>Catálogos de competencias transversales</a:t>
            </a:r>
          </a:p>
          <a:p>
            <a:pPr marL="285750" lvl="0" indent="-285750">
              <a:buFont typeface="Arial" panose="020B0604020202020204" pitchFamily="34" charset="0"/>
              <a:buChar char="•"/>
            </a:pPr>
            <a:r>
              <a:rPr lang="es-CL" sz="2000" dirty="0"/>
              <a:t>Instrumentos de medición o evaluación de competencias transversales</a:t>
            </a:r>
          </a:p>
          <a:p>
            <a:pPr marL="342900" lvl="0" indent="-342900">
              <a:buFont typeface="Arial" panose="020B0604020202020204" pitchFamily="34" charset="0"/>
              <a:buChar char="•"/>
            </a:pPr>
            <a:endParaRPr lang="es-CL" sz="2000" dirty="0"/>
          </a:p>
          <a:p>
            <a:pPr marL="285750" lvl="0" indent="-285750">
              <a:buFont typeface="Arial" panose="020B0604020202020204" pitchFamily="34" charset="0"/>
              <a:buChar char="•"/>
            </a:pPr>
            <a:r>
              <a:rPr lang="es-CL" sz="2000" dirty="0"/>
              <a:t>Proyectos que hayan sido implementados y evaluados</a:t>
            </a:r>
          </a:p>
          <a:p>
            <a:pPr marL="342900" lvl="0" indent="-342900">
              <a:buFont typeface="Arial" panose="020B0604020202020204" pitchFamily="34" charset="0"/>
              <a:buChar char="•"/>
            </a:pPr>
            <a:endParaRPr lang="es-CL" sz="2000" dirty="0"/>
          </a:p>
          <a:p>
            <a:pPr marL="285750" lvl="0" indent="-285750">
              <a:buFont typeface="Arial" panose="020B0604020202020204" pitchFamily="34" charset="0"/>
              <a:buChar char="•"/>
            </a:pPr>
            <a:r>
              <a:rPr lang="es-CL" sz="2000" dirty="0"/>
              <a:t>Experiencias que hayan tenido como foco:</a:t>
            </a:r>
          </a:p>
          <a:p>
            <a:pPr marL="742950" lvl="1" indent="-285750">
              <a:buFont typeface="Arial" panose="020B0604020202020204" pitchFamily="34" charset="0"/>
              <a:buChar char="•"/>
            </a:pPr>
            <a:r>
              <a:rPr lang="es-CL" sz="2000" dirty="0"/>
              <a:t>Enfoque género</a:t>
            </a:r>
          </a:p>
          <a:p>
            <a:pPr marL="742950" lvl="1" indent="-285750">
              <a:buFont typeface="Arial" panose="020B0604020202020204" pitchFamily="34" charset="0"/>
              <a:buChar char="•"/>
            </a:pPr>
            <a:r>
              <a:rPr lang="es-CL" sz="2000" dirty="0"/>
              <a:t>Enfoque integración personas indígenas / desplazadas / víctimas, otras</a:t>
            </a:r>
          </a:p>
          <a:p>
            <a:pPr marL="742950" lvl="1" indent="-285750">
              <a:buFont typeface="Arial" panose="020B0604020202020204" pitchFamily="34" charset="0"/>
              <a:buChar char="•"/>
            </a:pPr>
            <a:r>
              <a:rPr lang="es-CL" sz="2000" dirty="0"/>
              <a:t>Enfoque integral: + que empleo</a:t>
            </a:r>
          </a:p>
          <a:p>
            <a:pPr marL="742950" lvl="1" indent="-285750">
              <a:buFont typeface="Arial" panose="020B0604020202020204" pitchFamily="34" charset="0"/>
              <a:buChar char="•"/>
            </a:pPr>
            <a:endParaRPr lang="es-CL" sz="20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539552" y="992465"/>
            <a:ext cx="1656184" cy="5604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5400" b="1" dirty="0"/>
              <a:t>F</a:t>
            </a:r>
          </a:p>
          <a:p>
            <a:pPr algn="ctr"/>
            <a:endParaRPr lang="es-CL" sz="2000" b="1" dirty="0"/>
          </a:p>
          <a:p>
            <a:pPr algn="ctr"/>
            <a:r>
              <a:rPr lang="es-CL" sz="2000" b="1" dirty="0"/>
              <a:t>Fortalezas</a:t>
            </a:r>
          </a:p>
        </p:txBody>
      </p:sp>
    </p:spTree>
    <p:extLst>
      <p:ext uri="{BB962C8B-B14F-4D97-AF65-F5344CB8AC3E}">
        <p14:creationId xmlns:p14="http://schemas.microsoft.com/office/powerpoint/2010/main" val="174112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FODA: Estrategia</a:t>
            </a:r>
          </a:p>
        </p:txBody>
      </p:sp>
      <p:sp>
        <p:nvSpPr>
          <p:cNvPr id="2" name="Rectángulo 1"/>
          <p:cNvSpPr/>
          <p:nvPr/>
        </p:nvSpPr>
        <p:spPr>
          <a:xfrm>
            <a:off x="2627784" y="992465"/>
            <a:ext cx="6192688" cy="5696431"/>
          </a:xfrm>
          <a:prstGeom prst="rect">
            <a:avLst/>
          </a:prstGeom>
          <a:solidFill>
            <a:schemeClr val="bg1">
              <a:lumMod val="95000"/>
            </a:schemeClr>
          </a:solidFill>
        </p:spPr>
        <p:txBody>
          <a:bodyPr wrap="square">
            <a:spAutoFit/>
          </a:bodyPr>
          <a:lstStyle/>
          <a:p>
            <a:pPr>
              <a:spcBef>
                <a:spcPts val="500"/>
              </a:spcBef>
              <a:spcAft>
                <a:spcPts val="500"/>
              </a:spcAft>
            </a:pPr>
            <a:endParaRPr lang="es-CL" sz="2000" dirty="0">
              <a:latin typeface="Calibri" panose="020F0502020204030204" pitchFamily="34" charset="0"/>
              <a:ea typeface="Times New Roman" panose="02020603050405020304" pitchFamily="18" charset="0"/>
            </a:endParaRPr>
          </a:p>
          <a:p>
            <a:r>
              <a:rPr lang="es-CL" sz="2000" b="1" dirty="0">
                <a:latin typeface="Calibri" panose="020F0502020204030204" pitchFamily="34" charset="0"/>
                <a:ea typeface="Times New Roman" panose="02020603050405020304" pitchFamily="18" charset="0"/>
              </a:rPr>
              <a:t> </a:t>
            </a:r>
            <a:r>
              <a:rPr lang="es-CL" sz="2000" b="1" dirty="0"/>
              <a:t> ¿Qué esperamos aprender y complementar, a partir del trabajo en red sobre competencias transversales?</a:t>
            </a:r>
          </a:p>
          <a:p>
            <a:endParaRPr lang="es-CL" sz="2000" dirty="0"/>
          </a:p>
          <a:p>
            <a:pPr marL="285750" lvl="0" indent="-285750">
              <a:buFont typeface="Arial" panose="020B0604020202020204" pitchFamily="34" charset="0"/>
              <a:buChar char="•"/>
            </a:pPr>
            <a:r>
              <a:rPr lang="es-CL" sz="2000" dirty="0"/>
              <a:t>Elementos que esperamos encontrar o que necesitamos</a:t>
            </a:r>
          </a:p>
          <a:p>
            <a:pPr marL="285750" lvl="0" indent="-285750">
              <a:buFont typeface="Arial" panose="020B0604020202020204" pitchFamily="34" charset="0"/>
              <a:buChar char="•"/>
            </a:pPr>
            <a:endParaRPr lang="es-CL" sz="2000" dirty="0"/>
          </a:p>
          <a:p>
            <a:pPr marL="285750" indent="-285750">
              <a:buFont typeface="Arial" panose="020B0604020202020204" pitchFamily="34" charset="0"/>
              <a:buChar char="•"/>
            </a:pPr>
            <a:r>
              <a:rPr lang="es-CL" sz="2000" dirty="0"/>
              <a:t>Programas / proyectos / políticas donde mejor podrían integrarse los resultados del trabajo de la red</a:t>
            </a:r>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742950" lvl="1" indent="-285750">
              <a:buFont typeface="Arial" panose="020B0604020202020204" pitchFamily="34" charset="0"/>
              <a:buChar char="•"/>
            </a:pPr>
            <a:endParaRPr lang="es-CL" sz="20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539552" y="992465"/>
            <a:ext cx="1800200" cy="56040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CL" sz="5400" b="1" dirty="0"/>
              <a:t>O</a:t>
            </a:r>
          </a:p>
          <a:p>
            <a:pPr algn="ctr"/>
            <a:endParaRPr lang="es-CL" sz="2000" b="1" dirty="0"/>
          </a:p>
          <a:p>
            <a:pPr algn="ctr"/>
            <a:r>
              <a:rPr lang="es-CL" sz="2000" b="1" dirty="0"/>
              <a:t>Oportunidades</a:t>
            </a:r>
          </a:p>
        </p:txBody>
      </p:sp>
    </p:spTree>
    <p:extLst>
      <p:ext uri="{BB962C8B-B14F-4D97-AF65-F5344CB8AC3E}">
        <p14:creationId xmlns:p14="http://schemas.microsoft.com/office/powerpoint/2010/main" val="163921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FODA: Estrategia</a:t>
            </a:r>
          </a:p>
        </p:txBody>
      </p:sp>
      <p:sp>
        <p:nvSpPr>
          <p:cNvPr id="2" name="Rectángulo 1"/>
          <p:cNvSpPr/>
          <p:nvPr/>
        </p:nvSpPr>
        <p:spPr>
          <a:xfrm>
            <a:off x="2627784" y="992465"/>
            <a:ext cx="6192688" cy="5696431"/>
          </a:xfrm>
          <a:prstGeom prst="rect">
            <a:avLst/>
          </a:prstGeom>
          <a:solidFill>
            <a:schemeClr val="bg1">
              <a:lumMod val="95000"/>
            </a:schemeClr>
          </a:solidFill>
        </p:spPr>
        <p:txBody>
          <a:bodyPr wrap="square">
            <a:spAutoFit/>
          </a:bodyPr>
          <a:lstStyle/>
          <a:p>
            <a:pPr>
              <a:spcBef>
                <a:spcPts val="500"/>
              </a:spcBef>
              <a:spcAft>
                <a:spcPts val="500"/>
              </a:spcAft>
            </a:pPr>
            <a:endParaRPr lang="es-CL" sz="2000" b="1" dirty="0">
              <a:latin typeface="Calibri" panose="020F0502020204030204" pitchFamily="34" charset="0"/>
              <a:ea typeface="Times New Roman" panose="02020603050405020304" pitchFamily="18" charset="0"/>
            </a:endParaRPr>
          </a:p>
          <a:p>
            <a:r>
              <a:rPr lang="es-CL" sz="2000" b="1" dirty="0">
                <a:latin typeface="Calibri" panose="020F0502020204030204" pitchFamily="34" charset="0"/>
                <a:ea typeface="Times New Roman" panose="02020603050405020304" pitchFamily="18" charset="0"/>
              </a:rPr>
              <a:t> </a:t>
            </a:r>
            <a:r>
              <a:rPr lang="es-CL" sz="2000" b="1" dirty="0"/>
              <a:t> ¿Qué elementos pueden dificultar el trabajo de nuestras instituciones en una red sobre competencias transversales?</a:t>
            </a:r>
          </a:p>
          <a:p>
            <a:endParaRPr lang="es-CL" sz="2000" dirty="0"/>
          </a:p>
          <a:p>
            <a:pPr marL="285750" lvl="0" indent="-285750">
              <a:buFont typeface="Arial" panose="020B0604020202020204" pitchFamily="34" charset="0"/>
              <a:buChar char="•"/>
            </a:pPr>
            <a:r>
              <a:rPr lang="es-CL" sz="2000" dirty="0"/>
              <a:t>¿Compartimos una visión común?</a:t>
            </a:r>
          </a:p>
          <a:p>
            <a:pPr marL="285750" indent="-285750">
              <a:buFont typeface="Arial" panose="020B0604020202020204" pitchFamily="34" charset="0"/>
              <a:buChar char="•"/>
            </a:pPr>
            <a:r>
              <a:rPr lang="es-CL" sz="2000" dirty="0"/>
              <a:t>Nuestras capacidades como red nacional interesada en el tema</a:t>
            </a:r>
          </a:p>
          <a:p>
            <a:endParaRPr lang="es-CL" sz="2000" dirty="0"/>
          </a:p>
          <a:p>
            <a:endParaRPr lang="es-CL" sz="2000" dirty="0"/>
          </a:p>
          <a:p>
            <a:endParaRPr lang="es-CL" sz="2000" dirty="0"/>
          </a:p>
          <a:p>
            <a:endParaRPr lang="es-CL" sz="2000" dirty="0"/>
          </a:p>
          <a:p>
            <a:endParaRPr lang="es-CL" sz="2000" dirty="0"/>
          </a:p>
          <a:p>
            <a:endParaRPr lang="es-CL" sz="2000" dirty="0"/>
          </a:p>
          <a:p>
            <a:endParaRPr lang="es-CL" sz="2000" dirty="0"/>
          </a:p>
          <a:p>
            <a:endParaRPr lang="es-CL" sz="2000" dirty="0"/>
          </a:p>
          <a:p>
            <a:endParaRPr lang="es-CL" sz="2000" dirty="0"/>
          </a:p>
          <a:p>
            <a:pPr marL="742950" lvl="1" indent="-285750">
              <a:buFont typeface="Arial" panose="020B0604020202020204" pitchFamily="34" charset="0"/>
              <a:buChar char="•"/>
            </a:pPr>
            <a:endParaRPr lang="es-CL" sz="20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539552" y="992465"/>
            <a:ext cx="1656184" cy="56040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CL" sz="5400" b="1" dirty="0"/>
              <a:t>D</a:t>
            </a:r>
          </a:p>
          <a:p>
            <a:pPr algn="ctr"/>
            <a:endParaRPr lang="es-CL" sz="2000" b="1" dirty="0"/>
          </a:p>
          <a:p>
            <a:pPr algn="ctr"/>
            <a:r>
              <a:rPr lang="es-CL" sz="2000" b="1" dirty="0"/>
              <a:t>Debilidades</a:t>
            </a:r>
          </a:p>
        </p:txBody>
      </p:sp>
    </p:spTree>
    <p:extLst>
      <p:ext uri="{BB962C8B-B14F-4D97-AF65-F5344CB8AC3E}">
        <p14:creationId xmlns:p14="http://schemas.microsoft.com/office/powerpoint/2010/main" val="830161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FODA: Estrategia</a:t>
            </a:r>
          </a:p>
        </p:txBody>
      </p:sp>
      <p:sp>
        <p:nvSpPr>
          <p:cNvPr id="2" name="Rectángulo 1"/>
          <p:cNvSpPr/>
          <p:nvPr/>
        </p:nvSpPr>
        <p:spPr>
          <a:xfrm>
            <a:off x="2627784" y="992465"/>
            <a:ext cx="6192688" cy="5388655"/>
          </a:xfrm>
          <a:prstGeom prst="rect">
            <a:avLst/>
          </a:prstGeom>
          <a:solidFill>
            <a:schemeClr val="bg1">
              <a:lumMod val="95000"/>
            </a:schemeClr>
          </a:solidFill>
        </p:spPr>
        <p:txBody>
          <a:bodyPr wrap="square">
            <a:spAutoFit/>
          </a:bodyPr>
          <a:lstStyle/>
          <a:p>
            <a:pPr>
              <a:spcBef>
                <a:spcPts val="500"/>
              </a:spcBef>
              <a:spcAft>
                <a:spcPts val="500"/>
              </a:spcAft>
            </a:pPr>
            <a:endParaRPr lang="es-CL" sz="2000" dirty="0">
              <a:latin typeface="Calibri" panose="020F0502020204030204" pitchFamily="34" charset="0"/>
              <a:ea typeface="Times New Roman" panose="02020603050405020304" pitchFamily="18" charset="0"/>
            </a:endParaRPr>
          </a:p>
          <a:p>
            <a:r>
              <a:rPr lang="es-CL" sz="2000" b="1" dirty="0">
                <a:latin typeface="Calibri" panose="020F0502020204030204" pitchFamily="34" charset="0"/>
                <a:ea typeface="Times New Roman" panose="02020603050405020304" pitchFamily="18" charset="0"/>
              </a:rPr>
              <a:t> </a:t>
            </a:r>
            <a:r>
              <a:rPr lang="es-CL" sz="2000" b="1" dirty="0"/>
              <a:t> ¿Qué elementos podrían frenar la posibilidad que nuestras instituciones adopten conocimientos y estrategias propuestas en el marco del proyecto internacional?</a:t>
            </a:r>
          </a:p>
          <a:p>
            <a:endParaRPr lang="es-CL" sz="2000" dirty="0"/>
          </a:p>
          <a:p>
            <a:pPr marL="285750" lvl="0" indent="-285750">
              <a:buFont typeface="Arial" panose="020B0604020202020204" pitchFamily="34" charset="0"/>
              <a:buChar char="•"/>
            </a:pPr>
            <a:r>
              <a:rPr lang="es-CL" sz="2000" dirty="0"/>
              <a:t>¿Es factible aplicar experiencias de otros países?</a:t>
            </a:r>
          </a:p>
          <a:p>
            <a:pPr marL="285750" lvl="0" indent="-285750">
              <a:buFont typeface="Arial" panose="020B0604020202020204" pitchFamily="34" charset="0"/>
              <a:buChar char="•"/>
            </a:pPr>
            <a:endParaRPr lang="es-CL" sz="2000" dirty="0"/>
          </a:p>
          <a:p>
            <a:pPr marL="285750" indent="-285750">
              <a:buFont typeface="Arial" panose="020B0604020202020204" pitchFamily="34" charset="0"/>
              <a:buChar char="•"/>
            </a:pPr>
            <a:r>
              <a:rPr lang="es-CL" sz="2000" dirty="0"/>
              <a:t>Competencias transversales: ¿es un tema prioritario?</a:t>
            </a:r>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285750" indent="-285750">
              <a:buFont typeface="Arial" panose="020B0604020202020204" pitchFamily="34" charset="0"/>
              <a:buChar char="•"/>
            </a:pPr>
            <a:endParaRPr lang="es-CL" sz="2000" dirty="0"/>
          </a:p>
          <a:p>
            <a:pPr marL="742950" lvl="1" indent="-285750">
              <a:buFont typeface="Arial" panose="020B0604020202020204" pitchFamily="34" charset="0"/>
              <a:buChar char="•"/>
            </a:pPr>
            <a:endParaRPr lang="es-CL" sz="2000" dirty="0">
              <a:effectLst/>
              <a:latin typeface="Times New Roman" panose="02020603050405020304" pitchFamily="18" charset="0"/>
              <a:ea typeface="Times New Roman" panose="02020603050405020304" pitchFamily="18" charset="0"/>
            </a:endParaRPr>
          </a:p>
        </p:txBody>
      </p:sp>
      <p:sp>
        <p:nvSpPr>
          <p:cNvPr id="3" name="Rectángulo 2"/>
          <p:cNvSpPr/>
          <p:nvPr/>
        </p:nvSpPr>
        <p:spPr>
          <a:xfrm>
            <a:off x="539552" y="992465"/>
            <a:ext cx="1656184" cy="56040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L" sz="5400" b="1" dirty="0"/>
              <a:t>A</a:t>
            </a:r>
          </a:p>
          <a:p>
            <a:pPr algn="ctr"/>
            <a:endParaRPr lang="es-CL" sz="2000" b="1" dirty="0"/>
          </a:p>
          <a:p>
            <a:pPr algn="ctr"/>
            <a:r>
              <a:rPr lang="es-CL" sz="2000" b="1" dirty="0"/>
              <a:t>Amenazas</a:t>
            </a:r>
          </a:p>
        </p:txBody>
      </p:sp>
    </p:spTree>
    <p:extLst>
      <p:ext uri="{BB962C8B-B14F-4D97-AF65-F5344CB8AC3E}">
        <p14:creationId xmlns:p14="http://schemas.microsoft.com/office/powerpoint/2010/main" val="211488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2 Marcador de texto"/>
          <p:cNvSpPr txBox="1">
            <a:spLocks/>
          </p:cNvSpPr>
          <p:nvPr/>
        </p:nvSpPr>
        <p:spPr>
          <a:xfrm>
            <a:off x="785786" y="5000636"/>
            <a:ext cx="7715304" cy="500066"/>
          </a:xfrm>
          <a:prstGeom prst="rect">
            <a:avLst/>
          </a:prstGeom>
        </p:spPr>
        <p:txBody>
          <a:bodyPr>
            <a:noAutofit/>
          </a:bodyPr>
          <a:lstStyle/>
          <a:p>
            <a:pPr marR="0" lvl="0" algn="ctr" defTabSz="914400" rtl="0" eaLnBrk="1" fontAlgn="auto" latinLnBrk="0" hangingPunct="1">
              <a:lnSpc>
                <a:spcPts val="3100"/>
              </a:lnSpc>
              <a:spcBef>
                <a:spcPct val="20000"/>
              </a:spcBef>
              <a:spcAft>
                <a:spcPts val="0"/>
              </a:spcAft>
              <a:buClrTx/>
              <a:buSzTx/>
              <a:tabLst/>
              <a:defRPr/>
            </a:pPr>
            <a:r>
              <a:rPr kumimoji="0" lang="es-ES_tradnl" sz="2800" b="1" u="none" strike="noStrike" kern="1200" cap="none" spc="0" normalizeH="0" baseline="0" noProof="0" dirty="0">
                <a:ln>
                  <a:noFill/>
                </a:ln>
                <a:solidFill>
                  <a:schemeClr val="accent5">
                    <a:lumMod val="75000"/>
                  </a:schemeClr>
                </a:solidFill>
                <a:effectLst/>
                <a:uLnTx/>
                <a:uFillTx/>
                <a:latin typeface="+mn-lt"/>
                <a:ea typeface="+mn-ea"/>
                <a:cs typeface="+mn-cs"/>
              </a:rPr>
              <a:t>Muchas Gracias!</a:t>
            </a:r>
            <a:endParaRPr kumimoji="0" lang="es-ES_tradnl" sz="2800" u="none" strike="noStrike" kern="1200" cap="none" spc="0" normalizeH="0" baseline="0" noProof="0" dirty="0">
              <a:ln>
                <a:noFill/>
              </a:ln>
              <a:solidFill>
                <a:schemeClr val="bg1">
                  <a:lumMod val="65000"/>
                </a:schemeClr>
              </a:solidFill>
              <a:effectLst/>
              <a:uLnTx/>
              <a:uFillTx/>
              <a:latin typeface="+mn-lt"/>
              <a:ea typeface="+mn-ea"/>
              <a:cs typeface="+mn-cs"/>
            </a:endParaRPr>
          </a:p>
        </p:txBody>
      </p:sp>
      <p:sp>
        <p:nvSpPr>
          <p:cNvPr id="6" name="5 Rectángulo"/>
          <p:cNvSpPr/>
          <p:nvPr/>
        </p:nvSpPr>
        <p:spPr>
          <a:xfrm>
            <a:off x="1500166" y="5543856"/>
            <a:ext cx="6072230" cy="528350"/>
          </a:xfrm>
          <a:prstGeom prst="rect">
            <a:avLst/>
          </a:prstGeom>
        </p:spPr>
        <p:txBody>
          <a:bodyPr wrap="square">
            <a:spAutoFit/>
          </a:bodyPr>
          <a:lstStyle/>
          <a:p>
            <a:pPr lvl="0" algn="ctr">
              <a:lnSpc>
                <a:spcPts val="3400"/>
              </a:lnSpc>
              <a:spcBef>
                <a:spcPct val="20000"/>
              </a:spcBef>
              <a:defRPr/>
            </a:pPr>
            <a:r>
              <a:rPr lang="es-ES_tradnl" sz="2800" i="1" dirty="0">
                <a:solidFill>
                  <a:schemeClr val="bg1">
                    <a:lumMod val="50000"/>
                  </a:schemeClr>
                </a:solidFill>
              </a:rPr>
              <a:t>www.grupoeducativo.cl</a:t>
            </a:r>
          </a:p>
        </p:txBody>
      </p:sp>
      <p:pic>
        <p:nvPicPr>
          <p:cNvPr id="8" name="Picture 2" descr="F:\PEGA\G_E\PPT_CLAUDIA_2015\LOGO_GE_TRANSPARENTE_BLANCO.png"/>
          <p:cNvPicPr>
            <a:picLocks noChangeAspect="1" noChangeArrowheads="1"/>
          </p:cNvPicPr>
          <p:nvPr/>
        </p:nvPicPr>
        <p:blipFill>
          <a:blip r:embed="rId3"/>
          <a:srcRect/>
          <a:stretch>
            <a:fillRect/>
          </a:stretch>
        </p:blipFill>
        <p:spPr bwMode="auto">
          <a:xfrm>
            <a:off x="285720" y="2285992"/>
            <a:ext cx="3143272" cy="131097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543803" y="387001"/>
            <a:ext cx="6296470" cy="397331"/>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s-CL" sz="2800" b="1" dirty="0">
                <a:solidFill>
                  <a:schemeClr val="accent5">
                    <a:lumMod val="75000"/>
                  </a:schemeClr>
                </a:solidFill>
              </a:rPr>
              <a:t>Contexto internacional</a:t>
            </a:r>
          </a:p>
        </p:txBody>
      </p:sp>
      <p:pic>
        <p:nvPicPr>
          <p:cNvPr id="6" name="Imagen 5"/>
          <p:cNvPicPr>
            <a:picLocks noChangeAspect="1"/>
          </p:cNvPicPr>
          <p:nvPr/>
        </p:nvPicPr>
        <p:blipFill rotWithShape="1">
          <a:blip r:embed="rId3"/>
          <a:srcRect l="33397" t="11610" r="35057" b="14563"/>
          <a:stretch/>
        </p:blipFill>
        <p:spPr>
          <a:xfrm>
            <a:off x="179512" y="1052735"/>
            <a:ext cx="4046648" cy="5324535"/>
          </a:xfrm>
          <a:prstGeom prst="rect">
            <a:avLst/>
          </a:prstGeom>
        </p:spPr>
      </p:pic>
      <p:sp>
        <p:nvSpPr>
          <p:cNvPr id="4" name="Rectángulo 3"/>
          <p:cNvSpPr/>
          <p:nvPr/>
        </p:nvSpPr>
        <p:spPr>
          <a:xfrm>
            <a:off x="4283968" y="1052736"/>
            <a:ext cx="4680520" cy="5324535"/>
          </a:xfrm>
          <a:prstGeom prst="rect">
            <a:avLst/>
          </a:prstGeom>
          <a:solidFill>
            <a:schemeClr val="bg1">
              <a:lumMod val="95000"/>
            </a:schemeClr>
          </a:solidFill>
        </p:spPr>
        <p:txBody>
          <a:bodyPr wrap="square">
            <a:spAutoFit/>
          </a:bodyPr>
          <a:lstStyle/>
          <a:p>
            <a:endParaRPr lang="es-CL" sz="2000" dirty="0"/>
          </a:p>
          <a:p>
            <a:r>
              <a:rPr lang="es-CL" sz="2000" dirty="0"/>
              <a:t>TOMANDO NOTA  del </a:t>
            </a:r>
            <a:r>
              <a:rPr lang="es-CL" sz="2000" b="1" dirty="0"/>
              <a:t>debate conceptual en curso sobre la definición de la EFTP</a:t>
            </a:r>
            <a:r>
              <a:rPr lang="es-CL" sz="2000" dirty="0"/>
              <a:t>, incluida la utilización de otros términos como “adquisición de competencias técnicas y profesionales”…..</a:t>
            </a:r>
          </a:p>
          <a:p>
            <a:endParaRPr lang="es-CL" sz="2000" dirty="0"/>
          </a:p>
          <a:p>
            <a:r>
              <a:rPr lang="es-CL" sz="2000" dirty="0"/>
              <a:t>RECOMENDAMOS</a:t>
            </a:r>
          </a:p>
          <a:p>
            <a:r>
              <a:rPr lang="es-CL" sz="2000" dirty="0"/>
              <a:t>Promover las </a:t>
            </a:r>
            <a:r>
              <a:rPr lang="es-CL" sz="2000" b="1" dirty="0"/>
              <a:t>competencias transversales</a:t>
            </a:r>
            <a:r>
              <a:rPr lang="es-CL" sz="2000" dirty="0"/>
              <a:t>, como la resolución de problemas y el pensamiento crítico, las aptitudes empresariales y la capacidad de adaptar los comportamientos, con el fin de dotar a los alumnos de aptitudes que les permitan alcanzar condiciones de vida sostenibles.</a:t>
            </a:r>
          </a:p>
          <a:p>
            <a:endParaRPr lang="es-CL" sz="2000" dirty="0"/>
          </a:p>
          <a:p>
            <a:r>
              <a:rPr lang="es-CL" sz="2000" dirty="0"/>
              <a:t>UNESCO Consenso de </a:t>
            </a:r>
            <a:r>
              <a:rPr lang="es-CL" sz="2000" dirty="0" err="1"/>
              <a:t>Shanghai</a:t>
            </a:r>
            <a:r>
              <a:rPr lang="es-CL" sz="2000" dirty="0"/>
              <a:t>, 2012</a:t>
            </a:r>
          </a:p>
        </p:txBody>
      </p:sp>
    </p:spTree>
    <p:extLst>
      <p:ext uri="{BB962C8B-B14F-4D97-AF65-F5344CB8AC3E}">
        <p14:creationId xmlns:p14="http://schemas.microsoft.com/office/powerpoint/2010/main" val="391143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543803" y="387001"/>
            <a:ext cx="6296470" cy="397331"/>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s-CL" sz="2800" b="1" dirty="0">
                <a:solidFill>
                  <a:schemeClr val="accent5">
                    <a:lumMod val="75000"/>
                  </a:schemeClr>
                </a:solidFill>
              </a:rPr>
              <a:t>Contexto internacional</a:t>
            </a:r>
          </a:p>
        </p:txBody>
      </p:sp>
      <p:pic>
        <p:nvPicPr>
          <p:cNvPr id="2" name="Imagen 1"/>
          <p:cNvPicPr>
            <a:picLocks noChangeAspect="1"/>
          </p:cNvPicPr>
          <p:nvPr/>
        </p:nvPicPr>
        <p:blipFill rotWithShape="1">
          <a:blip r:embed="rId3"/>
          <a:srcRect l="20669" t="10625" r="25200" b="12595"/>
          <a:stretch/>
        </p:blipFill>
        <p:spPr>
          <a:xfrm>
            <a:off x="30995" y="1484784"/>
            <a:ext cx="5688632" cy="4536504"/>
          </a:xfrm>
          <a:prstGeom prst="rect">
            <a:avLst/>
          </a:prstGeom>
        </p:spPr>
      </p:pic>
      <p:sp>
        <p:nvSpPr>
          <p:cNvPr id="3" name="CuadroTexto 2"/>
          <p:cNvSpPr txBox="1"/>
          <p:nvPr/>
        </p:nvSpPr>
        <p:spPr>
          <a:xfrm>
            <a:off x="6228185" y="1700808"/>
            <a:ext cx="2592288" cy="4247317"/>
          </a:xfrm>
          <a:prstGeom prst="rect">
            <a:avLst/>
          </a:prstGeom>
          <a:solidFill>
            <a:schemeClr val="bg1">
              <a:lumMod val="95000"/>
            </a:schemeClr>
          </a:solidFill>
        </p:spPr>
        <p:txBody>
          <a:bodyPr wrap="square" rtlCol="0">
            <a:spAutoFit/>
          </a:bodyPr>
          <a:lstStyle/>
          <a:p>
            <a:endParaRPr lang="es-CL" dirty="0"/>
          </a:p>
          <a:p>
            <a:r>
              <a:rPr lang="es-CL" b="1" dirty="0"/>
              <a:t>Competencias clave</a:t>
            </a:r>
          </a:p>
          <a:p>
            <a:endParaRPr lang="es-CL" b="1" dirty="0"/>
          </a:p>
          <a:p>
            <a:pPr marL="285750" indent="-285750">
              <a:buFont typeface="Arial" panose="020B0604020202020204" pitchFamily="34" charset="0"/>
              <a:buChar char="•"/>
            </a:pPr>
            <a:r>
              <a:rPr lang="es-CL" b="1" dirty="0"/>
              <a:t>Aprender a aprender</a:t>
            </a:r>
          </a:p>
          <a:p>
            <a:pPr marL="285750" indent="-285750">
              <a:buFont typeface="Arial" panose="020B0604020202020204" pitchFamily="34" charset="0"/>
              <a:buChar char="•"/>
            </a:pPr>
            <a:r>
              <a:rPr lang="es-CL" b="1" dirty="0"/>
              <a:t>Comunicación</a:t>
            </a:r>
          </a:p>
          <a:p>
            <a:pPr marL="285750" indent="-285750">
              <a:buFont typeface="Arial" panose="020B0604020202020204" pitchFamily="34" charset="0"/>
              <a:buChar char="•"/>
            </a:pPr>
            <a:r>
              <a:rPr lang="es-CL" b="1" dirty="0"/>
              <a:t>Trabajo en equipo</a:t>
            </a:r>
          </a:p>
          <a:p>
            <a:pPr marL="285750" indent="-285750">
              <a:buFont typeface="Arial" panose="020B0604020202020204" pitchFamily="34" charset="0"/>
              <a:buChar char="•"/>
            </a:pPr>
            <a:r>
              <a:rPr lang="es-CL" b="1" dirty="0"/>
              <a:t>Resolución de problemas</a:t>
            </a:r>
          </a:p>
          <a:p>
            <a:endParaRPr lang="es-CL" dirty="0"/>
          </a:p>
          <a:p>
            <a:r>
              <a:rPr lang="es-CL" dirty="0"/>
              <a:t>OIT / ILO, 2014</a:t>
            </a:r>
          </a:p>
          <a:p>
            <a:endParaRPr lang="es-CL" dirty="0"/>
          </a:p>
          <a:p>
            <a:endParaRPr lang="es-CL" dirty="0"/>
          </a:p>
          <a:p>
            <a:endParaRPr lang="es-CL" dirty="0"/>
          </a:p>
          <a:p>
            <a:endParaRPr lang="es-CL" dirty="0"/>
          </a:p>
          <a:p>
            <a:endParaRPr lang="es-CL" dirty="0"/>
          </a:p>
        </p:txBody>
      </p:sp>
    </p:spTree>
    <p:extLst>
      <p:ext uri="{BB962C8B-B14F-4D97-AF65-F5344CB8AC3E}">
        <p14:creationId xmlns:p14="http://schemas.microsoft.com/office/powerpoint/2010/main" val="1969902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Marcador de contenido"/>
          <p:cNvSpPr txBox="1">
            <a:spLocks/>
          </p:cNvSpPr>
          <p:nvPr/>
        </p:nvSpPr>
        <p:spPr>
          <a:xfrm>
            <a:off x="543802" y="3140968"/>
            <a:ext cx="8157439" cy="3312368"/>
          </a:xfrm>
          <a:prstGeom prst="rect">
            <a:avLst/>
          </a:prstGeom>
          <a:solidFill>
            <a:schemeClr val="bg1">
              <a:lumMod val="95000"/>
            </a:schemeClr>
          </a:solidFill>
        </p:spPr>
        <p:txBody>
          <a:bodyPr/>
          <a:lstStyle>
            <a:lvl1pPr marL="0" indent="0" algn="l" defTabSz="457108" rtl="0" eaLnBrk="1" latinLnBrk="0" hangingPunct="1">
              <a:spcBef>
                <a:spcPct val="20000"/>
              </a:spcBef>
              <a:buFont typeface="Arial"/>
              <a:buNone/>
              <a:defRPr sz="3200" kern="1200">
                <a:solidFill>
                  <a:schemeClr val="tx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ES_tradnl" sz="2000" b="1" dirty="0"/>
          </a:p>
          <a:p>
            <a:pPr algn="just"/>
            <a:r>
              <a:rPr lang="es-ES_tradnl" sz="2000" b="1" dirty="0"/>
              <a:t> </a:t>
            </a:r>
            <a:r>
              <a:rPr lang="es-CL" sz="2000" dirty="0"/>
              <a:t>Objetivo 4: Garantizar una educación inclusiva, equitativa y de calidad y promover oportunidades de aprendizaje durante toda la vida para todos</a:t>
            </a:r>
          </a:p>
          <a:p>
            <a:pPr algn="just"/>
            <a:endParaRPr lang="es-ES_tradnl" sz="2000" dirty="0"/>
          </a:p>
          <a:p>
            <a:pPr algn="just"/>
            <a:r>
              <a:rPr lang="es-CL" sz="2000" dirty="0"/>
              <a:t>Objetivo 8: Promover el crecimiento económico sostenido, inclusivo y sostenible, el empleo pleno y productivo y el trabajo decente para todos</a:t>
            </a:r>
          </a:p>
          <a:p>
            <a:pPr algn="just"/>
            <a:endParaRPr lang="es-ES_tradnl" sz="2000" dirty="0"/>
          </a:p>
        </p:txBody>
      </p:sp>
      <p:sp>
        <p:nvSpPr>
          <p:cNvPr id="5" name="2 Marcador de texto"/>
          <p:cNvSpPr txBox="1">
            <a:spLocks/>
          </p:cNvSpPr>
          <p:nvPr/>
        </p:nvSpPr>
        <p:spPr>
          <a:xfrm>
            <a:off x="543803" y="387001"/>
            <a:ext cx="6296470" cy="397331"/>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s-CL" sz="2800" b="1" dirty="0">
                <a:solidFill>
                  <a:schemeClr val="accent5">
                    <a:lumMod val="75000"/>
                  </a:schemeClr>
                </a:solidFill>
              </a:rPr>
              <a:t>Contexto internacional</a:t>
            </a:r>
          </a:p>
        </p:txBody>
      </p:sp>
      <p:sp>
        <p:nvSpPr>
          <p:cNvPr id="4" name="AutoShape 2" descr="data:image/png;base64,iVBORw0KGgoAAAANSUhEUgAAAQ0AAAC7CAMAAABIKDvmAAABxVBMVEX///8Are4xjd7+/v4Aqe0Aqu0Ap+0pit1zrebG6foahtyn3PcAre3i9f0mid0xjd3o8vvQ4/ay0PDT7vs+uPBcoOOEtune8/y85fmix+7x+/4ts+/g7fl5zPTz+P1ew/IAf9pMvvGN0/UAgtu81vIAfNpfukbV5vf4niiRvevcF2hjpeTEIC55sOfktjQXSGpNn0ZLmeElveKhHETxaiv5whMDaZwYltPnIjzHmC6qzO8/f0TuQCtDleCy4fjF3PT/1NgAPGLlAClyyfOkt8Oc2ff3lwAAYJfVbnbBABHsJABQtTHwXgnDkRP85dyaAC6UpbPaAFr1mXT70J785KXSoq/5yTryd0K+cYb98M3nzdfgRoD+78Ty4+veKnKlJkvLkqLziV35xrH7yZLgvsfvp7/837/72n/ofKPvVADslbP81cX3rI/ow1/pOk9ceI+AqsXlu0OMzHzhrgT0pq/DzNT1ub7udoPlAB1RcIhil7mi1ZXE5L2IvIQ5lzDR5dLrWmrvi5R2w2JnrGLNo0nfxJJgzOjVs2/5sV30iH6BqIVllWgbcCTxZFX4qqKivqaWACCtQmDs9+XGJzU5gavvTDjKQUuJtlo9AAAgAElEQVR4nO19jWPrxnHnkiAIakUCIERQAglBJEGFhmE6YWzHNlMKjmXZiR0/x1fnWr/kJWnTuL1+XOskdtKez26vab7T3r1r+/d2v7G7WJCU3pfrvkmeRC32Y/a3M7MzswsagEdNVj9ahp7ThF44DOJHzY1ElsU/lEXaI0uurrVWG5j6r3y05vlkshpGRb7pB1nunDtZrNSwLL1l2bZ+InqValV1qlbZQJ+FpU3ZkphSR7Eqo1hq57y16Jf9PU9IzSRy006R4IpLj9SPo9V5vqBNojn9XfJnSeBYZf8qF/JAZUN5phaQHun8lvWlJ3QYy2IV9LWxLP5QGkj8VBmy1B/AipwF+bxOYZSwPpcbK9iEGIdFft6hpbkTSfNjE7EYJpY6S0tZXgtICycxV3KoglhyL4MEKALyAkiAyNK0TUzl51UNK9xJH//tr84zUZosnawTzCkKi9VkTj5s4CrhQ0qzkUeq6LRBXCUx4k0qHW2djlhzdQC9i1q9qCU/QAKBP/TTDbMQxXA1OYfNNPU6AROV6HyJf8Wpu/HXRgalf6LkGlOsoljRN6CsqvZka9/15eqK9fNF6oT405zOFyQZPPeW6/5y059HYYqMhuUjw7GApFYA3WF/k8gdVsarmua9yWCh9XF0M8rKy5UwrD83tAbOZLnsnyehA31QghGlLt1EhhtSeR5OmnCFNKlIMRx+BNOks5FtcS1jVS0yF2tcVzGoCoZV/VOMwO2XMAklFnWLRilJO3EK4wDBMslT9CvepBGrlXms0ho2Hc+KYb7KEVhWNsmKNBO9qUOVhkCbFKumKrzGlDbVWqqFUweyMopmR7R2wzSIYFx0QAKXIDufF5OQKUHSX3oFMyNOs+lmzspKEAixZ0VuAok46f3J8FiWvg6mGej7rnFe5jKj2Jme6iIkfmg9JAsvjTvJ+jwGK6wWGYQZeRAPvfNz6EzO0xzJyyKCCI7QwnrVByHsF/EKziVTqq92dRb6Ilk6P1X1sEyPRH/yImtao1Qtd1sjf7LVy3wIgZ9PhiCaENORwgL9isNzLyuSDGlHkE/gOs+Gm6YzxI2GDkjcFIkRjKJ+OWINApXJbtksKhNSllQDVPgY1e7KJ3WGTRUQwWec+2nuN9FekaR4i40nUXQeoL10gzEBwyb+mWSpm/rIdEBiZF2kK6hFkUbFSh9EGUZwKuZqRI2vtCUZG0nhJABEkTQHi2ulUq0Oe6vKhvTHculPIg/mFpu4h4xkluYpdTdB1qS//RVcxhDFcLh8niYgXqV5M+qfK/GcLvsGR6ei6SXfWuhRI/fmfraW7k9pJ4FhmvVBgiQCWw1sQFcpNR39KGxm1BNNkKtqNZF0YC99k4EoGUJvPeeo3X+6wcRqdglTV2aDtED+A0wLPwcRRA8oJFE6nCD7GDTPU89rTiadGCTeaokkIoMOtrQBBIsNWJ/PI9jZh/1rzkxRZSApv8EUK/JohoObr2pYqNveOfTApB9PAuAhC0kVIz5fI7uxDs87fRAhixl4k2jjWUhi5iCYpEg3rLQA3iaJ1hnxTSVVLruXeTVHXkp900zVMmXy8pRrRMKgkxpolUWaQ9ePUNxh+edYBYjgr7BpXKceLsBo+KCT4qJ5igQh9rASdTogSB2/P3RXylhmM7l1M6kv25skw2PWAI2NWpzmEMYxRLYxSNFfxXmC/QkEQxK6IRKCMHSHSA7CTdgZ+nOYog01grgZqr1yHTCExFHbppjVcnUvNK1sTePrQLarrmlpFgvkUK7wAi/RXkKjkiX6sXCdprNZLtEu4mQgd72mA3OkQj7WIwSWjz75KHQbwmFhEr4bLfVesa6loiW2Zn1ME8z1K0SfRAC6EcT7xIroCNYCd40EpYnJcR0kAG7okr88OMzZc/SjAPE8dZbpPOibNtKSWXUmpU1RjITmWlVVa9dOvY0q/fJPllYYgk4zT9doE3Xn2DjO8drHDAwEB5rsykERCtpakF8e5dhm5tgDQ+BFFtITaGWBiT8lC6VU2FeEjS22qKTRGJhHk1kTzdEHJ+43NyECxcKJrwT7UkUKNpBKg4NNZLJpcmzCDBuXDEPSGYJgCDxnCTaRPMy2yW4xJdsnWi2RhKxmvkZRk4ss/qssRkbBS/1gA5LJvN8v0qLfz5yFt84wHDAlMWrocDQ6UTqfz5ebIpgjAVlM/OK8QJ4ssKQJSfugYZaVha+kvmuN6D3tOvv147kgWwIUfSQwnUzSJvoBmymM+ihgdeLOHLfNXIaG5yJXNE0dJ00hHKK4JgQe8uKNKUFl3G0TuY7ZNVeqG8ZsNevlDa17GvQXGfIykknh+4vJwk/WzSwvMrSnbJYr9AsZEtj0CBpuXEwSC2Qr1MFwif33IkhcEvFun4AmEYYdQC80bMI8mWSVnei5t1LalPYW33qAGSLReOhuEjShPrcbfdBfOR3QyZ0cOm5zhR1vhAbTlDxwUbMh3otz5LkO4Qp5H1Sd9N1DGkVVlXIWJkxKhuWTCNMs6rTJrGmmbaVaAzlfiwJi29jEW4M7L1IHycCiP+lHzqbpDn1kUhEOdL9NPeyWh3ibxRsyapisSNyyc6xdT29ge29M9X5HkrpZBnO0vCEOU8Js6DY9vJV4IQrNVk5zSQo6HpaMiEasOHMKkIO68F0YOOVB1AOdwsMgy++4YQcGQQKGSOpzb7XCUoCi2fn5euUlfrZyyU6LnI4M++wItgV1SH0wtHK347hWrRW9Hww+wL6rg0UJ9PLUj+ZgPsFKgh2tJslhdCA5L8Gbi5c7zgaHciH2NDKsGmsU63oocAnTebJ8mByXrD+APj0Uf602oJOhTUXspE20TSQhctkBPjjwoLtCLofbQfKCo1pSnOMNtkjSzRDkDyzfs51u6qdvoRDnepegibaJsNOBDvLAsYkIwcbx84kXxci3imM/z10UnrlYCoIUiUyCdqA4zcAkRBD11S7vB2Nb+7jeANepHaHZ5kMLpy/mE6sIIdtKkc1Ae8YGpnknjDPYRB5IDrGfbhHRiDx8YJuDidVPnR3DbtvurjOX7f3U7q2S917fGWvqp3ANhjHEJ2r4GGWI4zUPnyORWshgOA4OWhyIfg8X+PQAd44aoc15lRQLCKNKv8rfVT/E0ni3tFlVO9jPpzQ91UbftTIdtEsmC+j6MYiwDqwhjUpgjvM+LJYlruhqnk7mKDABJCEGggBuwALpltGz1Ebb5jk9+G1j/xESp5nOfQjxztDEdqGPp+7AjZNmvt+UyAvmaUiO4VCEB7JFhABzHdjfNcJ/KkLLC2P0/2gJ6MIvoLfJ1/1kOZmEOUltYCJeCDUdeKNdnCO/PMqdNHjI66zRPRklAy2QmqyWKJRH2yc+I0g2m2ZOuvSjFUzdputQZXHX87SD88TRJAErD9mUIUwDf7Gbz0fhmN5wVwp8fwNzN8LxOdisrA3yQD04Z838YXOJ/HMiGw7afxaTJT6ULtB+0kRu6gKE+3JwTYavTzvC/Uq5OexDLucwRb6Vmy6QFXGxB2otz0NmD7Im6FC76m5wUezgc6ccZkmaoshmdQ9uubD72wLah01rZAj7GwhCOMTRe04K+6vzzRqH6mj7KMqsIM4Toh01gbCIvAXoNzdbOjbTg5zyTfuW24WTjg+yKIJN3we+wy7B9TvwvJkPcy9brvA5QkqKo3MExnoOoT8EcZ7q11muxer+8f3DFJoEuZwdP0GOWL+DA5QJ86fo1epm2MnmK3rw5q8mqMLGz5EzH+fQSffcXvefzfXnfd+RSjauk3aSDHbIoTS/ukEoojcW5ha+xHG+8kHi5RaSomXquG7dfvJAFvOhCYjVwY53ECIfDAtGHJ6v5mzwzGUf/Cx1EFS+l8aZm3mofm5K83x66DroqXUTFKC5sLNZWim5udHPJ3A5J1YUy0ayiJBVxSkvvwnxfQ8HwlU/rtwX/YxQgjyJDM1xUgTsDpy/DuHEXeUrpxN66cQbEhPhO24TH9sOAx/Mt+U17lee815gvnnbvocvTyf9CFkPyC7XW/E8yobLYbYu2NZRuChu7WNrEa+9R5PyemCkYLeAk00+zKKgCDqemxnezkmCMA2HQbbMV16anmcPi81HQkknha7rQgidTermgd+POmG4DOKos1rl2XwRLDcQk+s6bhrWbiefFYqzDQLD3XSiGMTDJkxXhd+ZeJOhX6wQUvjyV5Hlm80mzD7zWCBaWFbiY/0pQrzjrkHhhDEyKZsFiHDBas12keKRv+a2z8HbTftjn61OJ+j3g6GH74WuYpCf021jeI7c8A3Gw82zKOt4W09e7421XY2vF6nuWcvwgBxEeucptgywuQYLB3KFCCZeDIINUheYotA1qTbcj663ojUJ0YdJ/SwP86zAKXSvDMkKmBZ4W82yrHiAHD7qydcSEgdZBPrwfLt6fLYpCVVLWXzGnK3/IqSf39Td86gvvta9CkPWptY66re6doym1tzK8paC6vu+pmpqrt+U096daK473TPxc/2QujyJq1vUx/SY7hc9VAF7KIM9VplHSTdGX7PYj1gut8Qh98CZGiDsdaJpqT+0GjV7zM0itMdUyWrHxTyYF/GnO2tvpH3llNfzF0UQFH2/rtUiW7kpScOlThjFtCnvAnRUGmbBouwo6+hEjt/jvFJOKfejmifkKYrxC/Y5AkkuPmoU8Prq4sUffOOvP3jpJ//w4Z1aTVwMab4RTdXL6dd+qBXmq9R1xBUbx4WhGk46riMTzm26HZ6aCNWHjsO/c8QxUxrjk6Y6wkeNAX2Oz7A3tHO3cjbNRnXl+wzgG5//CqJXXvrpyy//9IWf6E0oXGHqlreJHOjqueh4BUsoeK1cPg32lPtI9JKWk7JlCfXGLkUDNs0E46Xj1TxDT/v49hvtB6ERubyRynPCenfL+wyvfCn5xlc+//nPIzRefuGFF17+CXj/2xUwolTnFnpK1+sKFhSPeQ0a5aydWKAh1zCiUVbAaFRLa9CIU7nPkliVZsoXbfGl1177m0RC46cvfftHP3r/XbVZllYGbJYJOMBuLJpIemPbk9iWPjluQtCQ5uRtRcPT0VC6xL88DQ2woXWdUJ3WUnoRDJH1N699CRH46xKN/wn+6umnn/7RO3KrIDWN23ToK6YWfqtdKncceZ2x/lMr7DW1ZeT1w6psePtoitaVV37W0eCXscnL92VYzFq4ETWBHxAwXlt88BWOxss/vvujpwUctKEP+TAOOdXhLLg5VxOBFjIom7yTI3srGE0Ldeymy4xxeV0c8R5CTk7JooQG1GgSd1JY6Ug8LVQ0FqwbWXHLUqoo1g/BKxiO1/4OlGhY72Awnv4r8JGAkAkUmmoYBfP10uHDp1RXYgEG3LDvmPLXnsDDTdSViH1McbHkNfC98HnAaUnfL+BoUGMbBhqtk0J85kZyVT71VTTE2EqeMFIU5f+88UNAVOU1C9lRisbfAw7Gx//IGgnLy3cIawiVzldcWqB810zYGidX0RB7e8zx8qRmYO1WZcPpgC3EXuHSrIKChnhvQa5B9zGPjvTDNz7H4HjtFZ+g8dMXXn7pXawo74NPPv7Cx/+bsVcdTOk8ENKsXiiaa+UVNEDBRVV2fiINDe9+oCFURbL8fJXJvvvRG5/73Ofe+F/g77B0gL/92298cOcf/v4FYkOfxmB84Qsff0RasZuHckcW85WIxjGD3ay8VMhg9BibVTRAU+KnDg1irwgadcnPLWh4DA3ZYEoVCNLYJ7uLwWBwvPaviej9fSQb1l0MBiIyGJstlJnprMI8R+bSLxeYDStTznCi9sWABvO5dqBRlQ0Vlz1kg0uzI31/z1Ia6O4PGRwfgX99Re7l20/fvUux+PgLn0izgDWBGJ8yrC6drwBlQINZnK2aYkJDpX3Q6FeVkvONlsIvOB5vfKR1bo0YFh+BO3ekWZiv41p8xqZrI0zJqJmsosE1V7GiDwYNsaaB1opcrJ09/zzD4427eu9YTwgWX/3aj0G5ZUDjbYi+bIt0EmYyNqIxdA069oDQYGOVPfFx8Co+j4ngoYsGok8+/sdPMBZPPfX/y36oW1khvtmb7y5zHzAwoCE26lQB8gGhwVeNv9AlbBZa46Pnn+d4mPpnWDz11NdulwuMI7XqbRnmIDvm8082JGGJO+JFv0AUDJscKhVkIxqrSKNAarEXGkJVmBuQSIpy9Twns22kWCA0sKpsyojAhd5QvQsQNiXmK8TlMy/ZaaoeeBNqe5EJDfSnSlCe+X5oDCXNkB7jP884GGPjJMC/P8Xoq6B8bYwD0lwWJYYc8rmxH9n5rUlHBOYm26M27t9eAw3eFdtjh2w7w8I+mzI0rsxo/PhrhJ76968SBrV4HcVmS64ypMCrul6AeAWBJI9GNBwdjC1oSB1sQ8Myo8FtGEtm8M5Ei1FvUZi+eRPRnQ//5LaUFBQxh2DITVnUwv6ueYtubkJDgQXqwvGgZIOrCg2mYvnpb7/85d/8+tf/8skndcftt1768J9/9avf/dvrrOtmhS2W1+KTMl+pWe+SDbxYquF4YGgUUGrKRqGLiNAg9FvjlgLArddff/33ML3O4Eoir5LrI9/9wr47CFYknhB3iENQsaJSWkJx3B6UFQWA+4k010bbAAWNT8xovESxQGiUZf2lowGCU9PMMTe6osIZJfsv9zcWMaF+tOFTTeV924jGKsuG+H9D+i8bylvYvmgwZwCLMd5fPfHwyzvQ+PB1DodcmsxzKAOCwz959avEJIdMreqLZtwjkuX+AXlfQKgKLmEPmbX7DUbiy7/+ZFQ3gvXhr34PI/I7rTxZr6SjBARzIMmffpcJ+KmoZ4zaeFZNjggraHj3Cw2LjeaVfhB98Ovf/uZfkFjc+qefKdwL+uLV0Qjc+uffvf4rfYL4nrfL8XCGIvhRHA5+uBvJszWgoaBVh4YuGxXDvy8aIlMTM16QApPO7o6A9d4vXnzzzTffU3um8zj5IqKfX/TQ3qIPjSnhEQZ2ZZgyGFVFeWZAoxpZPkhNEaoSsRZiEf7pZ2+++SKmN039f5HTrIYBKRXIP6bVPZZrEZ2sCQ0WH8sJVb73BfcfjcSl2a48YIrCxexnFIsXddkgZPU4Gj9HU1oOl51OHiruVVKiwVM6apaCVOIGl76Bx/+Q0eCaJKHB0KXrdn/REFsc3V/LXt8jaLz54l3wy+/rvf/pc++Cn1M0DvB3h5EkKFSTPZJj22FTcnOtH54YYbuvQTZEckSSq1zODt5nNETi2tNG/RkG4xfg1hNPvPp91S796XPPPfcONR1fBGXgpczVYhPFPqYQDlc5+E9WXH7Yy5mG3Bf/2kf+LrNVpqRoYvE+o5GU22HJFyYkHEhLfv/VJxCBO2WD2+B9hMZz7xNtQaJR5q9kVeGnCiSrEQk4PLGxWIEjQvaAnj16Gg9J4LEqUu425kem7D35nWhYe6HBN7mO7C3Jnf7ixVvglxiMV9+78/a3fnCH1P/m//u/37SeI4S05ecKnk4JhzCPdPZMJfAB6CabL+LFfCgdtfFBebZnSKgTOmUWKQALnAEq1h3u3LFdhquSt/FUciT3dX/ZKFWlqfsE1q0niGT8EnzrySffvvPHzz77B+C7zzzzTPIOheMdQH0zgSek/8Unfx4KYaDrnDhyPkiJQZC/ymWBnxw7JNKQmmCXlp6qlrdhIFDQqFB6MzQSGQ31CjfB4olX7/7g7SeffBL8t2ef/Tr4Q4TGH4L/zqWD0EI+c0aLJKWteLQQO3pEJ8ApXx+pvXyC86JLRaPFJlN/Rs/QsK6Hhjjv0A0hoEbj1d+3EBZPfgv8AULj1jffeuaZt26/y2SD0bCGJUnd/Y1rrML/M1Bb0KDfgKDexhDfTL8TjWvKRnlMWs3WETjAn2E0/gx8HaHxF7cRGs98l20rglbGqTrSK1TA6lRu/+CJClasOjQg/R4NBY1U2DdhN+4XGokQ9LQSo7336qvv3sZ68vYPbiE0nv3LBKPx1vfAc8+J2074jmpoWCJ34yshQ7HR4n0Hqu/mVtFwXLhhKlGi4cByZ7r/siEumOmKgunW98F3sGi8ffuPMRp/RMzoM2/d+bZ21SlyNfFw4LISPRW5C6l1dNA83Y6WHHShRs0wE1U60KXPvY7s4fcneiNG5zIatFKq/jdSAlaqHW0E7BJMakxP3X6byAb4y2cxETP61jN/UqmWZB43+WSqS+OLt0mRdVYbb7PqRP3K0YSvkVJhHkXrICgWep5WbyTIMlRSeTENI1U250CtH3zn7be/g40oMhzW995667vfNFeMg2G+IVPNipoT6mrne9b7NNHtP/9z8HVM/+Mvbn/vzu76n32ybiGq+a8NPabH9Jge02N6TA+LeiUpzr/V08gyNrG2NWEdjk5mp6ezwyNt0xuROvrfGid17NX0O9IrVgo4HR3ixhc9tXTQbnGyu4PZMS8/LssJtY9Ek6ncZFo2GelNTkjpqd2yEbVa3Vl15HbJzpnU7XjGyrtld43BlTytg2mL93sqyi9RH215mFO9gHI66/LGgxP5wdRulGTb7TPGxnFLlHbxj1aJxpnWZMqajFoNhVo4GXnUKGu3xtJ0eqR266qmW/ZgrHRoC9ZHZ21bqnzIJ48KbQUNvQDThV1yitiXmCJodGU2TjgaUmk9GqTDiwoaXYZGT6lrd0upntEn47pu26cVNFAhm3avq1W+ZJNv6WjoBXjkdskjZsqWxN4mEFBZpD2fMDTKB6qmnElNKFMUjkRvcsK7twfTMRWFU9HLWEdZ6tYWfJBaEnctIoejLlu5RtemlVuXe8sGAwNpWIN1agt1neK/ZkeIDq6m0kOKxtUhJ0lnz2zR5JA1aR0L2ZCa9MARHrk1w22PB2S2XDiOGPb2abXbC9rrgKHRusCFh7T9pVhCVPl4ZI0OzlrlguyBxgEBA9kL1LZ3RfTYFgKKO25dcBaJANpTgQYwEWZbaOrRWDQhaNjqOmBmzujnEbZb7QOJTSqvpm5nuCtsYceS+BDhaaEPF20yBb6iFxTY0X5oUGnj5mpEMG7xGtOGhAYTwfYxR8N4K0JBA4xI91iRKBpWpSrvHW9pM64YmIkBGfzA1C1h+URFY9SWIJJ5O2zxGe1G46Ilzx65BUpnhCExNSpHuPneaFBtwAJvQANLXqkLEp0Q64anYV+auh2wRZLRAC2qk4THcgUB15y90MAdN+S7pVSZD41oiNr7o0F5GRvRuLR1xuU+jshqt0zdjg2yAZhsXNrahMBBi4nnTjTIvi4zj2ZsM00Hmt1AdEU63t9uAC6oI5PdoCrdml5osI6QQccTGkhgyd2SBWuPMBpdgcYV63/cqAiczWzBTjQIQ22FmyuJ7ak2tSNmvygaU0wD8rMejeM2XUC6p7Dq+BcSE74V2tND2QkmKnJKOeHrUnZrXTSUPYWgMaJcX4KRzeRGoimz1jvRmFXkis6Y7twVTaGidFT6otiBtdFGVI8GlfcD4X3h6uTfqNxIsSMxKEVwwCbZY2LFu22MB4gaxPMjeyaxcbhwTP1HZOA5hzKdMmlHv7tb0biUNjmF/SOBqqwpoxINyRftlhthFQ2iz2ixdM+8gU3IUaPFu7Bb4yMJ8q6A5apEQ4zXaBGex3IRAoPb95YabpElH+whG8SpuVTaAraYBA1NNka6bLCl3SkbJ8wXLZvYZM2tWbcMKZi7MRNbDRH/QQUNVJMuoOqZk/jrmG0tRjQqnrkJDZNsmNGgduOYoTEoqR4N1W5ITfj2cnDZaPGpjvgcqWz2sAjSqXHPnNQcMy+EoMELp0fleh0Amc72tRuntkBfZZ+iq2vK4fX3lIv6PYWTdXLG4gmsFQTx7ogQVhXKLhXikxOygdqjEg17dnHCd3FM3VK7OI1ZLzvROKzZ95jt0vcUPixFw3gqIaNhAW7+jP6GRKNT8hhvIJc0zCAZBiIwY7lbq4xHSimi6iEZGGV9e0xXd6NxVBWsMwloDY3j6/uiPew7mH1RnA07Etb/lA+rZQSY1ohuZ0xZZTSYVSH8HFY2FdJz29rHF8WCpRgOyvVMQkPd+kgssD8aJO7BzFfROG5j4n8dsZ3kRN97qEUV3Y4aXIgkNOiiEstLHA57IA/DpWk3GsTetiXhoLFgz4CGNRVSuqemcOOH0TbIBpdgQhfM1SKDtNqMKDRKt1Q4DhQ0ZK6JzrXEPtkToeYeaIyolgrJImO1uLBMG8ID7B2yjNJIoHHcO0ZEfpSzlJzG3uG4DKcpGse9Hv4/bjRiGyQd+oBYvxnf0UaMjjhiZbeU47GKBhUAwrZFc5MDUm4dUmU75TjZlweUTk56FA1ScIL/9die3rBpvuaYJkdEuodmAgnx9BIdnEYYtbkvtQlZx5He5IQN3ZrODmc0g4Ns95VwvSiN2SwlkZuJ2EqK2siwlA2asUHe3NnllHp3LGFzynZpxsBhtYAHvK3G9PJszLJswlJIWWKCuG1TnaJodMUDNS/aVZowG23KEo+pYOL9g4x7xWJGKegimtyyZDSocDRUNGjmgJqTC5ba5JuSzfLPLIfUpf9aFI2umAfp3hq0lLaEqSoauIbIIGu+aLc2S2y3B1ty5iMlnYszvz3J9QNCBRCfSu6LIDRTI3rCKs3aggNb6ZdzfaqwxtBQCsgE2jL/srclnae02vbZQclj7XnKWU2TxHSeYl22mR9qt7p43FNSC0hEzkwGpFu+TPRoBkXeXWnoI1LIdAy5Ly0md+2xmM+lwgLWFL2AYjlu28znaZ3J++aFSOoeXiinVmW2V88Sn9Q0sfQmVGZGh2eDcXc8uDwpB1Ti8QNSmXZ7pIxxBJSh5V5RvxeXuN/p6YHWVUnH1QJGR7Mp5unssPYNsMf0mB7TZ4I+nTfbPp1c3V/CbvK25xZ6vg2H0Y7n/3modzXF57t2d3B6YH5+Nm6QGx6X+mEAIbSLVp73DmvoykL1jQ9AuUeq/VM/4EL6TLfGI6X9xUFP4UlqJJGZqbLl6KwlMnXIRzrU265rl6gAAAcNSURBVJOLI+K5fdnTK8xs+fmMSsiB5oyVPtCIOVKVB5bwn9pabosU0lhkIHmDh3o/4hoMdnpbkrcmyLJbBipj/BMkE4r/OlCWfzRt29zzZ764egWg1xUuOQ0uuzS0aim9Sn40QsP4jOdrcDe2wgONhWlKY0CZJI7UYTVVIs5Y6XWZhv4NNpaRKxEqnLT1R3ZXYuWkZVfbynj1KhzRyOKgWi6hYXxglZGGmtjeHw0cMW9Hw8gTR+PY0KGUWLqoYEUqdIVAWmNThVENGnhhOBqVRZLR4OFZDRrdejR47qZEQ30JbqtsDNjwLXs87nI54OGNJDh2q92WzIe4wnXKGEI6Ox7z5zh9dtC2KYkeGEmyYSukoKEs6i7ZUAeiRmCXpqhDUzQO2L2fwQGeXo/PjfUhrm0h83TgJ8cXl3xMfno64gkGspeMZhxbNGN2IDud0qIu/3Mg0BhPFRooaEiXLHahMb3CdDrg2JztgYY2NA0XWTZfaCnrn91c5NmP8vhidMaGZOLD6o/FDSbaQk4aWFW2KBraoRchKSEh3Z7cjoZIfB6xmbZ2o9ECJqLjtErVGlDJIbPhemLL53xXvJC0ObP59T9GM3oRU0pujfZAQ4xfotG1y3sBY2JlatEQg5H8WKNLMsYYjW4dGt2WyVEctXVOD6dnZ5eXlyJj3eDJSGm+kiRX0Dyg7SV/YR80BMnJqtKQ7pCNEnr28ADslA0TGj220IZHYldozbRyBhLxa1jfFYdMohuj0RDXSw1oUO9LR4NmKW+KBpONVsX/xHTJONMbnkiZcnZd5dLUno9xAzS66jpcUzaIxalHo1uHBj8FtA13swB7VP2SFwYBZoLZ2Yr8SHQDNOwLqvRc5nQ0ujVocE9Q+lzjfZnRYAnwbmtaweOYcXRUaSTdir5iJw2tcW2K8QZotEf00IYb0nor2pXRGI2lpbnJnnLA3SucPlbjU3YrVQ97gDAoOJYojw1a7emV0XzUotGYHpzIdFSi0WN+DDv42aUp+MWL45NTlkWnHG9Hwz5RiT2VDlQQIPJlNSYBA1AhNj/C0Uxyjlst6Z2OPdBoqHEkP1cmin/Fqli70VAvvbcavT3QUIdu8W1kNJatOAaE48RU2GAgLfnAcarECshB1y3yFjQYSaZYoMFmbUuvIuwXtfEDkmvFsEIBRmO1S7s1oOt7WaLBvy2GU0NCQz26wsVd9fribjQaJjSoJ0XP3q+BxvjQ2o6GCQzZHMxa6ssozBO9rJUNFQ1w2NCifjUBUouGtkoaGnx8fm20u29E3zhhaHSNaKijditogNHVuK3Mh4R0p1oII/VoK2hgB1Zrr1yZuJls8IAQ+0K7ZKOlBLF0Ma+jKba2VRzLFxkbJEFRb0XZQLIHqgEqO/P1aHQHg/F4TP7hT6cqGmKuo/1i2NkZf2tsh/dFO0Mj0pExB9VJyhcZ8ZZ9IVt1hU7KHVYBtAREirhu5G9QnAdcV/eMYS2WkCAd38TfUGte8BQB7oRLQNX7Oq2TmgMe78s322+OxhHfyQfb0Sg9cxZM4Pj6ntHA8+GLO1IccJVqHyABGes25R7Q4LBP90aDx11HN4raaBfyqRAz99gmnNJcuq273ExRRNbdktuzN/CkdM89oKFuh3ugAVj24uJGaEzpxTz5SGks0GU7fkUGWESPx5nR9vo1vPuFhpqk3huNxjY0GvVosHyA7D6y0TA/LIPcVs/fmG6S7OBVdVoMjdIDuxc0lJtY19CUkxvJRuUdXb7Lkw2Yh3TKVWSeSCauPU8IScpEJUdKat4TGj1JOPa3orj9Dawom2/J12gg+1z8wltrxqE85mEJdXHYTMsDBcRPV6DJ0ag4hVvR6CpYiqiw3hcVO2yPb2l4LI6G9G0F+LsRuKaY0AD89ekxCV6PZg1FOUZ8WezG5cUBeYFYOwtjkmw3SPDau+JbimRJtnhfY4W6VlU2BIdbZKMxOMV0NmiJxSvRUILV9onwvrSh6Xx54IyvOjfaYq7clTiSTpfKoLlRvl58VOZH2uj/wuOWd5k9PXPprE1Gozzg2nK61JJPl6hgGk5Escrvd9amPhTcmE9TJc04NVVQjg13oFFyx9BQNUUypMYscVftg/TDXwSqPKmiwS/aMjTK/EZXblQy3mWn5lIv7am09NMqHOp9g3uUDX4wUisbeijMbkOLZlIVCY0KTIzZqZ6fGCv5q9GlGp+iYEbN55xqz20t5XyvaAhDut+NBS3bo096x40FpJkDYRBsu9Wo/Fdqjs/k592Z7pseqbddTrXn7GKwHDTvus2iogHGtJDdZmlvvc0iVrJnGANtDpZp5JbiUvUOT6fjLoqwz2bGm06jk9kZfX5VjeHw8wvafjw9Pam4NRZ7Q0Kuf2AkjDx9mULtpCf3cEQ/j+QHjI7ldbAODIRvUhhp9B9c0yMgUB7N7gAAAABJRU5ErkJggg=="/>
          <p:cNvSpPr>
            <a:spLocks noChangeAspect="1" noChangeArrowheads="1"/>
          </p:cNvSpPr>
          <p:nvPr/>
        </p:nvSpPr>
        <p:spPr bwMode="auto">
          <a:xfrm>
            <a:off x="155574" y="-144463"/>
            <a:ext cx="1752129" cy="17521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585666"/>
            <a:ext cx="2473058" cy="1719189"/>
          </a:xfrm>
          <a:prstGeom prst="rect">
            <a:avLst/>
          </a:prstGeom>
        </p:spPr>
      </p:pic>
    </p:spTree>
    <p:extLst>
      <p:ext uri="{BB962C8B-B14F-4D97-AF65-F5344CB8AC3E}">
        <p14:creationId xmlns:p14="http://schemas.microsoft.com/office/powerpoint/2010/main" val="146440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107504" y="188640"/>
            <a:ext cx="8928992" cy="397331"/>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1. Estado del arte</a:t>
            </a:r>
          </a:p>
        </p:txBody>
      </p:sp>
      <p:sp>
        <p:nvSpPr>
          <p:cNvPr id="5" name="Rectángulo 4"/>
          <p:cNvSpPr/>
          <p:nvPr/>
        </p:nvSpPr>
        <p:spPr>
          <a:xfrm>
            <a:off x="251520" y="1092319"/>
            <a:ext cx="2880320" cy="5514330"/>
          </a:xfrm>
          <a:prstGeom prst="rect">
            <a:avLst/>
          </a:prstGeom>
          <a:solidFill>
            <a:schemeClr val="bg1">
              <a:lumMod val="95000"/>
            </a:schemeClr>
          </a:solidFill>
          <a:ln w="9525">
            <a:noFill/>
          </a:ln>
        </p:spPr>
        <p:txBody>
          <a:bodyPr wrap="square">
            <a:spAutoFit/>
          </a:bodyPr>
          <a:lstStyle/>
          <a:p>
            <a:pPr marL="342900" indent="-342900" algn="just">
              <a:spcAft>
                <a:spcPts val="1200"/>
              </a:spcAft>
              <a:buFont typeface="+mj-lt"/>
              <a:buAutoNum type="arabicPeriod"/>
            </a:pPr>
            <a:endParaRPr lang="es-CL" dirty="0">
              <a:solidFill>
                <a:prstClr val="black"/>
              </a:solidFill>
            </a:endParaRPr>
          </a:p>
          <a:p>
            <a:pPr>
              <a:spcAft>
                <a:spcPts val="1200"/>
              </a:spcAft>
            </a:pPr>
            <a:r>
              <a:rPr lang="es-CL" sz="1600" dirty="0">
                <a:solidFill>
                  <a:prstClr val="black"/>
                </a:solidFill>
              </a:rPr>
              <a:t>Competencias conductuales de empleabilidad en estudios internacionales.</a:t>
            </a:r>
          </a:p>
          <a:p>
            <a:pPr marL="800100" lvl="1" indent="-342900">
              <a:buFont typeface="Arial" panose="020B0604020202020204" pitchFamily="34" charset="0"/>
              <a:buChar char="•"/>
              <a:tabLst>
                <a:tab pos="457200" algn="l"/>
              </a:tabLst>
            </a:pPr>
            <a:r>
              <a:rPr lang="en-US" sz="1600" dirty="0" err="1">
                <a:solidFill>
                  <a:prstClr val="black"/>
                </a:solidFill>
                <a:ea typeface="Cambria" panose="02040503050406030204" pitchFamily="18" charset="0"/>
                <a:cs typeface="Times New Roman" panose="02020603050405020304" pitchFamily="18" charset="0"/>
              </a:rPr>
              <a:t>Competencias</a:t>
            </a:r>
            <a:r>
              <a:rPr lang="en-US" sz="1600" dirty="0">
                <a:solidFill>
                  <a:prstClr val="black"/>
                </a:solidFill>
                <a:ea typeface="Cambria" panose="02040503050406030204" pitchFamily="18" charset="0"/>
                <a:cs typeface="Times New Roman" panose="02020603050405020304" pitchFamily="18" charset="0"/>
              </a:rPr>
              <a:t> Clave, OIT, 2014.</a:t>
            </a:r>
          </a:p>
          <a:p>
            <a:pPr marL="800100" lvl="1" indent="-342900">
              <a:buFont typeface="Arial" panose="020B0604020202020204" pitchFamily="34" charset="0"/>
              <a:buChar char="•"/>
              <a:tabLst>
                <a:tab pos="457200" algn="l"/>
              </a:tabLst>
            </a:pPr>
            <a:r>
              <a:rPr lang="en-US" sz="1600" dirty="0" err="1">
                <a:solidFill>
                  <a:prstClr val="black"/>
                </a:solidFill>
                <a:ea typeface="Cambria" panose="02040503050406030204" pitchFamily="18" charset="0"/>
                <a:cs typeface="Times New Roman" panose="02020603050405020304" pitchFamily="18" charset="0"/>
              </a:rPr>
              <a:t>Modelo</a:t>
            </a:r>
            <a:r>
              <a:rPr lang="en-US" sz="1600" dirty="0">
                <a:solidFill>
                  <a:prstClr val="black"/>
                </a:solidFill>
                <a:ea typeface="Cambria" panose="02040503050406030204" pitchFamily="18" charset="0"/>
                <a:cs typeface="Times New Roman" panose="02020603050405020304" pitchFamily="18" charset="0"/>
              </a:rPr>
              <a:t> PRACTICE, Banco Mundial, 2014.</a:t>
            </a:r>
            <a:endParaRPr lang="es-CL" sz="1600" dirty="0">
              <a:solidFill>
                <a:prstClr val="black"/>
              </a:solidFill>
              <a:ea typeface="Cambria" panose="02040503050406030204" pitchFamily="18" charset="0"/>
              <a:cs typeface="Times New Roman" panose="02020603050405020304" pitchFamily="18" charset="0"/>
            </a:endParaRPr>
          </a:p>
          <a:p>
            <a:pPr marL="800100" lvl="1" indent="-342900">
              <a:buFont typeface="Arial" panose="020B0604020202020204" pitchFamily="34" charset="0"/>
              <a:buChar char="•"/>
              <a:tabLst>
                <a:tab pos="457200" algn="l"/>
              </a:tabLst>
            </a:pPr>
            <a:r>
              <a:rPr lang="en-US" sz="1600" dirty="0">
                <a:solidFill>
                  <a:prstClr val="black"/>
                </a:solidFill>
                <a:ea typeface="Cambria" panose="02040503050406030204" pitchFamily="18" charset="0"/>
                <a:cs typeface="Times New Roman" panose="02020603050405020304" pitchFamily="18" charset="0"/>
              </a:rPr>
              <a:t>Workforce Connections. Key “soft skills” that Foster youth workforce success: Toward a consensus across field, </a:t>
            </a:r>
            <a:r>
              <a:rPr lang="en-US" sz="1600" dirty="0" err="1">
                <a:solidFill>
                  <a:prstClr val="black"/>
                </a:solidFill>
                <a:ea typeface="Cambria" panose="02040503050406030204" pitchFamily="18" charset="0"/>
                <a:cs typeface="Times New Roman" panose="02020603050405020304" pitchFamily="18" charset="0"/>
              </a:rPr>
              <a:t>Lippman</a:t>
            </a:r>
            <a:r>
              <a:rPr lang="en-US" sz="1600" dirty="0">
                <a:solidFill>
                  <a:prstClr val="black"/>
                </a:solidFill>
                <a:ea typeface="Cambria" panose="02040503050406030204" pitchFamily="18" charset="0"/>
                <a:cs typeface="Times New Roman" panose="02020603050405020304" pitchFamily="18" charset="0"/>
              </a:rPr>
              <a:t> et al., 2015.</a:t>
            </a:r>
            <a:endParaRPr lang="es-CL" sz="1600" dirty="0">
              <a:solidFill>
                <a:prstClr val="black"/>
              </a:solidFill>
              <a:ea typeface="Cambria" panose="02040503050406030204" pitchFamily="18" charset="0"/>
              <a:cs typeface="Times New Roman" panose="02020603050405020304" pitchFamily="18" charset="0"/>
            </a:endParaRPr>
          </a:p>
          <a:p>
            <a:pPr marL="800100" lvl="1" indent="-342900">
              <a:spcAft>
                <a:spcPts val="1000"/>
              </a:spcAft>
              <a:buFont typeface="Arial" panose="020B0604020202020204" pitchFamily="34" charset="0"/>
              <a:buChar char="•"/>
              <a:tabLst>
                <a:tab pos="457200" algn="l"/>
              </a:tabLst>
            </a:pPr>
            <a:r>
              <a:rPr lang="es-ES_tradnl" sz="1600" dirty="0">
                <a:solidFill>
                  <a:prstClr val="black"/>
                </a:solidFill>
                <a:ea typeface="Cambria" panose="02040503050406030204" pitchFamily="18" charset="0"/>
                <a:cs typeface="Georgia" panose="02040502050405020303" pitchFamily="18" charset="0"/>
              </a:rPr>
              <a:t>Desconectados: Habilidades, Educación y Empleo en América Latina, BID, 2012.</a:t>
            </a:r>
          </a:p>
          <a:p>
            <a:pPr marL="800100" lvl="1" indent="-342900">
              <a:spcAft>
                <a:spcPts val="1000"/>
              </a:spcAft>
              <a:buFont typeface="Arial" panose="020B0604020202020204" pitchFamily="34" charset="0"/>
              <a:buChar char="•"/>
              <a:tabLst>
                <a:tab pos="457200" algn="l"/>
              </a:tabLst>
            </a:pPr>
            <a:endParaRPr lang="es-CL" dirty="0">
              <a:solidFill>
                <a:prstClr val="black"/>
              </a:solidFill>
            </a:endParaRPr>
          </a:p>
        </p:txBody>
      </p:sp>
      <p:sp>
        <p:nvSpPr>
          <p:cNvPr id="4" name="CuadroTexto 3"/>
          <p:cNvSpPr txBox="1"/>
          <p:nvPr/>
        </p:nvSpPr>
        <p:spPr>
          <a:xfrm>
            <a:off x="3419872" y="1092319"/>
            <a:ext cx="5328592" cy="5355312"/>
          </a:xfrm>
          <a:prstGeom prst="rect">
            <a:avLst/>
          </a:prstGeom>
          <a:noFill/>
          <a:ln>
            <a:solidFill>
              <a:schemeClr val="tx1"/>
            </a:solidFill>
            <a:prstDash val="dash"/>
          </a:ln>
        </p:spPr>
        <p:txBody>
          <a:bodyPr wrap="square" rtlCol="0">
            <a:spAutoFit/>
          </a:bodyPr>
          <a:lstStyle/>
          <a:p>
            <a:r>
              <a:rPr lang="es-CL" dirty="0"/>
              <a:t>Aprendizajes:</a:t>
            </a:r>
          </a:p>
          <a:p>
            <a:endParaRPr lang="es-CL" dirty="0"/>
          </a:p>
          <a:p>
            <a:pPr marL="285750" indent="-285750" algn="just">
              <a:buFont typeface="Arial" panose="020B0604020202020204" pitchFamily="34" charset="0"/>
              <a:buChar char="•"/>
            </a:pPr>
            <a:r>
              <a:rPr lang="es-ES_tradnl" sz="1600" dirty="0"/>
              <a:t>Amplio acuerdo en la literatura sobre la importancia de las competencias de empleabilidad, sin embargo hay escaso consenso sobre cuáles son las habilidades específicas que debieran adquirirse para tener éxito en el mercado laboral y cómo estas se enseñan. </a:t>
            </a:r>
          </a:p>
          <a:p>
            <a:pPr algn="just"/>
            <a:endParaRPr lang="es-CL" sz="1600" dirty="0"/>
          </a:p>
          <a:p>
            <a:pPr marL="285750" indent="-285750" algn="just">
              <a:buFont typeface="Arial" panose="020B0604020202020204" pitchFamily="34" charset="0"/>
              <a:buChar char="•"/>
            </a:pPr>
            <a:r>
              <a:rPr lang="es-ES_tradnl" sz="1600" dirty="0"/>
              <a:t>No se cuenta con un marco simple, coherente y organizado sobre competencias socio-emocionales que:</a:t>
            </a:r>
          </a:p>
          <a:p>
            <a:pPr algn="just"/>
            <a:endParaRPr lang="es-CL" sz="1600" dirty="0"/>
          </a:p>
          <a:p>
            <a:pPr marL="800100" lvl="1" indent="-342900" algn="just">
              <a:buFont typeface="+mj-lt"/>
              <a:buAutoNum type="arabicPeriod"/>
            </a:pPr>
            <a:r>
              <a:rPr lang="es-ES_tradnl" sz="1600" dirty="0"/>
              <a:t>Sean valoradas por los empleadores.</a:t>
            </a:r>
            <a:endParaRPr lang="es-CL" sz="1600" dirty="0"/>
          </a:p>
          <a:p>
            <a:pPr marL="800100" lvl="1" indent="-342900" algn="just">
              <a:buFont typeface="+mj-lt"/>
              <a:buAutoNum type="arabicPeriod"/>
            </a:pPr>
            <a:r>
              <a:rPr lang="es-ES_tradnl" sz="1600" dirty="0"/>
              <a:t>Predigan éxito escolar y en el mercado laboral.</a:t>
            </a:r>
            <a:endParaRPr lang="es-CL" sz="1600" dirty="0"/>
          </a:p>
          <a:p>
            <a:pPr marL="800100" lvl="1" indent="-342900" algn="just">
              <a:buFont typeface="+mj-lt"/>
              <a:buAutoNum type="arabicPeriod"/>
            </a:pPr>
            <a:r>
              <a:rPr lang="es-ES_tradnl" sz="1600" dirty="0"/>
              <a:t>Puedan estar asociadas a un programa.</a:t>
            </a:r>
            <a:endParaRPr lang="es-CL" sz="1600" dirty="0"/>
          </a:p>
          <a:p>
            <a:pPr marL="800100" lvl="1" indent="-342900" algn="just">
              <a:buFont typeface="+mj-lt"/>
              <a:buAutoNum type="arabicPeriod"/>
            </a:pPr>
            <a:r>
              <a:rPr lang="es-ES_tradnl" sz="1600" dirty="0"/>
              <a:t>Puedan ser desarrolladas a través de intervenciones estructuradas y basadas en evidencia (maleables) y por consiguiente, no sean rasgos de personalidad.</a:t>
            </a:r>
            <a:endParaRPr lang="es-CL" sz="1600" dirty="0"/>
          </a:p>
          <a:p>
            <a:pPr algn="just"/>
            <a:endParaRPr lang="es-ES_tradnl" sz="1600" b="1" dirty="0"/>
          </a:p>
          <a:p>
            <a:pPr marL="285750" indent="-285750" algn="just">
              <a:buFont typeface="Arial" panose="020B0604020202020204" pitchFamily="34" charset="0"/>
              <a:buChar char="•"/>
            </a:pPr>
            <a:r>
              <a:rPr lang="es-ES_tradnl" sz="1600" dirty="0"/>
              <a:t>La diversidad de definiciones al interior y entre disciplinas ha generado dificultades de medición y de inversión en el desarrollo de estas habilidades.</a:t>
            </a:r>
            <a:endParaRPr lang="es-CL" dirty="0"/>
          </a:p>
        </p:txBody>
      </p:sp>
    </p:spTree>
    <p:extLst>
      <p:ext uri="{BB962C8B-B14F-4D97-AF65-F5344CB8AC3E}">
        <p14:creationId xmlns:p14="http://schemas.microsoft.com/office/powerpoint/2010/main" val="1788017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107504" y="188640"/>
            <a:ext cx="8928992" cy="397331"/>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1. Estado del arte</a:t>
            </a:r>
          </a:p>
        </p:txBody>
      </p:sp>
      <p:sp>
        <p:nvSpPr>
          <p:cNvPr id="5" name="Rectángulo 4"/>
          <p:cNvSpPr/>
          <p:nvPr/>
        </p:nvSpPr>
        <p:spPr>
          <a:xfrm>
            <a:off x="251520" y="836712"/>
            <a:ext cx="2880320" cy="5693866"/>
          </a:xfrm>
          <a:prstGeom prst="rect">
            <a:avLst/>
          </a:prstGeom>
          <a:solidFill>
            <a:schemeClr val="bg1">
              <a:lumMod val="95000"/>
            </a:schemeClr>
          </a:solidFill>
          <a:ln w="9525">
            <a:noFill/>
          </a:ln>
        </p:spPr>
        <p:txBody>
          <a:bodyPr wrap="square">
            <a:spAutoFit/>
          </a:bodyPr>
          <a:lstStyle/>
          <a:p>
            <a:pPr marL="342900" indent="-342900" algn="just">
              <a:spcAft>
                <a:spcPts val="1200"/>
              </a:spcAft>
              <a:buFont typeface="+mj-lt"/>
              <a:buAutoNum type="arabicPeriod"/>
            </a:pPr>
            <a:endParaRPr lang="es-CL" dirty="0">
              <a:solidFill>
                <a:prstClr val="black"/>
              </a:solidFill>
            </a:endParaRPr>
          </a:p>
          <a:p>
            <a:pPr>
              <a:spcAft>
                <a:spcPts val="1200"/>
              </a:spcAft>
            </a:pPr>
            <a:r>
              <a:rPr lang="es-CL" dirty="0">
                <a:solidFill>
                  <a:prstClr val="black"/>
                </a:solidFill>
              </a:rPr>
              <a:t>Revisión de marcos de cualificaciones (MC) de países referentes:</a:t>
            </a:r>
            <a:endParaRPr lang="es-CL" sz="1600" dirty="0">
              <a:solidFill>
                <a:prstClr val="black"/>
              </a:solidFill>
            </a:endParaRPr>
          </a:p>
          <a:p>
            <a:pPr marL="742950" lvl="1" indent="-285750">
              <a:buFont typeface="Arial" panose="020B0604020202020204" pitchFamily="34" charset="0"/>
              <a:buChar char="•"/>
            </a:pPr>
            <a:r>
              <a:rPr lang="es-ES_tradnl" sz="1600" dirty="0"/>
              <a:t>Unión Europea</a:t>
            </a:r>
            <a:endParaRPr lang="es-CL" sz="1600" dirty="0"/>
          </a:p>
          <a:p>
            <a:pPr marL="742950" lvl="1" indent="-285750">
              <a:buFont typeface="Arial" panose="020B0604020202020204" pitchFamily="34" charset="0"/>
              <a:buChar char="•"/>
            </a:pPr>
            <a:r>
              <a:rPr lang="es-ES_tradnl" sz="1600" dirty="0"/>
              <a:t>Australia</a:t>
            </a:r>
            <a:endParaRPr lang="es-CL" sz="1600" dirty="0"/>
          </a:p>
          <a:p>
            <a:pPr marL="742950" lvl="1" indent="-285750">
              <a:buFont typeface="Arial" panose="020B0604020202020204" pitchFamily="34" charset="0"/>
              <a:buChar char="•"/>
            </a:pPr>
            <a:r>
              <a:rPr lang="es-ES_tradnl" sz="1600" dirty="0"/>
              <a:t>Canadá (BC)</a:t>
            </a:r>
            <a:endParaRPr lang="es-CL" sz="1600" dirty="0"/>
          </a:p>
          <a:p>
            <a:pPr marL="742950" lvl="1" indent="-285750">
              <a:buFont typeface="Arial" panose="020B0604020202020204" pitchFamily="34" charset="0"/>
              <a:buChar char="•"/>
            </a:pPr>
            <a:r>
              <a:rPr lang="es-ES_tradnl" sz="1600" dirty="0"/>
              <a:t>Noruega</a:t>
            </a:r>
            <a:endParaRPr lang="es-CL" sz="1600" dirty="0"/>
          </a:p>
          <a:p>
            <a:pPr marL="742950" lvl="1" indent="-285750">
              <a:buFont typeface="Arial" panose="020B0604020202020204" pitchFamily="34" charset="0"/>
              <a:buChar char="•"/>
            </a:pPr>
            <a:r>
              <a:rPr lang="es-ES_tradnl" sz="1600" dirty="0"/>
              <a:t>Nueva Zelanda</a:t>
            </a:r>
            <a:endParaRPr lang="es-CL" sz="1600" dirty="0"/>
          </a:p>
          <a:p>
            <a:pPr marL="742950" lvl="1" indent="-285750">
              <a:buFont typeface="Arial" panose="020B0604020202020204" pitchFamily="34" charset="0"/>
              <a:buChar char="•"/>
            </a:pPr>
            <a:r>
              <a:rPr lang="es-ES_tradnl" sz="1600" dirty="0"/>
              <a:t>Reino Unido</a:t>
            </a:r>
            <a:endParaRPr lang="es-CL" sz="1600" dirty="0"/>
          </a:p>
          <a:p>
            <a:pPr marL="742950" lvl="1" indent="-285750">
              <a:buFont typeface="Arial" panose="020B0604020202020204" pitchFamily="34" charset="0"/>
              <a:buChar char="•"/>
            </a:pPr>
            <a:r>
              <a:rPr lang="es-ES_tradnl" sz="1600" dirty="0"/>
              <a:t>Estados Unidos</a:t>
            </a: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a:p>
            <a:pPr marL="800100" lvl="1" indent="-342900">
              <a:buFont typeface="Arial" panose="020B0604020202020204" pitchFamily="34" charset="0"/>
              <a:buChar char="•"/>
              <a:tabLst>
                <a:tab pos="457200" algn="l"/>
              </a:tabLst>
            </a:pPr>
            <a:endParaRPr lang="es-CL" sz="1600" dirty="0">
              <a:solidFill>
                <a:prstClr val="black"/>
              </a:solidFill>
              <a:cs typeface="Times New Roman" panose="02020603050405020304" pitchFamily="18" charset="0"/>
            </a:endParaRPr>
          </a:p>
        </p:txBody>
      </p:sp>
      <p:sp>
        <p:nvSpPr>
          <p:cNvPr id="4" name="CuadroTexto 3"/>
          <p:cNvSpPr txBox="1"/>
          <p:nvPr/>
        </p:nvSpPr>
        <p:spPr>
          <a:xfrm>
            <a:off x="3347864" y="836712"/>
            <a:ext cx="5688632" cy="5816977"/>
          </a:xfrm>
          <a:prstGeom prst="rect">
            <a:avLst/>
          </a:prstGeom>
          <a:noFill/>
          <a:ln>
            <a:solidFill>
              <a:schemeClr val="tx1"/>
            </a:solidFill>
            <a:prstDash val="dash"/>
          </a:ln>
        </p:spPr>
        <p:txBody>
          <a:bodyPr wrap="square" rtlCol="0">
            <a:spAutoFit/>
          </a:bodyPr>
          <a:lstStyle/>
          <a:p>
            <a:r>
              <a:rPr lang="es-CL" dirty="0"/>
              <a:t>Aprendizajes:</a:t>
            </a:r>
          </a:p>
          <a:p>
            <a:endParaRPr lang="es-CL" dirty="0"/>
          </a:p>
          <a:p>
            <a:pPr marL="285750" indent="-285750" algn="just">
              <a:buFont typeface="Arial" panose="020B0604020202020204" pitchFamily="34" charset="0"/>
              <a:buChar char="•"/>
            </a:pPr>
            <a:r>
              <a:rPr lang="es-CL" sz="1600" dirty="0"/>
              <a:t>Se verifica que la mayoría de los MC revisados siguen la estructura adoptada por el MC para la Formación y Certificación Laboral de ChileValora, donde cada nivel es descrito a través de Conocimientos, Habilidades y Contextos de aplicación de los conocimientos y habilidades.</a:t>
            </a:r>
          </a:p>
          <a:p>
            <a:pPr marL="285750" indent="-285750" algn="just">
              <a:buFont typeface="Arial" panose="020B0604020202020204" pitchFamily="34" charset="0"/>
              <a:buChar char="•"/>
            </a:pPr>
            <a:endParaRPr lang="es-CL" sz="1600" dirty="0"/>
          </a:p>
          <a:p>
            <a:pPr marL="285750" indent="-285750">
              <a:buFont typeface="Arial" panose="020B0604020202020204" pitchFamily="34" charset="0"/>
              <a:buChar char="•"/>
            </a:pPr>
            <a:r>
              <a:rPr lang="es-CL" sz="1600" dirty="0">
                <a:latin typeface="Calibri" panose="020F0502020204030204" pitchFamily="34" charset="0"/>
                <a:ea typeface="Cambria" panose="02040503050406030204" pitchFamily="18" charset="0"/>
                <a:cs typeface="Times New Roman" panose="02020603050405020304" pitchFamily="18" charset="0"/>
              </a:rPr>
              <a:t>Existe el concepto de Competencias de Empleabilidad o Competencias Generales y en la mayoría de los casos, estas competencias se explicitan en constructos paralelos al MC.</a:t>
            </a:r>
          </a:p>
          <a:p>
            <a:pPr marL="285750" indent="-285750">
              <a:buFont typeface="Arial" panose="020B0604020202020204" pitchFamily="34" charset="0"/>
              <a:buChar char="•"/>
            </a:pPr>
            <a:endParaRPr lang="es-CL" sz="1600" dirty="0">
              <a:latin typeface="Calibri" panose="020F0502020204030204" pitchFamily="34"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s-CL" sz="1600" dirty="0">
                <a:latin typeface="Calibri" panose="020F0502020204030204" pitchFamily="34" charset="0"/>
                <a:ea typeface="Cambria" panose="02040503050406030204" pitchFamily="18" charset="0"/>
                <a:cs typeface="Times New Roman" panose="02020603050405020304" pitchFamily="18" charset="0"/>
              </a:rPr>
              <a:t>Las competencias clave se entienden en un contexto de aplicación más amplio: para la vida personal y comunitaria, para el trabajo y para seguir estudios formales y continuos.</a:t>
            </a:r>
          </a:p>
          <a:p>
            <a:pPr marL="285750" indent="-285750">
              <a:buFont typeface="Arial" panose="020B0604020202020204" pitchFamily="34" charset="0"/>
              <a:buChar char="•"/>
            </a:pPr>
            <a:endParaRPr lang="es-CL" sz="1600" dirty="0">
              <a:latin typeface="Calibri" panose="020F0502020204030204" pitchFamily="34"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s-CL" sz="1600" dirty="0">
                <a:latin typeface="Calibri" panose="020F0502020204030204" pitchFamily="34" charset="0"/>
                <a:ea typeface="Cambria" panose="02040503050406030204" pitchFamily="18" charset="0"/>
                <a:cs typeface="Times New Roman" panose="02020603050405020304" pitchFamily="18" charset="0"/>
              </a:rPr>
              <a:t>En algunos casos, hay competencias de empleabilidad coinciden con elementos estructurales del MC (Australia).</a:t>
            </a:r>
          </a:p>
          <a:p>
            <a:pPr marL="285750" indent="-285750">
              <a:buFont typeface="Arial" panose="020B0604020202020204" pitchFamily="34" charset="0"/>
              <a:buChar char="•"/>
            </a:pPr>
            <a:endParaRPr lang="es-CL" sz="1600" dirty="0">
              <a:latin typeface="Calibri" panose="020F0502020204030204" pitchFamily="34" charset="0"/>
              <a:ea typeface="Cambria" panose="02040503050406030204" pitchFamily="18" charset="0"/>
              <a:cs typeface="Times New Roman" panose="02020603050405020304" pitchFamily="18" charset="0"/>
            </a:endParaRPr>
          </a:p>
          <a:p>
            <a:pPr marL="285750" indent="-285750">
              <a:buFont typeface="Arial" panose="020B0604020202020204" pitchFamily="34" charset="0"/>
              <a:buChar char="•"/>
            </a:pPr>
            <a:r>
              <a:rPr lang="es-CL" sz="1600" dirty="0">
                <a:latin typeface="Calibri" panose="020F0502020204030204" pitchFamily="34" charset="0"/>
                <a:ea typeface="Cambria" panose="02040503050406030204" pitchFamily="18" charset="0"/>
                <a:cs typeface="Times New Roman" panose="02020603050405020304" pitchFamily="18" charset="0"/>
              </a:rPr>
              <a:t>En todos los casos, estas competencias consideran un módulo de Competencias Básicas o Fundamentales:</a:t>
            </a:r>
          </a:p>
          <a:p>
            <a:pPr marL="742950" lvl="1" indent="-285750">
              <a:buFont typeface="Arial" panose="020B0604020202020204" pitchFamily="34" charset="0"/>
              <a:buChar char="•"/>
            </a:pPr>
            <a:r>
              <a:rPr lang="es-CL" sz="1600" dirty="0" err="1">
                <a:latin typeface="Calibri" panose="020F0502020204030204" pitchFamily="34" charset="0"/>
                <a:ea typeface="Cambria" panose="02040503050406030204" pitchFamily="18" charset="0"/>
                <a:cs typeface="Times New Roman" panose="02020603050405020304" pitchFamily="18" charset="0"/>
              </a:rPr>
              <a:t>Lecto</a:t>
            </a:r>
            <a:r>
              <a:rPr lang="es-CL" sz="1600" dirty="0">
                <a:latin typeface="Calibri" panose="020F0502020204030204" pitchFamily="34" charset="0"/>
                <a:ea typeface="Cambria" panose="02040503050406030204" pitchFamily="18" charset="0"/>
                <a:cs typeface="Times New Roman" panose="02020603050405020304" pitchFamily="18" charset="0"/>
              </a:rPr>
              <a:t>-Escritura</a:t>
            </a:r>
          </a:p>
          <a:p>
            <a:pPr marL="742950" lvl="1" indent="-285750">
              <a:buFont typeface="Arial" panose="020B0604020202020204" pitchFamily="34" charset="0"/>
              <a:buChar char="•"/>
            </a:pPr>
            <a:r>
              <a:rPr lang="es-CL" sz="1600" dirty="0">
                <a:latin typeface="Calibri" panose="020F0502020204030204" pitchFamily="34" charset="0"/>
                <a:ea typeface="Cambria" panose="02040503050406030204" pitchFamily="18" charset="0"/>
                <a:cs typeface="Times New Roman" panose="02020603050405020304" pitchFamily="18" charset="0"/>
              </a:rPr>
              <a:t>Numeración (competencias matemáticas)</a:t>
            </a:r>
            <a:endParaRPr lang="es-CL" dirty="0"/>
          </a:p>
        </p:txBody>
      </p:sp>
    </p:spTree>
    <p:extLst>
      <p:ext uri="{BB962C8B-B14F-4D97-AF65-F5344CB8AC3E}">
        <p14:creationId xmlns:p14="http://schemas.microsoft.com/office/powerpoint/2010/main" val="39871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Estudio DIALOGAS Países participantes, instituciones y avances</a:t>
            </a:r>
          </a:p>
        </p:txBody>
      </p:sp>
      <p:graphicFrame>
        <p:nvGraphicFramePr>
          <p:cNvPr id="3" name="Tabla 2"/>
          <p:cNvGraphicFramePr>
            <a:graphicFrameLocks noGrp="1"/>
          </p:cNvGraphicFramePr>
          <p:nvPr>
            <p:extLst>
              <p:ext uri="{D42A27DB-BD31-4B8C-83A1-F6EECF244321}">
                <p14:modId xmlns:p14="http://schemas.microsoft.com/office/powerpoint/2010/main" val="2667134794"/>
              </p:ext>
            </p:extLst>
          </p:nvPr>
        </p:nvGraphicFramePr>
        <p:xfrm>
          <a:off x="611560" y="980728"/>
          <a:ext cx="7920881" cy="5282946"/>
        </p:xfrm>
        <a:graphic>
          <a:graphicData uri="http://schemas.openxmlformats.org/drawingml/2006/table">
            <a:tbl>
              <a:tblPr/>
              <a:tblGrid>
                <a:gridCol w="1124067">
                  <a:extLst>
                    <a:ext uri="{9D8B030D-6E8A-4147-A177-3AD203B41FA5}">
                      <a16:colId xmlns:a16="http://schemas.microsoft.com/office/drawing/2014/main" val="20000"/>
                    </a:ext>
                  </a:extLst>
                </a:gridCol>
                <a:gridCol w="2173419">
                  <a:extLst>
                    <a:ext uri="{9D8B030D-6E8A-4147-A177-3AD203B41FA5}">
                      <a16:colId xmlns:a16="http://schemas.microsoft.com/office/drawing/2014/main" val="20001"/>
                    </a:ext>
                  </a:extLst>
                </a:gridCol>
                <a:gridCol w="4623395">
                  <a:extLst>
                    <a:ext uri="{9D8B030D-6E8A-4147-A177-3AD203B41FA5}">
                      <a16:colId xmlns:a16="http://schemas.microsoft.com/office/drawing/2014/main" val="20002"/>
                    </a:ext>
                  </a:extLst>
                </a:gridCol>
              </a:tblGrid>
              <a:tr h="0">
                <a:tc>
                  <a:txBody>
                    <a:bodyPr/>
                    <a:lstStyle/>
                    <a:p>
                      <a:pPr>
                        <a:lnSpc>
                          <a:spcPct val="107000"/>
                        </a:lnSpc>
                        <a:spcAft>
                          <a:spcPts val="0"/>
                        </a:spcAft>
                      </a:pPr>
                      <a:r>
                        <a:rPr lang="es-CL" sz="1800" b="1" dirty="0">
                          <a:effectLst/>
                          <a:latin typeface="Calibri" panose="020F0502020204030204" pitchFamily="34" charset="0"/>
                          <a:ea typeface="Times New Roman" panose="02020603050405020304" pitchFamily="18" charset="0"/>
                          <a:cs typeface="Calibri" panose="020F0502020204030204" pitchFamily="34" charset="0"/>
                        </a:rPr>
                        <a:t>País</a:t>
                      </a:r>
                      <a:endParaRPr lang="es-C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s-CL" sz="1800" b="1" dirty="0">
                          <a:effectLst/>
                          <a:latin typeface="Calibri" panose="020F0502020204030204" pitchFamily="34" charset="0"/>
                          <a:ea typeface="Times New Roman" panose="02020603050405020304" pitchFamily="18" charset="0"/>
                          <a:cs typeface="Calibri" panose="020F0502020204030204" pitchFamily="34" charset="0"/>
                        </a:rPr>
                        <a:t>Instituciones </a:t>
                      </a:r>
                      <a:endParaRPr lang="es-C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s-CL" sz="1800" b="1" dirty="0">
                          <a:effectLst/>
                          <a:latin typeface="Calibri" panose="020F0502020204030204" pitchFamily="34" charset="0"/>
                          <a:ea typeface="Times New Roman" panose="02020603050405020304" pitchFamily="18" charset="0"/>
                          <a:cs typeface="Calibri" panose="020F0502020204030204" pitchFamily="34" charset="0"/>
                        </a:rPr>
                        <a:t>Estado del arte en tema de competencias transversales</a:t>
                      </a:r>
                      <a:endParaRPr lang="es-C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Chile</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SENCE, ChileValora y MED Chile</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a:effectLst/>
                          <a:latin typeface="Calibri" panose="020F0502020204030204" pitchFamily="34" charset="0"/>
                          <a:ea typeface="Times New Roman" panose="02020603050405020304" pitchFamily="18" charset="0"/>
                          <a:cs typeface="Calibri" panose="020F0502020204030204" pitchFamily="34" charset="0"/>
                        </a:rPr>
                        <a:t>Catálogo de competencias conductuales y de empleabilidad</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Colombia</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DNP, DPS, MEN</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a:effectLst/>
                          <a:latin typeface="Calibri" panose="020F0502020204030204" pitchFamily="34" charset="0"/>
                          <a:ea typeface="Times New Roman" panose="02020603050405020304" pitchFamily="18" charset="0"/>
                          <a:cs typeface="Calibri" panose="020F0502020204030204" pitchFamily="34" charset="0"/>
                        </a:rPr>
                        <a:t>Sistema de evaluación competencias y propuesta pedagógica</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Costa Rica</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MTSS</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a:effectLst/>
                          <a:latin typeface="Calibri" panose="020F0502020204030204" pitchFamily="34" charset="0"/>
                          <a:ea typeface="Times New Roman" panose="02020603050405020304" pitchFamily="18" charset="0"/>
                          <a:cs typeface="Calibri" panose="020F0502020204030204" pitchFamily="34" charset="0"/>
                        </a:rPr>
                        <a:t>Propuesta pedagógica para formación de competencias orientadas a facilitar la empleabilidad de los jóvenes </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Ecuador</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MCDS</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a:effectLst/>
                          <a:latin typeface="Calibri" panose="020F0502020204030204" pitchFamily="34" charset="0"/>
                          <a:ea typeface="Times New Roman" panose="02020603050405020304" pitchFamily="18" charset="0"/>
                          <a:cs typeface="Calibri" panose="020F0502020204030204" pitchFamily="34" charset="0"/>
                        </a:rPr>
                        <a:t>PTC para inserción al trabajo con enfoque diferencial y en el marco del buen vivir</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El Salvador</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STPP</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a:effectLst/>
                          <a:latin typeface="Calibri" panose="020F0502020204030204" pitchFamily="34" charset="0"/>
                          <a:ea typeface="Times New Roman" panose="02020603050405020304" pitchFamily="18" charset="0"/>
                          <a:cs typeface="Calibri" panose="020F0502020204030204" pitchFamily="34" charset="0"/>
                        </a:rPr>
                        <a:t>Programa para la empleabilidad con nuevo enfoque y atención a jóvenes y al tema de las CT</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Paraguay</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MDS</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a:effectLst/>
                          <a:latin typeface="Calibri" panose="020F0502020204030204" pitchFamily="34" charset="0"/>
                          <a:ea typeface="Times New Roman" panose="02020603050405020304" pitchFamily="18" charset="0"/>
                          <a:cs typeface="Calibri" panose="020F0502020204030204" pitchFamily="34" charset="0"/>
                        </a:rPr>
                        <a:t>Revisión de sus PTC con enfoque a la inserción laboral y las CT</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Perú</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b="1">
                          <a:effectLst/>
                          <a:latin typeface="Calibri" panose="020F0502020204030204" pitchFamily="34" charset="0"/>
                          <a:ea typeface="Times New Roman" panose="02020603050405020304" pitchFamily="18" charset="0"/>
                          <a:cs typeface="Calibri" panose="020F0502020204030204" pitchFamily="34" charset="0"/>
                        </a:rPr>
                        <a:t>Min Educación</a:t>
                      </a:r>
                      <a:endParaRPr lang="es-CL"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es-CL" sz="1800" dirty="0">
                          <a:effectLst/>
                          <a:latin typeface="Calibri" panose="020F0502020204030204" pitchFamily="34" charset="0"/>
                          <a:ea typeface="Times New Roman" panose="02020603050405020304" pitchFamily="18" charset="0"/>
                          <a:cs typeface="Calibri" panose="020F0502020204030204" pitchFamily="34" charset="0"/>
                        </a:rPr>
                        <a:t>Experimentación en escuelas secundarias sobre desarrollo de las competencias transversales</a:t>
                      </a:r>
                      <a:endParaRPr lang="es-CL"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7799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p:cNvSpPr txBox="1">
            <a:spLocks/>
          </p:cNvSpPr>
          <p:nvPr/>
        </p:nvSpPr>
        <p:spPr>
          <a:xfrm>
            <a:off x="107504" y="188640"/>
            <a:ext cx="8928992" cy="792088"/>
          </a:xfrm>
          <a:prstGeom prst="rect">
            <a:avLst/>
          </a:prstGeom>
        </p:spPr>
        <p:txBody>
          <a:bodyPr>
            <a:noAutofit/>
          </a:bodyPr>
          <a:lstStyle>
            <a:lvl1pPr marL="0" indent="0" algn="l" defTabSz="457108" rtl="0" eaLnBrk="1" latinLnBrk="0" hangingPunct="1">
              <a:spcBef>
                <a:spcPct val="20000"/>
              </a:spcBef>
              <a:buFont typeface="Arial"/>
              <a:buNone/>
              <a:defRPr sz="2000" kern="1200" baseline="0">
                <a:solidFill>
                  <a:srgbClr val="1A7781"/>
                </a:solidFill>
                <a:latin typeface="+mn-lt"/>
                <a:ea typeface="+mn-ea"/>
                <a:cs typeface="+mn-cs"/>
              </a:defRPr>
            </a:lvl1pPr>
            <a:lvl2pPr marL="742802" indent="-285692" algn="l" defTabSz="457108" rtl="0" eaLnBrk="1" latinLnBrk="0" hangingPunct="1">
              <a:spcBef>
                <a:spcPct val="20000"/>
              </a:spcBef>
              <a:buFont typeface="Arial"/>
              <a:buChar char="–"/>
              <a:defRPr sz="2800" kern="1200">
                <a:solidFill>
                  <a:schemeClr val="tx1"/>
                </a:solidFill>
                <a:latin typeface="+mn-lt"/>
                <a:ea typeface="+mn-ea"/>
                <a:cs typeface="+mn-cs"/>
              </a:defRPr>
            </a:lvl2pPr>
            <a:lvl3pPr marL="1142772" indent="-228554" algn="l" defTabSz="457108" rtl="0" eaLnBrk="1" latinLnBrk="0" hangingPunct="1">
              <a:spcBef>
                <a:spcPct val="20000"/>
              </a:spcBef>
              <a:buFont typeface="Arial"/>
              <a:buChar char="•"/>
              <a:defRPr sz="2400" kern="1200">
                <a:solidFill>
                  <a:schemeClr val="tx1"/>
                </a:solidFill>
                <a:latin typeface="+mn-lt"/>
                <a:ea typeface="+mn-ea"/>
                <a:cs typeface="+mn-cs"/>
              </a:defRPr>
            </a:lvl3pPr>
            <a:lvl4pPr marL="1599880" indent="-228554" algn="l" defTabSz="457108" rtl="0" eaLnBrk="1" latinLnBrk="0" hangingPunct="1">
              <a:spcBef>
                <a:spcPct val="20000"/>
              </a:spcBef>
              <a:buFont typeface="Arial"/>
              <a:buChar char="–"/>
              <a:defRPr sz="2000" kern="1200">
                <a:solidFill>
                  <a:schemeClr val="tx1"/>
                </a:solidFill>
                <a:latin typeface="+mn-lt"/>
                <a:ea typeface="+mn-ea"/>
                <a:cs typeface="+mn-cs"/>
              </a:defRPr>
            </a:lvl4pPr>
            <a:lvl5pPr marL="2056988" indent="-228554" algn="l" defTabSz="457108" rtl="0" eaLnBrk="1" latinLnBrk="0" hangingPunct="1">
              <a:spcBef>
                <a:spcPct val="20000"/>
              </a:spcBef>
              <a:buFont typeface="Arial"/>
              <a:buChar char="»"/>
              <a:defRPr sz="2000" kern="1200">
                <a:solidFill>
                  <a:schemeClr val="tx1"/>
                </a:solidFill>
                <a:latin typeface="+mn-lt"/>
                <a:ea typeface="+mn-ea"/>
                <a:cs typeface="+mn-cs"/>
              </a:defRPr>
            </a:lvl5pPr>
            <a:lvl6pPr marL="2514098" indent="-228554" algn="l" defTabSz="457108" rtl="0" eaLnBrk="1" latinLnBrk="0" hangingPunct="1">
              <a:spcBef>
                <a:spcPct val="20000"/>
              </a:spcBef>
              <a:buFont typeface="Arial"/>
              <a:buChar char="•"/>
              <a:defRPr sz="2000" kern="1200">
                <a:solidFill>
                  <a:schemeClr val="tx1"/>
                </a:solidFill>
                <a:latin typeface="+mn-lt"/>
                <a:ea typeface="+mn-ea"/>
                <a:cs typeface="+mn-cs"/>
              </a:defRPr>
            </a:lvl6pPr>
            <a:lvl7pPr marL="2971206" indent="-228554" algn="l" defTabSz="457108" rtl="0" eaLnBrk="1" latinLnBrk="0" hangingPunct="1">
              <a:spcBef>
                <a:spcPct val="20000"/>
              </a:spcBef>
              <a:buFont typeface="Arial"/>
              <a:buChar char="•"/>
              <a:defRPr sz="2000" kern="1200">
                <a:solidFill>
                  <a:schemeClr val="tx1"/>
                </a:solidFill>
                <a:latin typeface="+mn-lt"/>
                <a:ea typeface="+mn-ea"/>
                <a:cs typeface="+mn-cs"/>
              </a:defRPr>
            </a:lvl7pPr>
            <a:lvl8pPr marL="3428314" indent="-228554" algn="l" defTabSz="457108" rtl="0" eaLnBrk="1" latinLnBrk="0" hangingPunct="1">
              <a:spcBef>
                <a:spcPct val="20000"/>
              </a:spcBef>
              <a:buFont typeface="Arial"/>
              <a:buChar char="•"/>
              <a:defRPr sz="2000" kern="1200">
                <a:solidFill>
                  <a:schemeClr val="tx1"/>
                </a:solidFill>
                <a:latin typeface="+mn-lt"/>
                <a:ea typeface="+mn-ea"/>
                <a:cs typeface="+mn-cs"/>
              </a:defRPr>
            </a:lvl8pPr>
            <a:lvl9pPr marL="3885422" indent="-228554" algn="l" defTabSz="457108" rtl="0" eaLnBrk="1" latinLnBrk="0" hangingPunct="1">
              <a:spcBef>
                <a:spcPct val="20000"/>
              </a:spcBef>
              <a:buFont typeface="Arial"/>
              <a:buChar char="•"/>
              <a:defRPr sz="2000" kern="1200">
                <a:solidFill>
                  <a:schemeClr val="tx1"/>
                </a:solidFill>
                <a:latin typeface="+mn-lt"/>
                <a:ea typeface="+mn-ea"/>
                <a:cs typeface="+mn-cs"/>
              </a:defRPr>
            </a:lvl9pPr>
          </a:lstStyle>
          <a:p>
            <a:r>
              <a:rPr lang="es-CL" sz="2400" b="1" dirty="0">
                <a:solidFill>
                  <a:srgbClr val="4BACC6">
                    <a:lumMod val="75000"/>
                  </a:srgbClr>
                </a:solidFill>
              </a:rPr>
              <a:t> Estudio DIALOGAS: Resultados esperados (1/3)</a:t>
            </a:r>
          </a:p>
        </p:txBody>
      </p:sp>
      <p:graphicFrame>
        <p:nvGraphicFramePr>
          <p:cNvPr id="4" name="Tabla 3"/>
          <p:cNvGraphicFramePr>
            <a:graphicFrameLocks noGrp="1"/>
          </p:cNvGraphicFramePr>
          <p:nvPr>
            <p:extLst>
              <p:ext uri="{D42A27DB-BD31-4B8C-83A1-F6EECF244321}">
                <p14:modId xmlns:p14="http://schemas.microsoft.com/office/powerpoint/2010/main" val="3414729264"/>
              </p:ext>
            </p:extLst>
          </p:nvPr>
        </p:nvGraphicFramePr>
        <p:xfrm>
          <a:off x="755576" y="1556792"/>
          <a:ext cx="7848872" cy="3477253"/>
        </p:xfrm>
        <a:graphic>
          <a:graphicData uri="http://schemas.openxmlformats.org/drawingml/2006/table">
            <a:tbl>
              <a:tblPr firstRow="1" firstCol="1" bandRow="1"/>
              <a:tblGrid>
                <a:gridCol w="5606676">
                  <a:extLst>
                    <a:ext uri="{9D8B030D-6E8A-4147-A177-3AD203B41FA5}">
                      <a16:colId xmlns:a16="http://schemas.microsoft.com/office/drawing/2014/main" val="20000"/>
                    </a:ext>
                  </a:extLst>
                </a:gridCol>
                <a:gridCol w="2242196">
                  <a:extLst>
                    <a:ext uri="{9D8B030D-6E8A-4147-A177-3AD203B41FA5}">
                      <a16:colId xmlns:a16="http://schemas.microsoft.com/office/drawing/2014/main" val="20001"/>
                    </a:ext>
                  </a:extLst>
                </a:gridCol>
              </a:tblGrid>
              <a:tr h="480053">
                <a:tc>
                  <a:txBody>
                    <a:bodyPr/>
                    <a:lstStyle/>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Resultados</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Productos</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2400267">
                <a:tc>
                  <a:txBody>
                    <a:bodyPr/>
                    <a:lstStyle/>
                    <a:p>
                      <a:pPr marL="342900" lvl="0" indent="-342900" algn="just">
                        <a:spcBef>
                          <a:spcPts val="500"/>
                        </a:spcBef>
                        <a:spcAft>
                          <a:spcPts val="500"/>
                        </a:spcAft>
                        <a:buFont typeface="+mj-lt"/>
                        <a:buAutoNum type="arabicPeriod"/>
                      </a:pPr>
                      <a:endParaRPr lang="es-CL" sz="20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a:spcBef>
                          <a:spcPts val="500"/>
                        </a:spcBef>
                        <a:spcAft>
                          <a:spcPts val="500"/>
                        </a:spcAft>
                        <a:buFont typeface="+mj-lt"/>
                        <a:buAutoNum type="arabicPeriod"/>
                      </a:pPr>
                      <a:r>
                        <a:rPr lang="es-CL" sz="2000" dirty="0">
                          <a:effectLst/>
                          <a:latin typeface="Calibri" panose="020F0502020204030204" pitchFamily="34" charset="0"/>
                          <a:ea typeface="Times New Roman" panose="02020603050405020304" pitchFamily="18" charset="0"/>
                          <a:cs typeface="Calibri" panose="020F0502020204030204" pitchFamily="34" charset="0"/>
                        </a:rPr>
                        <a:t>Establecer una </a:t>
                      </a:r>
                      <a:r>
                        <a:rPr lang="es-CL" sz="2000" b="1" dirty="0">
                          <a:effectLst/>
                          <a:latin typeface="Calibri" panose="020F0502020204030204" pitchFamily="34" charset="0"/>
                          <a:ea typeface="Times New Roman" panose="02020603050405020304" pitchFamily="18" charset="0"/>
                          <a:cs typeface="Calibri" panose="020F0502020204030204" pitchFamily="34" charset="0"/>
                        </a:rPr>
                        <a:t>red regional</a:t>
                      </a:r>
                      <a:r>
                        <a:rPr lang="es-CL" sz="2000" dirty="0">
                          <a:effectLst/>
                          <a:latin typeface="Calibri" panose="020F0502020204030204" pitchFamily="34" charset="0"/>
                          <a:ea typeface="Times New Roman" panose="02020603050405020304" pitchFamily="18" charset="0"/>
                          <a:cs typeface="Calibri" panose="020F0502020204030204" pitchFamily="34" charset="0"/>
                        </a:rPr>
                        <a:t> de instituciones públicas comprometidas en la ejecución de políticas y programas dirigidas al fortalecimiento </a:t>
                      </a:r>
                      <a:r>
                        <a:rPr lang="es-CL" sz="2000" b="1" dirty="0">
                          <a:effectLst/>
                          <a:latin typeface="Calibri" panose="020F0502020204030204" pitchFamily="34" charset="0"/>
                          <a:ea typeface="Times New Roman" panose="02020603050405020304" pitchFamily="18" charset="0"/>
                          <a:cs typeface="Calibri" panose="020F0502020204030204" pitchFamily="34" charset="0"/>
                        </a:rPr>
                        <a:t>de las competencias transversales y socio emocionales</a:t>
                      </a:r>
                      <a:r>
                        <a:rPr lang="es-CL" sz="2000" dirty="0">
                          <a:effectLst/>
                          <a:latin typeface="Calibri" panose="020F0502020204030204" pitchFamily="34" charset="0"/>
                          <a:ea typeface="Times New Roman" panose="02020603050405020304" pitchFamily="18" charset="0"/>
                          <a:cs typeface="Calibri" panose="020F0502020204030204" pitchFamily="34" charset="0"/>
                        </a:rPr>
                        <a:t> en población vulnerable, joven y adulta, con el fin de reforzar los procesos de inclusión y cohesión social; </a:t>
                      </a:r>
                    </a:p>
                    <a:p>
                      <a:pPr marL="342900" lvl="0" indent="-342900" algn="just">
                        <a:spcBef>
                          <a:spcPts val="500"/>
                        </a:spcBef>
                        <a:spcAft>
                          <a:spcPts val="500"/>
                        </a:spcAft>
                        <a:buFont typeface="+mj-lt"/>
                        <a:buAutoNum type="arabicPeriod"/>
                      </a:pPr>
                      <a:endParaRPr lang="es-CL"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Bef>
                          <a:spcPts val="500"/>
                        </a:spcBef>
                        <a:spcAft>
                          <a:spcPts val="0"/>
                        </a:spcAft>
                      </a:pPr>
                      <a:endParaRPr lang="es-CL" sz="2000" dirty="0">
                        <a:effectLst/>
                        <a:latin typeface="Calibri" panose="020F0502020204030204" pitchFamily="34" charset="0"/>
                        <a:ea typeface="Times New Roman" panose="02020603050405020304" pitchFamily="18" charset="0"/>
                        <a:cs typeface="Arial" panose="020B0604020202020204" pitchFamily="34" charset="0"/>
                      </a:endParaRPr>
                    </a:p>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Una red conformada con 7 países participantes.</a:t>
                      </a:r>
                      <a:endParaRPr lang="es-CL" sz="2000" dirty="0">
                        <a:effectLst/>
                        <a:latin typeface="Times New Roman" panose="02020603050405020304" pitchFamily="18" charset="0"/>
                        <a:ea typeface="Times New Roman" panose="02020603050405020304" pitchFamily="18" charset="0"/>
                      </a:endParaRPr>
                    </a:p>
                    <a:p>
                      <a:pPr>
                        <a:spcBef>
                          <a:spcPts val="500"/>
                        </a:spcBef>
                        <a:spcAft>
                          <a:spcPts val="0"/>
                        </a:spcAft>
                      </a:pPr>
                      <a:r>
                        <a:rPr lang="es-CL" sz="2000" dirty="0">
                          <a:effectLst/>
                          <a:latin typeface="Calibri" panose="020F0502020204030204" pitchFamily="34" charset="0"/>
                          <a:ea typeface="Times New Roman" panose="02020603050405020304" pitchFamily="18" charset="0"/>
                          <a:cs typeface="Arial" panose="020B0604020202020204" pitchFamily="34" charset="0"/>
                        </a:rPr>
                        <a:t> </a:t>
                      </a:r>
                      <a:endParaRPr lang="es-CL" sz="2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167577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27396</TotalTime>
  <Words>1706</Words>
  <Application>Microsoft Office PowerPoint</Application>
  <PresentationFormat>Presentación en pantalla (4:3)</PresentationFormat>
  <Paragraphs>281</Paragraphs>
  <Slides>24</Slides>
  <Notes>4</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24</vt:i4>
      </vt:variant>
    </vt:vector>
  </HeadingPairs>
  <TitlesOfParts>
    <vt:vector size="30" baseType="lpstr">
      <vt:lpstr>Arial</vt:lpstr>
      <vt:lpstr>Calibri</vt:lpstr>
      <vt:lpstr>Cambria</vt:lpstr>
      <vt:lpstr>Georgia</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Grupo Educativo</dc:creator>
  <cp:lastModifiedBy>Juliana Lopez Gama</cp:lastModifiedBy>
  <cp:revision>160</cp:revision>
  <cp:lastPrinted>2015-10-07T17:45:14Z</cp:lastPrinted>
  <dcterms:created xsi:type="dcterms:W3CDTF">2015-04-27T22:35:52Z</dcterms:created>
  <dcterms:modified xsi:type="dcterms:W3CDTF">2017-05-02T14:30:13Z</dcterms:modified>
</cp:coreProperties>
</file>