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Lst>
  <p:notesMasterIdLst>
    <p:notesMasterId r:id="rId23"/>
  </p:notesMasterIdLst>
  <p:sldIdLst>
    <p:sldId id="257" r:id="rId4"/>
    <p:sldId id="308" r:id="rId5"/>
    <p:sldId id="316" r:id="rId6"/>
    <p:sldId id="319" r:id="rId7"/>
    <p:sldId id="320" r:id="rId8"/>
    <p:sldId id="313" r:id="rId9"/>
    <p:sldId id="310" r:id="rId10"/>
    <p:sldId id="317" r:id="rId11"/>
    <p:sldId id="321" r:id="rId12"/>
    <p:sldId id="307" r:id="rId13"/>
    <p:sldId id="311" r:id="rId14"/>
    <p:sldId id="259" r:id="rId15"/>
    <p:sldId id="264" r:id="rId16"/>
    <p:sldId id="322" r:id="rId17"/>
    <p:sldId id="323" r:id="rId18"/>
    <p:sldId id="324" r:id="rId19"/>
    <p:sldId id="312" r:id="rId20"/>
    <p:sldId id="314" r:id="rId21"/>
    <p:sldId id="325"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4A4C9-5C1E-4661-BDB5-7D9783D67DD4}" type="doc">
      <dgm:prSet loTypeId="urn:microsoft.com/office/officeart/2005/8/layout/hProcess9" loCatId="process" qsTypeId="urn:microsoft.com/office/officeart/2005/8/quickstyle/3d3" qsCatId="3D" csTypeId="urn:microsoft.com/office/officeart/2005/8/colors/accent1_2" csCatId="accent1" phldr="1"/>
      <dgm:spPr/>
    </dgm:pt>
    <dgm:pt modelId="{A3D996B6-B7FE-4DD7-A03B-B679991B66C5}">
      <dgm:prSet phldrT="[Texto]"/>
      <dgm:spPr/>
      <dgm:t>
        <a:bodyPr/>
        <a:lstStyle/>
        <a:p>
          <a:r>
            <a:rPr lang="es-CL" dirty="0"/>
            <a:t>Constitución de la Mesa</a:t>
          </a:r>
        </a:p>
      </dgm:t>
    </dgm:pt>
    <dgm:pt modelId="{8D630AFD-5FFC-474D-994D-9EE422D271D6}" type="parTrans" cxnId="{E871F0C3-5EDC-4E01-9072-6FC704D3A037}">
      <dgm:prSet/>
      <dgm:spPr/>
      <dgm:t>
        <a:bodyPr/>
        <a:lstStyle/>
        <a:p>
          <a:endParaRPr lang="es-CL"/>
        </a:p>
      </dgm:t>
    </dgm:pt>
    <dgm:pt modelId="{296B2D9B-A9A6-41AD-A8A8-F845735D1123}" type="sibTrans" cxnId="{E871F0C3-5EDC-4E01-9072-6FC704D3A037}">
      <dgm:prSet/>
      <dgm:spPr/>
      <dgm:t>
        <a:bodyPr/>
        <a:lstStyle/>
        <a:p>
          <a:endParaRPr lang="es-CL"/>
        </a:p>
      </dgm:t>
    </dgm:pt>
    <dgm:pt modelId="{6DB7A1A4-AC7C-4473-B5C8-4101E4CFDA24}">
      <dgm:prSet phldrT="[Texto]"/>
      <dgm:spPr/>
      <dgm:t>
        <a:bodyPr/>
        <a:lstStyle/>
        <a:p>
          <a:r>
            <a:rPr lang="es-CL" dirty="0"/>
            <a:t>Levantamiento y sistematización de requerimientos</a:t>
          </a:r>
        </a:p>
      </dgm:t>
    </dgm:pt>
    <dgm:pt modelId="{DA28F334-0C4A-40DE-8E50-4A2A20EB4A29}" type="parTrans" cxnId="{1DDB01A2-7747-4D9E-B9FC-6FD2A63BE62C}">
      <dgm:prSet/>
      <dgm:spPr/>
      <dgm:t>
        <a:bodyPr/>
        <a:lstStyle/>
        <a:p>
          <a:endParaRPr lang="es-CL"/>
        </a:p>
      </dgm:t>
    </dgm:pt>
    <dgm:pt modelId="{F43F4205-8D10-4AAD-AAD8-70C65B97488E}" type="sibTrans" cxnId="{1DDB01A2-7747-4D9E-B9FC-6FD2A63BE62C}">
      <dgm:prSet/>
      <dgm:spPr/>
      <dgm:t>
        <a:bodyPr/>
        <a:lstStyle/>
        <a:p>
          <a:endParaRPr lang="es-CL"/>
        </a:p>
      </dgm:t>
    </dgm:pt>
    <dgm:pt modelId="{9694FCF6-FEA5-4947-A4E5-64B2EC39E191}">
      <dgm:prSet phldrT="[Texto]"/>
      <dgm:spPr/>
      <dgm:t>
        <a:bodyPr/>
        <a:lstStyle/>
        <a:p>
          <a:r>
            <a:rPr lang="es-CL" dirty="0"/>
            <a:t>Preparación de plataforma y herramientas</a:t>
          </a:r>
        </a:p>
      </dgm:t>
    </dgm:pt>
    <dgm:pt modelId="{C1831314-8E6F-4ECF-8BA9-9E5F32C847C5}" type="parTrans" cxnId="{6153334C-CF4A-4308-BFA4-11848BA6A8D1}">
      <dgm:prSet/>
      <dgm:spPr/>
      <dgm:t>
        <a:bodyPr/>
        <a:lstStyle/>
        <a:p>
          <a:endParaRPr lang="es-CL"/>
        </a:p>
      </dgm:t>
    </dgm:pt>
    <dgm:pt modelId="{9E530B67-7009-45C3-AB66-D2604685B6D3}" type="sibTrans" cxnId="{6153334C-CF4A-4308-BFA4-11848BA6A8D1}">
      <dgm:prSet/>
      <dgm:spPr/>
      <dgm:t>
        <a:bodyPr/>
        <a:lstStyle/>
        <a:p>
          <a:endParaRPr lang="es-CL"/>
        </a:p>
      </dgm:t>
    </dgm:pt>
    <dgm:pt modelId="{AF529CAE-E8D1-46C5-A2BB-7A299586F25B}">
      <dgm:prSet phldrT="[Texto]"/>
      <dgm:spPr/>
      <dgm:t>
        <a:bodyPr/>
        <a:lstStyle/>
        <a:p>
          <a:r>
            <a:rPr lang="es-CL" dirty="0"/>
            <a:t>Diseño y validación del Plan de Trabajo</a:t>
          </a:r>
        </a:p>
      </dgm:t>
    </dgm:pt>
    <dgm:pt modelId="{EEAA866B-EBCC-4C47-9F90-F90AB8694476}" type="parTrans" cxnId="{81E74E4A-D7BD-4011-82FA-7F14FFD5FE72}">
      <dgm:prSet/>
      <dgm:spPr/>
      <dgm:t>
        <a:bodyPr/>
        <a:lstStyle/>
        <a:p>
          <a:endParaRPr lang="es-CL"/>
        </a:p>
      </dgm:t>
    </dgm:pt>
    <dgm:pt modelId="{6953C014-B40F-4F65-AE20-9EEDFB31C7AF}" type="sibTrans" cxnId="{81E74E4A-D7BD-4011-82FA-7F14FFD5FE72}">
      <dgm:prSet/>
      <dgm:spPr/>
      <dgm:t>
        <a:bodyPr/>
        <a:lstStyle/>
        <a:p>
          <a:endParaRPr lang="es-CL"/>
        </a:p>
      </dgm:t>
    </dgm:pt>
    <dgm:pt modelId="{7C40B937-10AE-4E44-B54B-45D36FAC0904}">
      <dgm:prSet phldrT="[Texto]"/>
      <dgm:spPr/>
      <dgm:t>
        <a:bodyPr/>
        <a:lstStyle/>
        <a:p>
          <a:r>
            <a:rPr lang="es-CL" dirty="0"/>
            <a:t>Coordinación y ejecución del Plan de Trabajo</a:t>
          </a:r>
        </a:p>
      </dgm:t>
    </dgm:pt>
    <dgm:pt modelId="{F5A1CB04-4B8A-4D56-A555-08E3C799925F}" type="parTrans" cxnId="{78DD4F62-05ED-42A4-B84A-FD380DFF58D7}">
      <dgm:prSet/>
      <dgm:spPr/>
      <dgm:t>
        <a:bodyPr/>
        <a:lstStyle/>
        <a:p>
          <a:endParaRPr lang="es-CL"/>
        </a:p>
      </dgm:t>
    </dgm:pt>
    <dgm:pt modelId="{A6C828EE-E2F2-4977-A965-0790EBDE3094}" type="sibTrans" cxnId="{78DD4F62-05ED-42A4-B84A-FD380DFF58D7}">
      <dgm:prSet/>
      <dgm:spPr/>
      <dgm:t>
        <a:bodyPr/>
        <a:lstStyle/>
        <a:p>
          <a:endParaRPr lang="es-CL"/>
        </a:p>
      </dgm:t>
    </dgm:pt>
    <dgm:pt modelId="{8EF63A4C-E747-4872-89BC-56EB2B2B34CD}" type="pres">
      <dgm:prSet presAssocID="{AD54A4C9-5C1E-4661-BDB5-7D9783D67DD4}" presName="CompostProcess" presStyleCnt="0">
        <dgm:presLayoutVars>
          <dgm:dir/>
          <dgm:resizeHandles val="exact"/>
        </dgm:presLayoutVars>
      </dgm:prSet>
      <dgm:spPr/>
    </dgm:pt>
    <dgm:pt modelId="{4F11FCFE-4543-47D6-BC68-9062D19E13D7}" type="pres">
      <dgm:prSet presAssocID="{AD54A4C9-5C1E-4661-BDB5-7D9783D67DD4}" presName="arrow" presStyleLbl="bgShp" presStyleIdx="0" presStyleCnt="1" custLinFactNeighborX="439" custLinFactNeighborY="-7237"/>
      <dgm:spPr/>
    </dgm:pt>
    <dgm:pt modelId="{5A534B0D-AE0F-4467-84DA-2E16E64A29FA}" type="pres">
      <dgm:prSet presAssocID="{AD54A4C9-5C1E-4661-BDB5-7D9783D67DD4}" presName="linearProcess" presStyleCnt="0"/>
      <dgm:spPr/>
    </dgm:pt>
    <dgm:pt modelId="{E19C52E6-F80E-4B34-B55C-76B7F6B41915}" type="pres">
      <dgm:prSet presAssocID="{A3D996B6-B7FE-4DD7-A03B-B679991B66C5}" presName="textNode" presStyleLbl="node1" presStyleIdx="0" presStyleCnt="5">
        <dgm:presLayoutVars>
          <dgm:bulletEnabled val="1"/>
        </dgm:presLayoutVars>
      </dgm:prSet>
      <dgm:spPr/>
    </dgm:pt>
    <dgm:pt modelId="{871E93A9-25D9-490D-93F7-BCD14BE1B035}" type="pres">
      <dgm:prSet presAssocID="{296B2D9B-A9A6-41AD-A8A8-F845735D1123}" presName="sibTrans" presStyleCnt="0"/>
      <dgm:spPr/>
    </dgm:pt>
    <dgm:pt modelId="{A4277DBA-AEA1-4C31-88E1-4F74BE9134D1}" type="pres">
      <dgm:prSet presAssocID="{6DB7A1A4-AC7C-4473-B5C8-4101E4CFDA24}" presName="textNode" presStyleLbl="node1" presStyleIdx="1" presStyleCnt="5">
        <dgm:presLayoutVars>
          <dgm:bulletEnabled val="1"/>
        </dgm:presLayoutVars>
      </dgm:prSet>
      <dgm:spPr/>
    </dgm:pt>
    <dgm:pt modelId="{5061390F-EA8A-43DE-B5CC-5D7C801799B3}" type="pres">
      <dgm:prSet presAssocID="{F43F4205-8D10-4AAD-AAD8-70C65B97488E}" presName="sibTrans" presStyleCnt="0"/>
      <dgm:spPr/>
    </dgm:pt>
    <dgm:pt modelId="{D9099FD7-351F-49D6-B29A-C0E83EC5D1BA}" type="pres">
      <dgm:prSet presAssocID="{9694FCF6-FEA5-4947-A4E5-64B2EC39E191}" presName="textNode" presStyleLbl="node1" presStyleIdx="2" presStyleCnt="5">
        <dgm:presLayoutVars>
          <dgm:bulletEnabled val="1"/>
        </dgm:presLayoutVars>
      </dgm:prSet>
      <dgm:spPr/>
    </dgm:pt>
    <dgm:pt modelId="{4AB7FFB3-4318-4AA0-904A-D0227A5EA0B2}" type="pres">
      <dgm:prSet presAssocID="{9E530B67-7009-45C3-AB66-D2604685B6D3}" presName="sibTrans" presStyleCnt="0"/>
      <dgm:spPr/>
    </dgm:pt>
    <dgm:pt modelId="{13F420ED-4049-4851-A886-138800B11331}" type="pres">
      <dgm:prSet presAssocID="{AF529CAE-E8D1-46C5-A2BB-7A299586F25B}" presName="textNode" presStyleLbl="node1" presStyleIdx="3" presStyleCnt="5">
        <dgm:presLayoutVars>
          <dgm:bulletEnabled val="1"/>
        </dgm:presLayoutVars>
      </dgm:prSet>
      <dgm:spPr/>
    </dgm:pt>
    <dgm:pt modelId="{C37A7508-C093-43AD-9798-9E09568BC0BE}" type="pres">
      <dgm:prSet presAssocID="{6953C014-B40F-4F65-AE20-9EEDFB31C7AF}" presName="sibTrans" presStyleCnt="0"/>
      <dgm:spPr/>
    </dgm:pt>
    <dgm:pt modelId="{0ADFCBB2-7498-4BF3-AD34-1A528E8D9956}" type="pres">
      <dgm:prSet presAssocID="{7C40B937-10AE-4E44-B54B-45D36FAC0904}" presName="textNode" presStyleLbl="node1" presStyleIdx="4" presStyleCnt="5">
        <dgm:presLayoutVars>
          <dgm:bulletEnabled val="1"/>
        </dgm:presLayoutVars>
      </dgm:prSet>
      <dgm:spPr/>
    </dgm:pt>
  </dgm:ptLst>
  <dgm:cxnLst>
    <dgm:cxn modelId="{6153334C-CF4A-4308-BFA4-11848BA6A8D1}" srcId="{AD54A4C9-5C1E-4661-BDB5-7D9783D67DD4}" destId="{9694FCF6-FEA5-4947-A4E5-64B2EC39E191}" srcOrd="2" destOrd="0" parTransId="{C1831314-8E6F-4ECF-8BA9-9E5F32C847C5}" sibTransId="{9E530B67-7009-45C3-AB66-D2604685B6D3}"/>
    <dgm:cxn modelId="{3FC465C7-5033-446E-9094-6C5B0C75C1CB}" type="presOf" srcId="{6DB7A1A4-AC7C-4473-B5C8-4101E4CFDA24}" destId="{A4277DBA-AEA1-4C31-88E1-4F74BE9134D1}" srcOrd="0" destOrd="0" presId="urn:microsoft.com/office/officeart/2005/8/layout/hProcess9"/>
    <dgm:cxn modelId="{13297CFF-D96E-42E9-9747-3CF52E932087}" type="presOf" srcId="{A3D996B6-B7FE-4DD7-A03B-B679991B66C5}" destId="{E19C52E6-F80E-4B34-B55C-76B7F6B41915}" srcOrd="0" destOrd="0" presId="urn:microsoft.com/office/officeart/2005/8/layout/hProcess9"/>
    <dgm:cxn modelId="{6AEF59DD-6E51-478A-848C-C61FCB9006BD}" type="presOf" srcId="{AD54A4C9-5C1E-4661-BDB5-7D9783D67DD4}" destId="{8EF63A4C-E747-4872-89BC-56EB2B2B34CD}" srcOrd="0" destOrd="0" presId="urn:microsoft.com/office/officeart/2005/8/layout/hProcess9"/>
    <dgm:cxn modelId="{C8F00296-F113-4B41-B628-DC8D4D51116F}" type="presOf" srcId="{AF529CAE-E8D1-46C5-A2BB-7A299586F25B}" destId="{13F420ED-4049-4851-A886-138800B11331}" srcOrd="0" destOrd="0" presId="urn:microsoft.com/office/officeart/2005/8/layout/hProcess9"/>
    <dgm:cxn modelId="{81E74E4A-D7BD-4011-82FA-7F14FFD5FE72}" srcId="{AD54A4C9-5C1E-4661-BDB5-7D9783D67DD4}" destId="{AF529CAE-E8D1-46C5-A2BB-7A299586F25B}" srcOrd="3" destOrd="0" parTransId="{EEAA866B-EBCC-4C47-9F90-F90AB8694476}" sibTransId="{6953C014-B40F-4F65-AE20-9EEDFB31C7AF}"/>
    <dgm:cxn modelId="{1DDB01A2-7747-4D9E-B9FC-6FD2A63BE62C}" srcId="{AD54A4C9-5C1E-4661-BDB5-7D9783D67DD4}" destId="{6DB7A1A4-AC7C-4473-B5C8-4101E4CFDA24}" srcOrd="1" destOrd="0" parTransId="{DA28F334-0C4A-40DE-8E50-4A2A20EB4A29}" sibTransId="{F43F4205-8D10-4AAD-AAD8-70C65B97488E}"/>
    <dgm:cxn modelId="{E871F0C3-5EDC-4E01-9072-6FC704D3A037}" srcId="{AD54A4C9-5C1E-4661-BDB5-7D9783D67DD4}" destId="{A3D996B6-B7FE-4DD7-A03B-B679991B66C5}" srcOrd="0" destOrd="0" parTransId="{8D630AFD-5FFC-474D-994D-9EE422D271D6}" sibTransId="{296B2D9B-A9A6-41AD-A8A8-F845735D1123}"/>
    <dgm:cxn modelId="{78DD4F62-05ED-42A4-B84A-FD380DFF58D7}" srcId="{AD54A4C9-5C1E-4661-BDB5-7D9783D67DD4}" destId="{7C40B937-10AE-4E44-B54B-45D36FAC0904}" srcOrd="4" destOrd="0" parTransId="{F5A1CB04-4B8A-4D56-A555-08E3C799925F}" sibTransId="{A6C828EE-E2F2-4977-A965-0790EBDE3094}"/>
    <dgm:cxn modelId="{AF994595-4C5F-4969-9CEF-0E3C07D9F777}" type="presOf" srcId="{7C40B937-10AE-4E44-B54B-45D36FAC0904}" destId="{0ADFCBB2-7498-4BF3-AD34-1A528E8D9956}" srcOrd="0" destOrd="0" presId="urn:microsoft.com/office/officeart/2005/8/layout/hProcess9"/>
    <dgm:cxn modelId="{4BE6E9E7-BD03-4C90-B3BF-8BC094443668}" type="presOf" srcId="{9694FCF6-FEA5-4947-A4E5-64B2EC39E191}" destId="{D9099FD7-351F-49D6-B29A-C0E83EC5D1BA}" srcOrd="0" destOrd="0" presId="urn:microsoft.com/office/officeart/2005/8/layout/hProcess9"/>
    <dgm:cxn modelId="{7597D19F-5D99-4A7E-8599-CBB76A62337E}" type="presParOf" srcId="{8EF63A4C-E747-4872-89BC-56EB2B2B34CD}" destId="{4F11FCFE-4543-47D6-BC68-9062D19E13D7}" srcOrd="0" destOrd="0" presId="urn:microsoft.com/office/officeart/2005/8/layout/hProcess9"/>
    <dgm:cxn modelId="{2A82FCE1-9FA8-43CB-84D1-8F0A48185392}" type="presParOf" srcId="{8EF63A4C-E747-4872-89BC-56EB2B2B34CD}" destId="{5A534B0D-AE0F-4467-84DA-2E16E64A29FA}" srcOrd="1" destOrd="0" presId="urn:microsoft.com/office/officeart/2005/8/layout/hProcess9"/>
    <dgm:cxn modelId="{3DF8DFDB-2393-49F6-B3A5-A125464E60A5}" type="presParOf" srcId="{5A534B0D-AE0F-4467-84DA-2E16E64A29FA}" destId="{E19C52E6-F80E-4B34-B55C-76B7F6B41915}" srcOrd="0" destOrd="0" presId="urn:microsoft.com/office/officeart/2005/8/layout/hProcess9"/>
    <dgm:cxn modelId="{1326FC09-3DF9-4DD5-8328-E1435DE619CB}" type="presParOf" srcId="{5A534B0D-AE0F-4467-84DA-2E16E64A29FA}" destId="{871E93A9-25D9-490D-93F7-BCD14BE1B035}" srcOrd="1" destOrd="0" presId="urn:microsoft.com/office/officeart/2005/8/layout/hProcess9"/>
    <dgm:cxn modelId="{41E72A7F-F3D4-40D2-9F5D-F999EC5F5D56}" type="presParOf" srcId="{5A534B0D-AE0F-4467-84DA-2E16E64A29FA}" destId="{A4277DBA-AEA1-4C31-88E1-4F74BE9134D1}" srcOrd="2" destOrd="0" presId="urn:microsoft.com/office/officeart/2005/8/layout/hProcess9"/>
    <dgm:cxn modelId="{BC37B1F6-F5F7-413A-9559-81F7E61B829F}" type="presParOf" srcId="{5A534B0D-AE0F-4467-84DA-2E16E64A29FA}" destId="{5061390F-EA8A-43DE-B5CC-5D7C801799B3}" srcOrd="3" destOrd="0" presId="urn:microsoft.com/office/officeart/2005/8/layout/hProcess9"/>
    <dgm:cxn modelId="{EC076396-1EFD-45CE-8059-4F819DCCD3CD}" type="presParOf" srcId="{5A534B0D-AE0F-4467-84DA-2E16E64A29FA}" destId="{D9099FD7-351F-49D6-B29A-C0E83EC5D1BA}" srcOrd="4" destOrd="0" presId="urn:microsoft.com/office/officeart/2005/8/layout/hProcess9"/>
    <dgm:cxn modelId="{8F0DD4DA-5AE9-4090-AFD3-26B86E0DB894}" type="presParOf" srcId="{5A534B0D-AE0F-4467-84DA-2E16E64A29FA}" destId="{4AB7FFB3-4318-4AA0-904A-D0227A5EA0B2}" srcOrd="5" destOrd="0" presId="urn:microsoft.com/office/officeart/2005/8/layout/hProcess9"/>
    <dgm:cxn modelId="{2AF353C2-9E53-4E91-AE4A-B3918D28DC4F}" type="presParOf" srcId="{5A534B0D-AE0F-4467-84DA-2E16E64A29FA}" destId="{13F420ED-4049-4851-A886-138800B11331}" srcOrd="6" destOrd="0" presId="urn:microsoft.com/office/officeart/2005/8/layout/hProcess9"/>
    <dgm:cxn modelId="{F2CD5DC1-7F64-4660-BD7A-D8F79BC64274}" type="presParOf" srcId="{5A534B0D-AE0F-4467-84DA-2E16E64A29FA}" destId="{C37A7508-C093-43AD-9798-9E09568BC0BE}" srcOrd="7" destOrd="0" presId="urn:microsoft.com/office/officeart/2005/8/layout/hProcess9"/>
    <dgm:cxn modelId="{577B8035-3D0E-45ED-B572-BA122D4CF14F}" type="presParOf" srcId="{5A534B0D-AE0F-4467-84DA-2E16E64A29FA}" destId="{0ADFCBB2-7498-4BF3-AD34-1A528E8D995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237C2E-22B3-4000-8A67-BFBDF58CAB2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L"/>
        </a:p>
      </dgm:t>
    </dgm:pt>
    <dgm:pt modelId="{F8AF75AD-C193-4335-8BA2-885ACE0CB60C}">
      <dgm:prSet phldrT="[Texto]" custT="1"/>
      <dgm:spPr/>
      <dgm:t>
        <a:bodyPr/>
        <a:lstStyle/>
        <a:p>
          <a:r>
            <a:rPr lang="es-CL" sz="1600" dirty="0"/>
            <a:t>Talleres virtuales </a:t>
          </a:r>
        </a:p>
      </dgm:t>
    </dgm:pt>
    <dgm:pt modelId="{47B72F1C-D103-4119-85AC-F35157F46DF5}" type="parTrans" cxnId="{34648642-6EBB-4A3A-AAFD-528166B1A0E8}">
      <dgm:prSet/>
      <dgm:spPr/>
      <dgm:t>
        <a:bodyPr/>
        <a:lstStyle/>
        <a:p>
          <a:endParaRPr lang="es-CL" sz="1400">
            <a:solidFill>
              <a:schemeClr val="tx1"/>
            </a:solidFill>
          </a:endParaRPr>
        </a:p>
      </dgm:t>
    </dgm:pt>
    <dgm:pt modelId="{12617751-3718-45EC-A312-19B23682B078}" type="sibTrans" cxnId="{34648642-6EBB-4A3A-AAFD-528166B1A0E8}">
      <dgm:prSet/>
      <dgm:spPr/>
      <dgm:t>
        <a:bodyPr/>
        <a:lstStyle/>
        <a:p>
          <a:endParaRPr lang="es-CL" sz="1400" dirty="0">
            <a:solidFill>
              <a:schemeClr val="tx1"/>
            </a:solidFill>
          </a:endParaRPr>
        </a:p>
      </dgm:t>
    </dgm:pt>
    <dgm:pt modelId="{AF3FF91E-BC62-48A7-8EF6-41FEFB872B01}">
      <dgm:prSet phldrT="[Texto]" custT="1"/>
      <dgm:spPr/>
      <dgm:t>
        <a:bodyPr/>
        <a:lstStyle/>
        <a:p>
          <a:r>
            <a:rPr lang="es-CL" sz="1600" dirty="0"/>
            <a:t>Estudios</a:t>
          </a:r>
        </a:p>
      </dgm:t>
    </dgm:pt>
    <dgm:pt modelId="{E67FF053-6AA6-4683-97EB-C04BCA885531}" type="parTrans" cxnId="{A289ACB9-FF2A-4A37-921C-31454478A090}">
      <dgm:prSet/>
      <dgm:spPr/>
      <dgm:t>
        <a:bodyPr/>
        <a:lstStyle/>
        <a:p>
          <a:endParaRPr lang="es-CL" sz="1400">
            <a:solidFill>
              <a:schemeClr val="tx1"/>
            </a:solidFill>
          </a:endParaRPr>
        </a:p>
      </dgm:t>
    </dgm:pt>
    <dgm:pt modelId="{23B35AA8-786F-400F-BCF6-6DD0A1393E56}" type="sibTrans" cxnId="{A289ACB9-FF2A-4A37-921C-31454478A090}">
      <dgm:prSet/>
      <dgm:spPr/>
      <dgm:t>
        <a:bodyPr/>
        <a:lstStyle/>
        <a:p>
          <a:endParaRPr lang="es-CL" sz="1400">
            <a:solidFill>
              <a:schemeClr val="tx1"/>
            </a:solidFill>
          </a:endParaRPr>
        </a:p>
      </dgm:t>
    </dgm:pt>
    <dgm:pt modelId="{2CE99129-F342-4DC5-8F66-6A7FE4FE0BBA}">
      <dgm:prSet phldrT="[Texto]" custT="1"/>
      <dgm:spPr/>
      <dgm:t>
        <a:bodyPr/>
        <a:lstStyle/>
        <a:p>
          <a:r>
            <a:rPr lang="es-CL" sz="1600" dirty="0"/>
            <a:t>Pasantías o visitas de trabajo</a:t>
          </a:r>
        </a:p>
      </dgm:t>
    </dgm:pt>
    <dgm:pt modelId="{B1FC2861-7D42-4ED7-9689-3599DC59BF15}" type="parTrans" cxnId="{C7D50685-4554-4D83-A39B-22DD9AE97A2D}">
      <dgm:prSet/>
      <dgm:spPr/>
      <dgm:t>
        <a:bodyPr/>
        <a:lstStyle/>
        <a:p>
          <a:endParaRPr lang="es-CL" sz="1400">
            <a:solidFill>
              <a:schemeClr val="tx1"/>
            </a:solidFill>
          </a:endParaRPr>
        </a:p>
      </dgm:t>
    </dgm:pt>
    <dgm:pt modelId="{856E2CDF-4CDF-4307-81E8-B2F8BF79ED94}" type="sibTrans" cxnId="{C7D50685-4554-4D83-A39B-22DD9AE97A2D}">
      <dgm:prSet/>
      <dgm:spPr/>
      <dgm:t>
        <a:bodyPr/>
        <a:lstStyle/>
        <a:p>
          <a:endParaRPr lang="es-CL" sz="1400">
            <a:solidFill>
              <a:schemeClr val="tx1"/>
            </a:solidFill>
          </a:endParaRPr>
        </a:p>
      </dgm:t>
    </dgm:pt>
    <dgm:pt modelId="{D79B07ED-44ED-42E4-89D7-E950D974D14B}">
      <dgm:prSet phldrT="[Texto]" custT="1"/>
      <dgm:spPr/>
      <dgm:t>
        <a:bodyPr/>
        <a:lstStyle/>
        <a:p>
          <a:r>
            <a:rPr lang="es-CL" sz="1600" dirty="0"/>
            <a:t>Seminarios</a:t>
          </a:r>
        </a:p>
      </dgm:t>
    </dgm:pt>
    <dgm:pt modelId="{D6F8F481-A3F0-4D1C-8129-E764581DD149}" type="parTrans" cxnId="{58589951-F993-4433-8CB1-FDD1CB87113E}">
      <dgm:prSet/>
      <dgm:spPr/>
      <dgm:t>
        <a:bodyPr/>
        <a:lstStyle/>
        <a:p>
          <a:endParaRPr lang="es-CL" sz="1400">
            <a:solidFill>
              <a:schemeClr val="tx1"/>
            </a:solidFill>
          </a:endParaRPr>
        </a:p>
      </dgm:t>
    </dgm:pt>
    <dgm:pt modelId="{0497E1C2-AD4D-4108-B01E-7D1EEF78D8B3}" type="sibTrans" cxnId="{58589951-F993-4433-8CB1-FDD1CB87113E}">
      <dgm:prSet/>
      <dgm:spPr/>
      <dgm:t>
        <a:bodyPr/>
        <a:lstStyle/>
        <a:p>
          <a:endParaRPr lang="es-CL" sz="1400">
            <a:solidFill>
              <a:schemeClr val="tx1"/>
            </a:solidFill>
          </a:endParaRPr>
        </a:p>
      </dgm:t>
    </dgm:pt>
    <dgm:pt modelId="{CAC74EA8-20F6-4147-8120-29917F1308BA}">
      <dgm:prSet phldrT="[Texto]" custT="1"/>
      <dgm:spPr>
        <a:solidFill>
          <a:schemeClr val="accent3"/>
        </a:solidFill>
      </dgm:spPr>
      <dgm:t>
        <a:bodyPr/>
        <a:lstStyle/>
        <a:p>
          <a:r>
            <a:rPr lang="es-CL" sz="2000" dirty="0"/>
            <a:t>Plan de Trabajo </a:t>
          </a:r>
          <a:r>
            <a:rPr lang="es-CL" sz="2000" dirty="0" err="1"/>
            <a:t>MesaCTS</a:t>
          </a:r>
          <a:endParaRPr lang="es-CL" sz="2000" dirty="0"/>
        </a:p>
      </dgm:t>
    </dgm:pt>
    <dgm:pt modelId="{519D4D70-A190-47F4-86EC-E4B800FCAFFA}" type="sibTrans" cxnId="{140D30D3-65A5-4905-9FC7-AA5B1BA29A8B}">
      <dgm:prSet/>
      <dgm:spPr/>
      <dgm:t>
        <a:bodyPr/>
        <a:lstStyle/>
        <a:p>
          <a:endParaRPr lang="es-CL" sz="1400">
            <a:solidFill>
              <a:schemeClr val="tx1"/>
            </a:solidFill>
          </a:endParaRPr>
        </a:p>
      </dgm:t>
    </dgm:pt>
    <dgm:pt modelId="{1AF51079-C0AF-4C88-8A36-876FD7E27EF4}" type="parTrans" cxnId="{140D30D3-65A5-4905-9FC7-AA5B1BA29A8B}">
      <dgm:prSet/>
      <dgm:spPr/>
      <dgm:t>
        <a:bodyPr/>
        <a:lstStyle/>
        <a:p>
          <a:endParaRPr lang="es-CL" sz="1400">
            <a:solidFill>
              <a:schemeClr val="tx1"/>
            </a:solidFill>
          </a:endParaRPr>
        </a:p>
      </dgm:t>
    </dgm:pt>
    <dgm:pt modelId="{DF7E0651-4A81-4F52-9F83-B361A9582E60}" type="pres">
      <dgm:prSet presAssocID="{CB237C2E-22B3-4000-8A67-BFBDF58CAB26}" presName="Name0" presStyleCnt="0">
        <dgm:presLayoutVars>
          <dgm:chMax val="1"/>
          <dgm:dir/>
          <dgm:animLvl val="ctr"/>
          <dgm:resizeHandles val="exact"/>
        </dgm:presLayoutVars>
      </dgm:prSet>
      <dgm:spPr/>
    </dgm:pt>
    <dgm:pt modelId="{B26BFF2E-3766-4550-AB12-DF14DAF4F491}" type="pres">
      <dgm:prSet presAssocID="{CAC74EA8-20F6-4147-8120-29917F1308BA}" presName="centerShape" presStyleLbl="node0" presStyleIdx="0" presStyleCnt="1" custScaleX="109765" custScaleY="109765"/>
      <dgm:spPr/>
    </dgm:pt>
    <dgm:pt modelId="{97C1133D-8636-4B63-BE1A-8F1859D9A1E4}" type="pres">
      <dgm:prSet presAssocID="{F8AF75AD-C193-4335-8BA2-885ACE0CB60C}" presName="node" presStyleLbl="node1" presStyleIdx="0" presStyleCnt="4" custScaleX="112943">
        <dgm:presLayoutVars>
          <dgm:bulletEnabled val="1"/>
        </dgm:presLayoutVars>
      </dgm:prSet>
      <dgm:spPr/>
    </dgm:pt>
    <dgm:pt modelId="{FABF3EBE-B11A-485E-BBBF-62E61F5314D6}" type="pres">
      <dgm:prSet presAssocID="{F8AF75AD-C193-4335-8BA2-885ACE0CB60C}" presName="dummy" presStyleCnt="0"/>
      <dgm:spPr/>
    </dgm:pt>
    <dgm:pt modelId="{7D681003-EBC7-4300-9869-E3521EDDC922}" type="pres">
      <dgm:prSet presAssocID="{12617751-3718-45EC-A312-19B23682B078}" presName="sibTrans" presStyleLbl="sibTrans2D1" presStyleIdx="0" presStyleCnt="4"/>
      <dgm:spPr/>
    </dgm:pt>
    <dgm:pt modelId="{54708D75-2FA1-4821-98E7-94E0741C7DA4}" type="pres">
      <dgm:prSet presAssocID="{AF3FF91E-BC62-48A7-8EF6-41FEFB872B01}" presName="node" presStyleLbl="node1" presStyleIdx="1" presStyleCnt="4" custScaleX="116773">
        <dgm:presLayoutVars>
          <dgm:bulletEnabled val="1"/>
        </dgm:presLayoutVars>
      </dgm:prSet>
      <dgm:spPr/>
    </dgm:pt>
    <dgm:pt modelId="{CC7DD039-508E-4FEB-B50B-D9B53AE14133}" type="pres">
      <dgm:prSet presAssocID="{AF3FF91E-BC62-48A7-8EF6-41FEFB872B01}" presName="dummy" presStyleCnt="0"/>
      <dgm:spPr/>
    </dgm:pt>
    <dgm:pt modelId="{15823480-CD8C-4903-AB1A-0A1F3252C554}" type="pres">
      <dgm:prSet presAssocID="{23B35AA8-786F-400F-BCF6-6DD0A1393E56}" presName="sibTrans" presStyleLbl="sibTrans2D1" presStyleIdx="1" presStyleCnt="4"/>
      <dgm:spPr/>
    </dgm:pt>
    <dgm:pt modelId="{682D1242-3D4C-430C-A9A9-D8F26BEC15AA}" type="pres">
      <dgm:prSet presAssocID="{2CE99129-F342-4DC5-8F66-6A7FE4FE0BBA}" presName="node" presStyleLbl="node1" presStyleIdx="2" presStyleCnt="4" custScaleX="115779">
        <dgm:presLayoutVars>
          <dgm:bulletEnabled val="1"/>
        </dgm:presLayoutVars>
      </dgm:prSet>
      <dgm:spPr/>
    </dgm:pt>
    <dgm:pt modelId="{B2BC0B17-146E-4421-9A68-16B37F90B1D5}" type="pres">
      <dgm:prSet presAssocID="{2CE99129-F342-4DC5-8F66-6A7FE4FE0BBA}" presName="dummy" presStyleCnt="0"/>
      <dgm:spPr/>
    </dgm:pt>
    <dgm:pt modelId="{2D4DB3E2-B10E-4682-8C8F-C4E4DF1EA768}" type="pres">
      <dgm:prSet presAssocID="{856E2CDF-4CDF-4307-81E8-B2F8BF79ED94}" presName="sibTrans" presStyleLbl="sibTrans2D1" presStyleIdx="2" presStyleCnt="4"/>
      <dgm:spPr/>
    </dgm:pt>
    <dgm:pt modelId="{A9CDA7B8-7EE1-460A-AB3A-871C68162143}" type="pres">
      <dgm:prSet presAssocID="{D79B07ED-44ED-42E4-89D7-E950D974D14B}" presName="node" presStyleLbl="node1" presStyleIdx="3" presStyleCnt="4" custScaleX="116904">
        <dgm:presLayoutVars>
          <dgm:bulletEnabled val="1"/>
        </dgm:presLayoutVars>
      </dgm:prSet>
      <dgm:spPr/>
    </dgm:pt>
    <dgm:pt modelId="{CC1CA935-8E8D-4D80-B05B-F9CF67D6E2D5}" type="pres">
      <dgm:prSet presAssocID="{D79B07ED-44ED-42E4-89D7-E950D974D14B}" presName="dummy" presStyleCnt="0"/>
      <dgm:spPr/>
    </dgm:pt>
    <dgm:pt modelId="{FFC149BA-A4CC-48EB-9DC4-9CB242C3BB5E}" type="pres">
      <dgm:prSet presAssocID="{0497E1C2-AD4D-4108-B01E-7D1EEF78D8B3}" presName="sibTrans" presStyleLbl="sibTrans2D1" presStyleIdx="3" presStyleCnt="4" custLinFactNeighborY="-1489"/>
      <dgm:spPr/>
    </dgm:pt>
  </dgm:ptLst>
  <dgm:cxnLst>
    <dgm:cxn modelId="{06A0A782-699A-49F3-B19F-75B10FBC13E1}" type="presOf" srcId="{CAC74EA8-20F6-4147-8120-29917F1308BA}" destId="{B26BFF2E-3766-4550-AB12-DF14DAF4F491}" srcOrd="0" destOrd="0" presId="urn:microsoft.com/office/officeart/2005/8/layout/radial6"/>
    <dgm:cxn modelId="{140D30D3-65A5-4905-9FC7-AA5B1BA29A8B}" srcId="{CB237C2E-22B3-4000-8A67-BFBDF58CAB26}" destId="{CAC74EA8-20F6-4147-8120-29917F1308BA}" srcOrd="0" destOrd="0" parTransId="{1AF51079-C0AF-4C88-8A36-876FD7E27EF4}" sibTransId="{519D4D70-A190-47F4-86EC-E4B800FCAFFA}"/>
    <dgm:cxn modelId="{CBBDD58D-8CD8-4405-8776-61FB7379CADA}" type="presOf" srcId="{AF3FF91E-BC62-48A7-8EF6-41FEFB872B01}" destId="{54708D75-2FA1-4821-98E7-94E0741C7DA4}" srcOrd="0" destOrd="0" presId="urn:microsoft.com/office/officeart/2005/8/layout/radial6"/>
    <dgm:cxn modelId="{82CF1B1A-108D-4CBC-BB1E-0D59C7783506}" type="presOf" srcId="{CB237C2E-22B3-4000-8A67-BFBDF58CAB26}" destId="{DF7E0651-4A81-4F52-9F83-B361A9582E60}" srcOrd="0" destOrd="0" presId="urn:microsoft.com/office/officeart/2005/8/layout/radial6"/>
    <dgm:cxn modelId="{5269B9EE-A113-4804-80C8-0A1D6F112303}" type="presOf" srcId="{2CE99129-F342-4DC5-8F66-6A7FE4FE0BBA}" destId="{682D1242-3D4C-430C-A9A9-D8F26BEC15AA}" srcOrd="0" destOrd="0" presId="urn:microsoft.com/office/officeart/2005/8/layout/radial6"/>
    <dgm:cxn modelId="{58589951-F993-4433-8CB1-FDD1CB87113E}" srcId="{CAC74EA8-20F6-4147-8120-29917F1308BA}" destId="{D79B07ED-44ED-42E4-89D7-E950D974D14B}" srcOrd="3" destOrd="0" parTransId="{D6F8F481-A3F0-4D1C-8129-E764581DD149}" sibTransId="{0497E1C2-AD4D-4108-B01E-7D1EEF78D8B3}"/>
    <dgm:cxn modelId="{C7D50685-4554-4D83-A39B-22DD9AE97A2D}" srcId="{CAC74EA8-20F6-4147-8120-29917F1308BA}" destId="{2CE99129-F342-4DC5-8F66-6A7FE4FE0BBA}" srcOrd="2" destOrd="0" parTransId="{B1FC2861-7D42-4ED7-9689-3599DC59BF15}" sibTransId="{856E2CDF-4CDF-4307-81E8-B2F8BF79ED94}"/>
    <dgm:cxn modelId="{8E081690-FD2E-4656-AD76-4674E23B66F5}" type="presOf" srcId="{D79B07ED-44ED-42E4-89D7-E950D974D14B}" destId="{A9CDA7B8-7EE1-460A-AB3A-871C68162143}" srcOrd="0" destOrd="0" presId="urn:microsoft.com/office/officeart/2005/8/layout/radial6"/>
    <dgm:cxn modelId="{40DA102E-546A-4B69-B002-05A48F635A56}" type="presOf" srcId="{12617751-3718-45EC-A312-19B23682B078}" destId="{7D681003-EBC7-4300-9869-E3521EDDC922}" srcOrd="0" destOrd="0" presId="urn:microsoft.com/office/officeart/2005/8/layout/radial6"/>
    <dgm:cxn modelId="{4E073126-766F-472C-AAF8-071E42613160}" type="presOf" srcId="{23B35AA8-786F-400F-BCF6-6DD0A1393E56}" destId="{15823480-CD8C-4903-AB1A-0A1F3252C554}" srcOrd="0" destOrd="0" presId="urn:microsoft.com/office/officeart/2005/8/layout/radial6"/>
    <dgm:cxn modelId="{1F644EA5-DF80-4ED5-B17A-2096E7EE18F7}" type="presOf" srcId="{0497E1C2-AD4D-4108-B01E-7D1EEF78D8B3}" destId="{FFC149BA-A4CC-48EB-9DC4-9CB242C3BB5E}" srcOrd="0" destOrd="0" presId="urn:microsoft.com/office/officeart/2005/8/layout/radial6"/>
    <dgm:cxn modelId="{A289ACB9-FF2A-4A37-921C-31454478A090}" srcId="{CAC74EA8-20F6-4147-8120-29917F1308BA}" destId="{AF3FF91E-BC62-48A7-8EF6-41FEFB872B01}" srcOrd="1" destOrd="0" parTransId="{E67FF053-6AA6-4683-97EB-C04BCA885531}" sibTransId="{23B35AA8-786F-400F-BCF6-6DD0A1393E56}"/>
    <dgm:cxn modelId="{34648642-6EBB-4A3A-AAFD-528166B1A0E8}" srcId="{CAC74EA8-20F6-4147-8120-29917F1308BA}" destId="{F8AF75AD-C193-4335-8BA2-885ACE0CB60C}" srcOrd="0" destOrd="0" parTransId="{47B72F1C-D103-4119-85AC-F35157F46DF5}" sibTransId="{12617751-3718-45EC-A312-19B23682B078}"/>
    <dgm:cxn modelId="{B18B26F6-D067-4B4D-B2BF-BA8FA5B4C468}" type="presOf" srcId="{F8AF75AD-C193-4335-8BA2-885ACE0CB60C}" destId="{97C1133D-8636-4B63-BE1A-8F1859D9A1E4}" srcOrd="0" destOrd="0" presId="urn:microsoft.com/office/officeart/2005/8/layout/radial6"/>
    <dgm:cxn modelId="{17275340-00DD-4776-AA82-78569E2BB95A}" type="presOf" srcId="{856E2CDF-4CDF-4307-81E8-B2F8BF79ED94}" destId="{2D4DB3E2-B10E-4682-8C8F-C4E4DF1EA768}" srcOrd="0" destOrd="0" presId="urn:microsoft.com/office/officeart/2005/8/layout/radial6"/>
    <dgm:cxn modelId="{AEF7B0DF-DBF8-446D-8F2B-34B208F6BCD4}" type="presParOf" srcId="{DF7E0651-4A81-4F52-9F83-B361A9582E60}" destId="{B26BFF2E-3766-4550-AB12-DF14DAF4F491}" srcOrd="0" destOrd="0" presId="urn:microsoft.com/office/officeart/2005/8/layout/radial6"/>
    <dgm:cxn modelId="{65B25A15-5051-4733-B946-B783DD74BE9C}" type="presParOf" srcId="{DF7E0651-4A81-4F52-9F83-B361A9582E60}" destId="{97C1133D-8636-4B63-BE1A-8F1859D9A1E4}" srcOrd="1" destOrd="0" presId="urn:microsoft.com/office/officeart/2005/8/layout/radial6"/>
    <dgm:cxn modelId="{0C2191D0-FBDC-4B75-95AF-092AD75506AF}" type="presParOf" srcId="{DF7E0651-4A81-4F52-9F83-B361A9582E60}" destId="{FABF3EBE-B11A-485E-BBBF-62E61F5314D6}" srcOrd="2" destOrd="0" presId="urn:microsoft.com/office/officeart/2005/8/layout/radial6"/>
    <dgm:cxn modelId="{53EFE012-B043-4382-A6AD-EC98F3EE77C5}" type="presParOf" srcId="{DF7E0651-4A81-4F52-9F83-B361A9582E60}" destId="{7D681003-EBC7-4300-9869-E3521EDDC922}" srcOrd="3" destOrd="0" presId="urn:microsoft.com/office/officeart/2005/8/layout/radial6"/>
    <dgm:cxn modelId="{87AA6D8C-64B6-4C6E-9120-F011E70B3E93}" type="presParOf" srcId="{DF7E0651-4A81-4F52-9F83-B361A9582E60}" destId="{54708D75-2FA1-4821-98E7-94E0741C7DA4}" srcOrd="4" destOrd="0" presId="urn:microsoft.com/office/officeart/2005/8/layout/radial6"/>
    <dgm:cxn modelId="{B24333ED-7805-4D8D-8F51-EA6F27ED774E}" type="presParOf" srcId="{DF7E0651-4A81-4F52-9F83-B361A9582E60}" destId="{CC7DD039-508E-4FEB-B50B-D9B53AE14133}" srcOrd="5" destOrd="0" presId="urn:microsoft.com/office/officeart/2005/8/layout/radial6"/>
    <dgm:cxn modelId="{7CFEDE2E-012E-465F-B3BE-A006E46AB7A0}" type="presParOf" srcId="{DF7E0651-4A81-4F52-9F83-B361A9582E60}" destId="{15823480-CD8C-4903-AB1A-0A1F3252C554}" srcOrd="6" destOrd="0" presId="urn:microsoft.com/office/officeart/2005/8/layout/radial6"/>
    <dgm:cxn modelId="{A3C0ED54-74F4-4BE6-BC62-ACFDA3703CF3}" type="presParOf" srcId="{DF7E0651-4A81-4F52-9F83-B361A9582E60}" destId="{682D1242-3D4C-430C-A9A9-D8F26BEC15AA}" srcOrd="7" destOrd="0" presId="urn:microsoft.com/office/officeart/2005/8/layout/radial6"/>
    <dgm:cxn modelId="{3CC264A6-1481-4D55-BA4A-775B432169EE}" type="presParOf" srcId="{DF7E0651-4A81-4F52-9F83-B361A9582E60}" destId="{B2BC0B17-146E-4421-9A68-16B37F90B1D5}" srcOrd="8" destOrd="0" presId="urn:microsoft.com/office/officeart/2005/8/layout/radial6"/>
    <dgm:cxn modelId="{BCE9691D-C686-4C7C-8044-BA8BF65A743A}" type="presParOf" srcId="{DF7E0651-4A81-4F52-9F83-B361A9582E60}" destId="{2D4DB3E2-B10E-4682-8C8F-C4E4DF1EA768}" srcOrd="9" destOrd="0" presId="urn:microsoft.com/office/officeart/2005/8/layout/radial6"/>
    <dgm:cxn modelId="{F34D3BA6-9373-4160-BD93-C96F5526BDCD}" type="presParOf" srcId="{DF7E0651-4A81-4F52-9F83-B361A9582E60}" destId="{A9CDA7B8-7EE1-460A-AB3A-871C68162143}" srcOrd="10" destOrd="0" presId="urn:microsoft.com/office/officeart/2005/8/layout/radial6"/>
    <dgm:cxn modelId="{12F841D0-5140-43A2-A9BF-F1C7BE29052C}" type="presParOf" srcId="{DF7E0651-4A81-4F52-9F83-B361A9582E60}" destId="{CC1CA935-8E8D-4D80-B05B-F9CF67D6E2D5}" srcOrd="11" destOrd="0" presId="urn:microsoft.com/office/officeart/2005/8/layout/radial6"/>
    <dgm:cxn modelId="{136512CE-5152-4895-B02A-0D9F9D9F3912}" type="presParOf" srcId="{DF7E0651-4A81-4F52-9F83-B361A9582E60}" destId="{FFC149BA-A4CC-48EB-9DC4-9CB242C3BB5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1FCFE-4543-47D6-BC68-9062D19E13D7}">
      <dsp:nvSpPr>
        <dsp:cNvPr id="0" name=""/>
        <dsp:cNvSpPr/>
      </dsp:nvSpPr>
      <dsp:spPr>
        <a:xfrm>
          <a:off x="863905" y="0"/>
          <a:ext cx="9326880" cy="4525963"/>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19C52E6-F80E-4B34-B55C-76B7F6B41915}">
      <dsp:nvSpPr>
        <dsp:cNvPr id="0" name=""/>
        <dsp:cNvSpPr/>
      </dsp:nvSpPr>
      <dsp:spPr>
        <a:xfrm>
          <a:off x="4822" y="1357788"/>
          <a:ext cx="2108299" cy="181038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L" sz="2100" kern="1200" dirty="0"/>
            <a:t>Constitución de la Mesa</a:t>
          </a:r>
        </a:p>
      </dsp:txBody>
      <dsp:txXfrm>
        <a:off x="93198" y="1446164"/>
        <a:ext cx="1931547" cy="1633633"/>
      </dsp:txXfrm>
    </dsp:sp>
    <dsp:sp modelId="{A4277DBA-AEA1-4C31-88E1-4F74BE9134D1}">
      <dsp:nvSpPr>
        <dsp:cNvPr id="0" name=""/>
        <dsp:cNvSpPr/>
      </dsp:nvSpPr>
      <dsp:spPr>
        <a:xfrm>
          <a:off x="2218536" y="1357788"/>
          <a:ext cx="2108299" cy="181038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L" sz="2100" kern="1200" dirty="0"/>
            <a:t>Levantamiento y sistematización de requerimientos</a:t>
          </a:r>
        </a:p>
      </dsp:txBody>
      <dsp:txXfrm>
        <a:off x="2306912" y="1446164"/>
        <a:ext cx="1931547" cy="1633633"/>
      </dsp:txXfrm>
    </dsp:sp>
    <dsp:sp modelId="{D9099FD7-351F-49D6-B29A-C0E83EC5D1BA}">
      <dsp:nvSpPr>
        <dsp:cNvPr id="0" name=""/>
        <dsp:cNvSpPr/>
      </dsp:nvSpPr>
      <dsp:spPr>
        <a:xfrm>
          <a:off x="4432250" y="1357788"/>
          <a:ext cx="2108299" cy="181038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L" sz="2100" kern="1200" dirty="0"/>
            <a:t>Preparación de plataforma y herramientas</a:t>
          </a:r>
        </a:p>
      </dsp:txBody>
      <dsp:txXfrm>
        <a:off x="4520626" y="1446164"/>
        <a:ext cx="1931547" cy="1633633"/>
      </dsp:txXfrm>
    </dsp:sp>
    <dsp:sp modelId="{13F420ED-4049-4851-A886-138800B11331}">
      <dsp:nvSpPr>
        <dsp:cNvPr id="0" name=""/>
        <dsp:cNvSpPr/>
      </dsp:nvSpPr>
      <dsp:spPr>
        <a:xfrm>
          <a:off x="6645964" y="1357788"/>
          <a:ext cx="2108299" cy="181038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L" sz="2100" kern="1200" dirty="0"/>
            <a:t>Diseño y validación del Plan de Trabajo</a:t>
          </a:r>
        </a:p>
      </dsp:txBody>
      <dsp:txXfrm>
        <a:off x="6734340" y="1446164"/>
        <a:ext cx="1931547" cy="1633633"/>
      </dsp:txXfrm>
    </dsp:sp>
    <dsp:sp modelId="{0ADFCBB2-7498-4BF3-AD34-1A528E8D9956}">
      <dsp:nvSpPr>
        <dsp:cNvPr id="0" name=""/>
        <dsp:cNvSpPr/>
      </dsp:nvSpPr>
      <dsp:spPr>
        <a:xfrm>
          <a:off x="8859678" y="1357788"/>
          <a:ext cx="2108299" cy="181038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CL" sz="2100" kern="1200" dirty="0"/>
            <a:t>Coordinación y ejecución del Plan de Trabajo</a:t>
          </a:r>
        </a:p>
      </dsp:txBody>
      <dsp:txXfrm>
        <a:off x="8948054" y="1446164"/>
        <a:ext cx="1931547"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149BA-A4CC-48EB-9DC4-9CB242C3BB5E}">
      <dsp:nvSpPr>
        <dsp:cNvPr id="0" name=""/>
        <dsp:cNvSpPr/>
      </dsp:nvSpPr>
      <dsp:spPr>
        <a:xfrm>
          <a:off x="1586439" y="552425"/>
          <a:ext cx="4100254" cy="4100254"/>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DB3E2-B10E-4682-8C8F-C4E4DF1EA768}">
      <dsp:nvSpPr>
        <dsp:cNvPr id="0" name=""/>
        <dsp:cNvSpPr/>
      </dsp:nvSpPr>
      <dsp:spPr>
        <a:xfrm>
          <a:off x="1586439" y="613478"/>
          <a:ext cx="4100254" cy="4100254"/>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823480-CD8C-4903-AB1A-0A1F3252C554}">
      <dsp:nvSpPr>
        <dsp:cNvPr id="0" name=""/>
        <dsp:cNvSpPr/>
      </dsp:nvSpPr>
      <dsp:spPr>
        <a:xfrm>
          <a:off x="1586439" y="613478"/>
          <a:ext cx="4100254" cy="4100254"/>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81003-EBC7-4300-9869-E3521EDDC922}">
      <dsp:nvSpPr>
        <dsp:cNvPr id="0" name=""/>
        <dsp:cNvSpPr/>
      </dsp:nvSpPr>
      <dsp:spPr>
        <a:xfrm>
          <a:off x="1586439" y="613478"/>
          <a:ext cx="4100254" cy="4100254"/>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6BFF2E-3766-4550-AB12-DF14DAF4F491}">
      <dsp:nvSpPr>
        <dsp:cNvPr id="0" name=""/>
        <dsp:cNvSpPr/>
      </dsp:nvSpPr>
      <dsp:spPr>
        <a:xfrm>
          <a:off x="2601738" y="1628776"/>
          <a:ext cx="2069657" cy="206965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Plan de Trabajo </a:t>
          </a:r>
          <a:r>
            <a:rPr lang="es-CL" sz="2000" kern="1200" dirty="0" err="1"/>
            <a:t>MesaCTS</a:t>
          </a:r>
          <a:endParaRPr lang="es-CL" sz="2000" kern="1200" dirty="0"/>
        </a:p>
      </dsp:txBody>
      <dsp:txXfrm>
        <a:off x="2904832" y="1931870"/>
        <a:ext cx="1463469" cy="1463469"/>
      </dsp:txXfrm>
    </dsp:sp>
    <dsp:sp modelId="{97C1133D-8636-4B63-BE1A-8F1859D9A1E4}">
      <dsp:nvSpPr>
        <dsp:cNvPr id="0" name=""/>
        <dsp:cNvSpPr/>
      </dsp:nvSpPr>
      <dsp:spPr>
        <a:xfrm>
          <a:off x="2891213" y="1056"/>
          <a:ext cx="1490705" cy="1319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kern="1200" dirty="0"/>
            <a:t>Talleres virtuales </a:t>
          </a:r>
        </a:p>
      </dsp:txBody>
      <dsp:txXfrm>
        <a:off x="3109522" y="194347"/>
        <a:ext cx="1054087" cy="933292"/>
      </dsp:txXfrm>
    </dsp:sp>
    <dsp:sp modelId="{54708D75-2FA1-4821-98E7-94E0741C7DA4}">
      <dsp:nvSpPr>
        <dsp:cNvPr id="0" name=""/>
        <dsp:cNvSpPr/>
      </dsp:nvSpPr>
      <dsp:spPr>
        <a:xfrm>
          <a:off x="4868550" y="2003668"/>
          <a:ext cx="1541256" cy="1319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kern="1200" dirty="0"/>
            <a:t>Estudios</a:t>
          </a:r>
        </a:p>
      </dsp:txBody>
      <dsp:txXfrm>
        <a:off x="5094262" y="2196959"/>
        <a:ext cx="1089832" cy="933292"/>
      </dsp:txXfrm>
    </dsp:sp>
    <dsp:sp modelId="{682D1242-3D4C-430C-A9A9-D8F26BEC15AA}">
      <dsp:nvSpPr>
        <dsp:cNvPr id="0" name=""/>
        <dsp:cNvSpPr/>
      </dsp:nvSpPr>
      <dsp:spPr>
        <a:xfrm>
          <a:off x="2872498" y="4006280"/>
          <a:ext cx="1528137" cy="1319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kern="1200" dirty="0"/>
            <a:t>Pasantías o visitas de trabajo</a:t>
          </a:r>
        </a:p>
      </dsp:txBody>
      <dsp:txXfrm>
        <a:off x="3096288" y="4199571"/>
        <a:ext cx="1080557" cy="933292"/>
      </dsp:txXfrm>
    </dsp:sp>
    <dsp:sp modelId="{A9CDA7B8-7EE1-460A-AB3A-871C68162143}">
      <dsp:nvSpPr>
        <dsp:cNvPr id="0" name=""/>
        <dsp:cNvSpPr/>
      </dsp:nvSpPr>
      <dsp:spPr>
        <a:xfrm>
          <a:off x="862462" y="2003668"/>
          <a:ext cx="1542985" cy="13198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kern="1200" dirty="0"/>
            <a:t>Seminarios</a:t>
          </a:r>
        </a:p>
      </dsp:txBody>
      <dsp:txXfrm>
        <a:off x="1088427" y="2196959"/>
        <a:ext cx="1091055" cy="9332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C58CC-4754-4B35-986E-5C4527D582CC}" type="datetimeFigureOut">
              <a:rPr lang="es-CL" smtClean="0"/>
              <a:t>02-05-2017</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57A1B-1C95-4EE5-93B6-50004A375A8A}" type="slidenum">
              <a:rPr lang="es-CL" smtClean="0"/>
              <a:t>‹Nº›</a:t>
            </a:fld>
            <a:endParaRPr lang="es-CL"/>
          </a:p>
        </p:txBody>
      </p:sp>
    </p:spTree>
    <p:extLst>
      <p:ext uri="{BB962C8B-B14F-4D97-AF65-F5344CB8AC3E}">
        <p14:creationId xmlns:p14="http://schemas.microsoft.com/office/powerpoint/2010/main" val="369197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6772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7944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4702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83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a:prstGeom prst="rect">
            <a:avLst/>
          </a:prstGeo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5/2/2017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18942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1473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5/2/2017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97559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7071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3" y="1535114"/>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603"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76" y="1535114"/>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93376"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62500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84468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6452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61597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1"/>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7"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9"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‹Nº›</a:t>
            </a:fld>
            <a:endParaRPr lang="en-US" dirty="0">
              <a:solidFill>
                <a:srgbClr val="9BBB59">
                  <a:shade val="75000"/>
                </a:srgbClr>
              </a:solidFill>
            </a:endParaRPr>
          </a:p>
        </p:txBody>
      </p:sp>
    </p:spTree>
    <p:extLst>
      <p:ext uri="{BB962C8B-B14F-4D97-AF65-F5344CB8AC3E}">
        <p14:creationId xmlns:p14="http://schemas.microsoft.com/office/powerpoint/2010/main" val="1418045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95369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3145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86246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09600" y="274639"/>
            <a:ext cx="10972800" cy="1143000"/>
          </a:xfrm>
          <a:prstGeom prst="rect">
            <a:avLst/>
          </a:prstGeom>
        </p:spPr>
        <p:txBody>
          <a:bodyPr/>
          <a:lstStyle>
            <a:lvl1pPr>
              <a:defRPr/>
            </a:lvl1pPr>
          </a:lstStyle>
          <a:p>
            <a:r>
              <a:rPr lang="es-ES" dirty="0"/>
              <a:t>Blanco</a:t>
            </a:r>
            <a:endParaRPr lang="es-CL" dirty="0"/>
          </a:p>
        </p:txBody>
      </p:sp>
      <p:sp>
        <p:nvSpPr>
          <p:cNvPr id="3" name="Marcador de fecha 2"/>
          <p:cNvSpPr>
            <a:spLocks noGrp="1"/>
          </p:cNvSpPr>
          <p:nvPr>
            <p:ph type="dt" sz="half" idx="10"/>
          </p:nvPr>
        </p:nvSpPr>
        <p:spPr/>
        <p:txBody>
          <a:bodyPr/>
          <a:lstStyle/>
          <a:p>
            <a:fld id="{7B61E2E8-7F27-4E31-BB22-385805463D72}" type="datetimeFigureOut">
              <a:rPr lang="es-ES" smtClean="0">
                <a:solidFill>
                  <a:prstClr val="black">
                    <a:tint val="75000"/>
                  </a:prstClr>
                </a:solidFill>
              </a:rPr>
              <a:pPr/>
              <a:t>02/05/2017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8CEB48D-1EF5-450C-941C-E5BC359314A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48930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7771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68750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89174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003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845127" y="2507552"/>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6172201" y="2507552"/>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0919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5599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498125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6896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36457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311303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6575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05823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67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10509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845127" y="2507552"/>
            <a:ext cx="515620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6172201" y="2507552"/>
            <a:ext cx="51816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33607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0576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4967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66975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05A925E3-99A3-BF4A-B3C3-9D98B6068F54}" type="datetimeFigureOut">
              <a:rPr lang="es-ES" smtClean="0">
                <a:solidFill>
                  <a:prstClr val="black">
                    <a:lumMod val="65000"/>
                    <a:lumOff val="35000"/>
                  </a:prstClr>
                </a:solidFill>
              </a:rPr>
              <a:pPr>
                <a:defRPr/>
              </a:pPr>
              <a:t>02/05/2017</a:t>
            </a:fld>
            <a:endParaRPr lang="es-ES">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es-E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28A26AC7-3EBD-A545-9B64-19110A2D1AB2}"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27149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457200">
              <a:defRPr/>
            </a:pPr>
            <a:fld id="{05A925E3-99A3-BF4A-B3C3-9D98B6068F54}" type="datetimeFigureOut">
              <a:rPr lang="es-ES" smtClean="0">
                <a:solidFill>
                  <a:prstClr val="black">
                    <a:lumMod val="65000"/>
                    <a:lumOff val="35000"/>
                  </a:prstClr>
                </a:solidFill>
              </a:rPr>
              <a:pPr defTabSz="457200">
                <a:defRPr/>
              </a:pPr>
              <a:t>02/05/2017</a:t>
            </a:fld>
            <a:endParaRPr lang="es-ES">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457200">
              <a:defRPr/>
            </a:pPr>
            <a:endParaRPr lang="es-E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457200">
              <a:defRPr/>
            </a:pPr>
            <a:fld id="{28A26AC7-3EBD-A545-9B64-19110A2D1AB2}" type="slidenum">
              <a:rPr lang="es-ES" smtClean="0">
                <a:solidFill>
                  <a:prstClr val="black">
                    <a:tint val="75000"/>
                  </a:prstClr>
                </a:solidFill>
              </a:rPr>
              <a:pPr defTabSz="457200">
                <a:defRPr/>
              </a:pPr>
              <a:t>‹Nº›</a:t>
            </a:fld>
            <a:endParaRPr lang="es-ES">
              <a:solidFill>
                <a:prstClr val="black">
                  <a:tint val="75000"/>
                </a:prstClr>
              </a:solidFill>
            </a:endParaRPr>
          </a:p>
        </p:txBody>
      </p:sp>
    </p:spTree>
    <p:extLst>
      <p:ext uri="{BB962C8B-B14F-4D97-AF65-F5344CB8AC3E}">
        <p14:creationId xmlns:p14="http://schemas.microsoft.com/office/powerpoint/2010/main" val="68711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8C2560D-EC28-3B41-86E8-18F1CE0113B4}" type="datetimeFigureOut">
              <a:rPr lang="en-US" smtClean="0">
                <a:solidFill>
                  <a:prstClr val="black">
                    <a:tint val="75000"/>
                  </a:prstClr>
                </a:solidFill>
              </a:rPr>
              <a:pPr defTabSz="457200"/>
              <a:t>5/2/2017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‹Nº›</a:t>
            </a:fld>
            <a:endParaRPr lang="en-US">
              <a:solidFill>
                <a:prstClr val="black">
                  <a:tint val="75000"/>
                </a:prstClr>
              </a:solidFill>
            </a:endParaRPr>
          </a:p>
        </p:txBody>
      </p:sp>
      <p:pic>
        <p:nvPicPr>
          <p:cNvPr id="8" name="Imagen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636524" y="153866"/>
            <a:ext cx="6430445" cy="869716"/>
          </a:xfrm>
          <a:prstGeom prst="rect">
            <a:avLst/>
          </a:prstGeom>
          <a:solidFill>
            <a:schemeClr val="bg1"/>
          </a:solidFill>
        </p:spPr>
      </p:pic>
    </p:spTree>
    <p:extLst>
      <p:ext uri="{BB962C8B-B14F-4D97-AF65-F5344CB8AC3E}">
        <p14:creationId xmlns:p14="http://schemas.microsoft.com/office/powerpoint/2010/main" val="31071585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457200">
              <a:defRPr/>
            </a:pPr>
            <a:fld id="{05A925E3-99A3-BF4A-B3C3-9D98B6068F54}" type="datetimeFigureOut">
              <a:rPr lang="es-ES" smtClean="0">
                <a:solidFill>
                  <a:prstClr val="black">
                    <a:lumMod val="65000"/>
                    <a:lumOff val="35000"/>
                  </a:prstClr>
                </a:solidFill>
              </a:rPr>
              <a:pPr defTabSz="457200">
                <a:defRPr/>
              </a:pPr>
              <a:t>02/05/2017</a:t>
            </a:fld>
            <a:endParaRPr lang="es-ES">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457200">
              <a:defRPr/>
            </a:pPr>
            <a:endParaRPr lang="es-ES">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457200">
              <a:defRPr/>
            </a:pPr>
            <a:fld id="{28A26AC7-3EBD-A545-9B64-19110A2D1AB2}" type="slidenum">
              <a:rPr lang="es-ES" smtClean="0">
                <a:solidFill>
                  <a:prstClr val="black">
                    <a:tint val="75000"/>
                  </a:prstClr>
                </a:solidFill>
              </a:rPr>
              <a:pPr defTabSz="457200">
                <a:defRPr/>
              </a:pPr>
              <a:t>‹Nº›</a:t>
            </a:fld>
            <a:endParaRPr lang="es-ES">
              <a:solidFill>
                <a:prstClr val="black">
                  <a:tint val="75000"/>
                </a:prstClr>
              </a:solidFill>
            </a:endParaRPr>
          </a:p>
        </p:txBody>
      </p:sp>
    </p:spTree>
    <p:extLst>
      <p:ext uri="{BB962C8B-B14F-4D97-AF65-F5344CB8AC3E}">
        <p14:creationId xmlns:p14="http://schemas.microsoft.com/office/powerpoint/2010/main" val="42038858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Conector recto 2"/>
          <p:cNvCxnSpPr/>
          <p:nvPr/>
        </p:nvCxnSpPr>
        <p:spPr>
          <a:xfrm>
            <a:off x="3111560" y="5094317"/>
            <a:ext cx="5977508" cy="0"/>
          </a:xfrm>
          <a:prstGeom prst="line">
            <a:avLst/>
          </a:prstGeom>
          <a:ln w="31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Imagen 1"/>
          <p:cNvPicPr>
            <a:picLocks noChangeAspect="1"/>
          </p:cNvPicPr>
          <p:nvPr/>
        </p:nvPicPr>
        <p:blipFill>
          <a:blip r:embed="rId3"/>
          <a:stretch>
            <a:fillRect/>
          </a:stretch>
        </p:blipFill>
        <p:spPr>
          <a:xfrm>
            <a:off x="366264" y="2170136"/>
            <a:ext cx="11468100" cy="1677963"/>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469" y="3848099"/>
            <a:ext cx="7811689" cy="929963"/>
          </a:xfrm>
          <a:prstGeom prst="rect">
            <a:avLst/>
          </a:prstGeom>
          <a:solidFill>
            <a:schemeClr val="bg1"/>
          </a:solidFill>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086" y="5296574"/>
            <a:ext cx="2857500" cy="1047750"/>
          </a:xfrm>
          <a:prstGeom prst="rect">
            <a:avLst/>
          </a:prstGeom>
        </p:spPr>
      </p:pic>
    </p:spTree>
    <p:extLst>
      <p:ext uri="{BB962C8B-B14F-4D97-AF65-F5344CB8AC3E}">
        <p14:creationId xmlns:p14="http://schemas.microsoft.com/office/powerpoint/2010/main" val="59305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94745" y="316847"/>
            <a:ext cx="8631252" cy="777669"/>
          </a:xfrm>
          <a:prstGeom prst="rect">
            <a:avLst/>
          </a:prstGeom>
        </p:spPr>
        <p:txBody>
          <a:bodyPr>
            <a:normAutofit/>
          </a:bodyPr>
          <a:lstStyle/>
          <a:p>
            <a:pPr algn="l"/>
            <a:r>
              <a:rPr lang="es-ES" sz="3200" dirty="0"/>
              <a:t>Actividades de la MESA</a:t>
            </a:r>
          </a:p>
        </p:txBody>
      </p:sp>
      <p:sp>
        <p:nvSpPr>
          <p:cNvPr id="3" name="Marcador de contenido 2"/>
          <p:cNvSpPr>
            <a:spLocks noGrp="1"/>
          </p:cNvSpPr>
          <p:nvPr>
            <p:ph idx="1"/>
          </p:nvPr>
        </p:nvSpPr>
        <p:spPr>
          <a:xfrm>
            <a:off x="5898523" y="1546429"/>
            <a:ext cx="5743093" cy="4313458"/>
          </a:xfrm>
        </p:spPr>
        <p:txBody>
          <a:bodyPr>
            <a:normAutofit fontScale="92500" lnSpcReduction="20000"/>
          </a:bodyPr>
          <a:lstStyle/>
          <a:p>
            <a:pPr marL="0" indent="0" algn="just">
              <a:buNone/>
            </a:pPr>
            <a:r>
              <a:rPr lang="es-ES_tradnl" b="1" dirty="0">
                <a:latin typeface="Gill Sans MT" panose="020B0502020104020203" pitchFamily="34" charset="0"/>
                <a:ea typeface="MS Mincho"/>
                <a:cs typeface="Times New Roman" panose="02020603050405020304" pitchFamily="18" charset="0"/>
              </a:rPr>
              <a:t>Fase de identificación de requerimientos</a:t>
            </a:r>
            <a:r>
              <a:rPr lang="es-ES_tradnl" dirty="0">
                <a:latin typeface="Gill Sans MT" panose="020B0502020104020203" pitchFamily="34" charset="0"/>
                <a:ea typeface="MS Mincho"/>
                <a:cs typeface="Times New Roman" panose="02020603050405020304" pitchFamily="18" charset="0"/>
              </a:rPr>
              <a:t>:</a:t>
            </a:r>
          </a:p>
          <a:p>
            <a:pPr marL="0" indent="0" algn="just">
              <a:buNone/>
            </a:pPr>
            <a:r>
              <a:rPr lang="es-ES_tradnl" dirty="0">
                <a:latin typeface="Gill Sans MT" panose="020B0502020104020203" pitchFamily="34" charset="0"/>
                <a:ea typeface="MS Mincho"/>
                <a:cs typeface="Times New Roman" panose="02020603050405020304" pitchFamily="18" charset="0"/>
              </a:rPr>
              <a:t>Entre los </a:t>
            </a:r>
            <a:r>
              <a:rPr lang="es-ES_tradnl" b="1" dirty="0">
                <a:latin typeface="Gill Sans MT" panose="020B0502020104020203" pitchFamily="34" charset="0"/>
                <a:ea typeface="MS Mincho"/>
                <a:cs typeface="Times New Roman" panose="02020603050405020304" pitchFamily="18" charset="0"/>
              </a:rPr>
              <a:t>meses de mayo y julio</a:t>
            </a:r>
            <a:r>
              <a:rPr lang="es-ES_tradnl" dirty="0">
                <a:latin typeface="Gill Sans MT" panose="020B0502020104020203" pitchFamily="34" charset="0"/>
                <a:ea typeface="MS Mincho"/>
                <a:cs typeface="Times New Roman" panose="02020603050405020304" pitchFamily="18" charset="0"/>
              </a:rPr>
              <a:t>, diseñamos y distribuimos las fichas de requerimientos institucionales. Buena parte de los signatarios nos enviaron detallada información respecto de los ejes temáticos definidos y los intereses para profundizar y consolidar el trabajo que realizan. </a:t>
            </a:r>
            <a:endParaRPr lang="es-ES" dirty="0"/>
          </a:p>
        </p:txBody>
      </p:sp>
      <p:pic>
        <p:nvPicPr>
          <p:cNvPr id="6" name="Imagen 5"/>
          <p:cNvPicPr>
            <a:picLocks noChangeAspect="1"/>
          </p:cNvPicPr>
          <p:nvPr/>
        </p:nvPicPr>
        <p:blipFill>
          <a:blip r:embed="rId2"/>
          <a:stretch>
            <a:fillRect/>
          </a:stretch>
        </p:blipFill>
        <p:spPr>
          <a:xfrm>
            <a:off x="494745" y="2171054"/>
            <a:ext cx="5171958" cy="3064208"/>
          </a:xfrm>
          <a:prstGeom prst="rect">
            <a:avLst/>
          </a:prstGeom>
        </p:spPr>
      </p:pic>
    </p:spTree>
    <p:extLst>
      <p:ext uri="{BB962C8B-B14F-4D97-AF65-F5344CB8AC3E}">
        <p14:creationId xmlns:p14="http://schemas.microsoft.com/office/powerpoint/2010/main" val="104397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35499" y="256881"/>
            <a:ext cx="8631252" cy="777669"/>
          </a:xfrm>
          <a:prstGeom prst="rect">
            <a:avLst/>
          </a:prstGeom>
        </p:spPr>
        <p:txBody>
          <a:bodyPr>
            <a:normAutofit/>
          </a:bodyPr>
          <a:lstStyle/>
          <a:p>
            <a:pPr algn="l"/>
            <a:r>
              <a:rPr lang="es-ES" sz="3200" dirty="0"/>
              <a:t>Actividades de la MESA</a:t>
            </a:r>
          </a:p>
        </p:txBody>
      </p:sp>
      <p:sp>
        <p:nvSpPr>
          <p:cNvPr id="3" name="Marcador de contenido 2"/>
          <p:cNvSpPr>
            <a:spLocks noGrp="1"/>
          </p:cNvSpPr>
          <p:nvPr>
            <p:ph idx="1"/>
          </p:nvPr>
        </p:nvSpPr>
        <p:spPr>
          <a:xfrm>
            <a:off x="235499" y="1295188"/>
            <a:ext cx="11754732" cy="3044992"/>
          </a:xfrm>
        </p:spPr>
        <p:txBody>
          <a:bodyPr>
            <a:noAutofit/>
          </a:bodyPr>
          <a:lstStyle/>
          <a:p>
            <a:pPr marL="0" indent="0" algn="just">
              <a:buNone/>
            </a:pPr>
            <a:r>
              <a:rPr lang="es-CL" sz="2200" b="1" dirty="0"/>
              <a:t>Fase de diseño e implementación de la plataforma:</a:t>
            </a:r>
            <a:r>
              <a:rPr lang="es-CL" sz="2200" dirty="0"/>
              <a:t> se diseñó e implementó la página web www.mesacts.org, como herramientas para el desarrollo de las actividades de la Mesa. Se elaboraron instructivos para el acceso a este espacio virtual y su uso. En el mes de </a:t>
            </a:r>
            <a:r>
              <a:rPr lang="es-CL" sz="2200" b="1" dirty="0"/>
              <a:t>junio</a:t>
            </a:r>
            <a:r>
              <a:rPr lang="es-CL" sz="2200" dirty="0"/>
              <a:t> de 2016, esta herramienta ya estaba en funcionamiento.</a:t>
            </a:r>
          </a:p>
          <a:p>
            <a:pPr marL="0" indent="0" algn="just">
              <a:buNone/>
            </a:pPr>
            <a:endParaRPr lang="es-CL" sz="2200" dirty="0"/>
          </a:p>
          <a:p>
            <a:pPr marL="0" indent="0" algn="just">
              <a:buNone/>
            </a:pPr>
            <a:r>
              <a:rPr lang="es-CL" sz="2200" dirty="0"/>
              <a:t>En la plataforma de la comunidad virtual se encuentran, entre otros, las fichas recopiladas por los miembros de la Mesa, una biblioteca que ha sido organizada para facilitar la búsqueda de material relacionado, documentos, videos, material metodológico y espacios para organizar las actividades programadas.</a:t>
            </a:r>
          </a:p>
          <a:p>
            <a:pPr marL="0" indent="0" algn="just">
              <a:buNone/>
            </a:pPr>
            <a:r>
              <a:rPr lang="es-CL" sz="2200" dirty="0"/>
              <a:t>Esta herramienta es administrada por la Secretaría Técnica de la Mesa.</a:t>
            </a:r>
          </a:p>
          <a:p>
            <a:pPr marL="0" indent="0" algn="just">
              <a:buNone/>
            </a:pPr>
            <a:endParaRPr lang="es-ES" sz="22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834" y="5038700"/>
            <a:ext cx="9122727" cy="1086039"/>
          </a:xfrm>
          <a:prstGeom prst="rect">
            <a:avLst/>
          </a:prstGeom>
          <a:solidFill>
            <a:schemeClr val="bg1"/>
          </a:solidFill>
        </p:spPr>
      </p:pic>
    </p:spTree>
    <p:extLst>
      <p:ext uri="{BB962C8B-B14F-4D97-AF65-F5344CB8AC3E}">
        <p14:creationId xmlns:p14="http://schemas.microsoft.com/office/powerpoint/2010/main" val="198634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48378" y="275904"/>
            <a:ext cx="8631252" cy="777669"/>
          </a:xfrm>
          <a:prstGeom prst="rect">
            <a:avLst/>
          </a:prstGeom>
        </p:spPr>
        <p:txBody>
          <a:bodyPr>
            <a:normAutofit/>
          </a:bodyPr>
          <a:lstStyle/>
          <a:p>
            <a:pPr algn="l"/>
            <a:r>
              <a:rPr lang="es-ES" sz="3200" dirty="0"/>
              <a:t>Actividades de la MESA</a:t>
            </a:r>
          </a:p>
        </p:txBody>
      </p:sp>
      <p:sp>
        <p:nvSpPr>
          <p:cNvPr id="3" name="Marcador de contenido 2"/>
          <p:cNvSpPr>
            <a:spLocks noGrp="1"/>
          </p:cNvSpPr>
          <p:nvPr>
            <p:ph idx="1"/>
          </p:nvPr>
        </p:nvSpPr>
        <p:spPr>
          <a:xfrm>
            <a:off x="248378" y="1913373"/>
            <a:ext cx="6062270" cy="3843483"/>
          </a:xfrm>
        </p:spPr>
        <p:txBody>
          <a:bodyPr>
            <a:normAutofit lnSpcReduction="10000"/>
          </a:bodyPr>
          <a:lstStyle/>
          <a:p>
            <a:pPr marL="0" indent="0" algn="just">
              <a:buNone/>
            </a:pPr>
            <a:r>
              <a:rPr lang="es-CL" sz="3000" b="1" dirty="0"/>
              <a:t>Fase de sistematización y programación: </a:t>
            </a:r>
            <a:r>
              <a:rPr lang="es-CL" sz="3000" dirty="0"/>
              <a:t>durante el mes de </a:t>
            </a:r>
            <a:r>
              <a:rPr lang="es-CL" sz="3000" b="1" dirty="0"/>
              <a:t>julio</a:t>
            </a:r>
            <a:r>
              <a:rPr lang="es-CL" sz="3000" dirty="0"/>
              <a:t>,</a:t>
            </a:r>
            <a:r>
              <a:rPr lang="es-CL" sz="3000" b="1" dirty="0"/>
              <a:t> </a:t>
            </a:r>
            <a:r>
              <a:rPr lang="es-CL" sz="3000" dirty="0"/>
              <a:t>agrupamos los requerimientos, los sistematizamos y definimos el tipo de acciones que se llevarían a cabo durante este primer año de funcionamiento. El resultado de ese ejercicio se sintetizó en el Plan de Trabajo</a:t>
            </a:r>
            <a:endParaRPr lang="es-ES" sz="3000" dirty="0"/>
          </a:p>
        </p:txBody>
      </p:sp>
      <p:graphicFrame>
        <p:nvGraphicFramePr>
          <p:cNvPr id="4" name="6 Diagrama"/>
          <p:cNvGraphicFramePr/>
          <p:nvPr>
            <p:extLst>
              <p:ext uri="{D42A27DB-BD31-4B8C-83A1-F6EECF244321}">
                <p14:modId xmlns:p14="http://schemas.microsoft.com/office/powerpoint/2010/main" val="1782354822"/>
              </p:ext>
            </p:extLst>
          </p:nvPr>
        </p:nvGraphicFramePr>
        <p:xfrm>
          <a:off x="5473521" y="1279651"/>
          <a:ext cx="7272269" cy="5327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68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4 Cheurón">
            <a:hlinkClick r:id="" action="ppaction://noaction" highlightClick="1"/>
          </p:cNvPr>
          <p:cNvSpPr/>
          <p:nvPr/>
        </p:nvSpPr>
        <p:spPr>
          <a:xfrm>
            <a:off x="4706923" y="5750998"/>
            <a:ext cx="234000" cy="234000"/>
          </a:xfrm>
          <a:prstGeom prst="chevron">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s-ES">
              <a:solidFill>
                <a:prstClr val="black"/>
              </a:solidFill>
            </a:endParaRPr>
          </a:p>
        </p:txBody>
      </p:sp>
      <p:sp>
        <p:nvSpPr>
          <p:cNvPr id="10" name="67 Cheurón">
            <a:hlinkClick r:id="" action="ppaction://noaction" highlightClick="1"/>
          </p:cNvPr>
          <p:cNvSpPr/>
          <p:nvPr/>
        </p:nvSpPr>
        <p:spPr>
          <a:xfrm>
            <a:off x="13442709" y="4132853"/>
            <a:ext cx="234000" cy="234000"/>
          </a:xfrm>
          <a:prstGeom prst="chevron">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s-ES">
              <a:solidFill>
                <a:prstClr val="black"/>
              </a:solidFill>
            </a:endParaRPr>
          </a:p>
        </p:txBody>
      </p:sp>
      <p:sp>
        <p:nvSpPr>
          <p:cNvPr id="14" name="Forma libre 13"/>
          <p:cNvSpPr/>
          <p:nvPr/>
        </p:nvSpPr>
        <p:spPr>
          <a:xfrm>
            <a:off x="4596255" y="1303534"/>
            <a:ext cx="6711395" cy="1535200"/>
          </a:xfrm>
          <a:custGeom>
            <a:avLst/>
            <a:gdLst>
              <a:gd name="connsiteX0" fmla="*/ 0 w 2632463"/>
              <a:gd name="connsiteY0" fmla="*/ 0 h 1230022"/>
              <a:gd name="connsiteX1" fmla="*/ 2632463 w 2632463"/>
              <a:gd name="connsiteY1" fmla="*/ 0 h 1230022"/>
              <a:gd name="connsiteX2" fmla="*/ 2632463 w 2632463"/>
              <a:gd name="connsiteY2" fmla="*/ 1230022 h 1230022"/>
              <a:gd name="connsiteX3" fmla="*/ 0 w 2632463"/>
              <a:gd name="connsiteY3" fmla="*/ 1230022 h 1230022"/>
              <a:gd name="connsiteX4" fmla="*/ 0 w 2632463"/>
              <a:gd name="connsiteY4" fmla="*/ 0 h 123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63" h="1230022">
                <a:moveTo>
                  <a:pt x="0" y="0"/>
                </a:moveTo>
                <a:lnTo>
                  <a:pt x="2632463" y="0"/>
                </a:lnTo>
                <a:lnTo>
                  <a:pt x="2632463" y="1230022"/>
                </a:lnTo>
                <a:lnTo>
                  <a:pt x="0" y="1230022"/>
                </a:lnTo>
                <a:lnTo>
                  <a:pt x="0" y="0"/>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9404" tIns="59404" rIns="59404" bIns="59404" numCol="1" spcCol="1270" anchor="ctr" anchorCtr="0">
            <a:noAutofit/>
          </a:bodyPr>
          <a:lstStyle/>
          <a:p>
            <a:pPr algn="ctr" defTabSz="693064">
              <a:lnSpc>
                <a:spcPct val="90000"/>
              </a:lnSpc>
              <a:spcBef>
                <a:spcPct val="0"/>
              </a:spcBef>
              <a:spcAft>
                <a:spcPct val="35000"/>
              </a:spcAft>
            </a:pPr>
            <a:r>
              <a:rPr lang="es-CL" sz="2400" b="1" dirty="0">
                <a:solidFill>
                  <a:prstClr val="white"/>
                </a:solidFill>
              </a:rPr>
              <a:t>Desde el mes de agosto de 2016 y hasta diciembre del mismo año, se desarrollaron 3 talleres virtuales que tuvieron la participación en promedio de más de 40 personas cada uno.</a:t>
            </a:r>
          </a:p>
        </p:txBody>
      </p:sp>
      <p:sp>
        <p:nvSpPr>
          <p:cNvPr id="16" name="Título 1"/>
          <p:cNvSpPr txBox="1">
            <a:spLocks/>
          </p:cNvSpPr>
          <p:nvPr/>
        </p:nvSpPr>
        <p:spPr>
          <a:xfrm>
            <a:off x="171447" y="185771"/>
            <a:ext cx="8631252" cy="777669"/>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s-ES" sz="3200" dirty="0"/>
              <a:t>Actividades de la MESA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676" y="1303534"/>
            <a:ext cx="2933454" cy="1345760"/>
          </a:xfrm>
          <a:prstGeom prst="rect">
            <a:avLst/>
          </a:prstGeom>
        </p:spPr>
      </p:pic>
      <p:sp>
        <p:nvSpPr>
          <p:cNvPr id="2" name="CuadroTexto 1"/>
          <p:cNvSpPr txBox="1"/>
          <p:nvPr/>
        </p:nvSpPr>
        <p:spPr>
          <a:xfrm>
            <a:off x="436728" y="2838734"/>
            <a:ext cx="9344033" cy="3785652"/>
          </a:xfrm>
          <a:prstGeom prst="rect">
            <a:avLst/>
          </a:prstGeom>
          <a:noFill/>
        </p:spPr>
        <p:txBody>
          <a:bodyPr wrap="none" rtlCol="0">
            <a:spAutoFit/>
          </a:bodyPr>
          <a:lstStyle/>
          <a:p>
            <a:r>
              <a:rPr lang="es-CL" sz="2400" b="1" dirty="0"/>
              <a:t>Se desarrollaron los siguientes talleres:</a:t>
            </a:r>
          </a:p>
          <a:p>
            <a:pPr marL="457200" indent="-457200">
              <a:buFont typeface="Wingdings" panose="05000000000000000000" pitchFamily="2" charset="2"/>
              <a:buChar char="q"/>
            </a:pPr>
            <a:r>
              <a:rPr lang="es-CL" sz="2400" dirty="0"/>
              <a:t>“Instrumentos de Evaluación de las CTS”.</a:t>
            </a:r>
          </a:p>
          <a:p>
            <a:pPr marL="457200" indent="-457200">
              <a:buFont typeface="Wingdings" panose="05000000000000000000" pitchFamily="2" charset="2"/>
              <a:buChar char="q"/>
            </a:pPr>
            <a:r>
              <a:rPr lang="es-CL" sz="2400" dirty="0"/>
              <a:t>“Desarrollo y fortalecimiento de CTS en el aula y el puesto de trabajo”</a:t>
            </a:r>
          </a:p>
          <a:p>
            <a:pPr marL="457200" indent="-457200">
              <a:buFont typeface="Wingdings" panose="05000000000000000000" pitchFamily="2" charset="2"/>
              <a:buChar char="q"/>
            </a:pPr>
            <a:r>
              <a:rPr lang="es-CL" sz="2400" dirty="0"/>
              <a:t>“Metodologías y herramientas para profesores y facilitadores”</a:t>
            </a:r>
          </a:p>
          <a:p>
            <a:pPr marL="457200" indent="-457200">
              <a:buFont typeface="Wingdings" panose="05000000000000000000" pitchFamily="2" charset="2"/>
              <a:buChar char="q"/>
            </a:pPr>
            <a:endParaRPr lang="es-CL" sz="2400" dirty="0"/>
          </a:p>
          <a:p>
            <a:r>
              <a:rPr lang="es-CL" sz="2400" b="1" dirty="0"/>
              <a:t>Se recurrió a diversos recursos</a:t>
            </a:r>
            <a:r>
              <a:rPr lang="es-CL" sz="2400" dirty="0"/>
              <a:t>:</a:t>
            </a:r>
          </a:p>
          <a:p>
            <a:pPr marL="342900" indent="-342900">
              <a:buFont typeface="Wingdings" panose="05000000000000000000" pitchFamily="2" charset="2"/>
              <a:buChar char="q"/>
            </a:pPr>
            <a:r>
              <a:rPr lang="es-CL" sz="2400" dirty="0"/>
              <a:t>Documentos digitales</a:t>
            </a:r>
          </a:p>
          <a:p>
            <a:pPr marL="342900" indent="-342900">
              <a:buFont typeface="Wingdings" panose="05000000000000000000" pitchFamily="2" charset="2"/>
              <a:buChar char="q"/>
            </a:pPr>
            <a:r>
              <a:rPr lang="es-CL" sz="2400" dirty="0"/>
              <a:t>Presentaciones</a:t>
            </a:r>
          </a:p>
          <a:p>
            <a:pPr marL="342900" indent="-342900">
              <a:buFont typeface="Wingdings" panose="05000000000000000000" pitchFamily="2" charset="2"/>
              <a:buChar char="q"/>
            </a:pPr>
            <a:r>
              <a:rPr lang="es-CL" sz="2400" dirty="0"/>
              <a:t>Videoconferencias</a:t>
            </a:r>
          </a:p>
          <a:p>
            <a:pPr marL="342900" indent="-342900">
              <a:buFont typeface="Wingdings" panose="05000000000000000000" pitchFamily="2" charset="2"/>
              <a:buChar char="q"/>
            </a:pPr>
            <a:r>
              <a:rPr lang="es-CL" sz="2400" dirty="0"/>
              <a:t>Videos</a:t>
            </a:r>
          </a:p>
        </p:txBody>
      </p:sp>
    </p:spTree>
    <p:extLst>
      <p:ext uri="{BB962C8B-B14F-4D97-AF65-F5344CB8AC3E}">
        <p14:creationId xmlns:p14="http://schemas.microsoft.com/office/powerpoint/2010/main" val="237717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4 Cheurón">
            <a:hlinkClick r:id="" action="ppaction://noaction" highlightClick="1"/>
          </p:cNvPr>
          <p:cNvSpPr/>
          <p:nvPr/>
        </p:nvSpPr>
        <p:spPr>
          <a:xfrm>
            <a:off x="4706923" y="5750998"/>
            <a:ext cx="234000" cy="234000"/>
          </a:xfrm>
          <a:prstGeom prst="chevron">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s-ES">
              <a:solidFill>
                <a:prstClr val="black"/>
              </a:solidFill>
            </a:endParaRPr>
          </a:p>
        </p:txBody>
      </p:sp>
      <p:sp>
        <p:nvSpPr>
          <p:cNvPr id="10" name="67 Cheurón">
            <a:hlinkClick r:id="" action="ppaction://noaction" highlightClick="1"/>
          </p:cNvPr>
          <p:cNvSpPr/>
          <p:nvPr/>
        </p:nvSpPr>
        <p:spPr>
          <a:xfrm>
            <a:off x="13442709" y="4132853"/>
            <a:ext cx="234000" cy="234000"/>
          </a:xfrm>
          <a:prstGeom prst="chevron">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s-ES">
              <a:solidFill>
                <a:prstClr val="black"/>
              </a:solidFill>
            </a:endParaRPr>
          </a:p>
        </p:txBody>
      </p:sp>
      <p:sp>
        <p:nvSpPr>
          <p:cNvPr id="9" name="Forma libre 8"/>
          <p:cNvSpPr/>
          <p:nvPr/>
        </p:nvSpPr>
        <p:spPr>
          <a:xfrm>
            <a:off x="4706923" y="1086701"/>
            <a:ext cx="7234868" cy="2177223"/>
          </a:xfrm>
          <a:custGeom>
            <a:avLst/>
            <a:gdLst>
              <a:gd name="connsiteX0" fmla="*/ 0 w 2494149"/>
              <a:gd name="connsiteY0" fmla="*/ 0 h 1275866"/>
              <a:gd name="connsiteX1" fmla="*/ 2494149 w 2494149"/>
              <a:gd name="connsiteY1" fmla="*/ 0 h 1275866"/>
              <a:gd name="connsiteX2" fmla="*/ 2494149 w 2494149"/>
              <a:gd name="connsiteY2" fmla="*/ 1275866 h 1275866"/>
              <a:gd name="connsiteX3" fmla="*/ 0 w 2494149"/>
              <a:gd name="connsiteY3" fmla="*/ 1275866 h 1275866"/>
              <a:gd name="connsiteX4" fmla="*/ 0 w 2494149"/>
              <a:gd name="connsiteY4" fmla="*/ 0 h 127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149" h="1275866">
                <a:moveTo>
                  <a:pt x="0" y="0"/>
                </a:moveTo>
                <a:lnTo>
                  <a:pt x="2494149" y="0"/>
                </a:lnTo>
                <a:lnTo>
                  <a:pt x="2494149" y="1275866"/>
                </a:lnTo>
                <a:lnTo>
                  <a:pt x="0" y="127586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553" tIns="44553" rIns="44553" bIns="44553" numCol="1" spcCol="1270" anchor="ctr" anchorCtr="0">
            <a:noAutofit/>
          </a:bodyPr>
          <a:lstStyle/>
          <a:p>
            <a:pPr algn="ctr" defTabSz="519798">
              <a:lnSpc>
                <a:spcPct val="90000"/>
              </a:lnSpc>
              <a:spcBef>
                <a:spcPct val="0"/>
              </a:spcBef>
              <a:spcAft>
                <a:spcPct val="35000"/>
              </a:spcAft>
            </a:pPr>
            <a:r>
              <a:rPr lang="es-CL" sz="2500" dirty="0">
                <a:solidFill>
                  <a:prstClr val="white"/>
                </a:solidFill>
              </a:rPr>
              <a:t>Se ha iniciado la ejecución del estudio que permitirá sistematizar las experiencias de la Región en torno al tema de las CTS y se realizará un análisis FODA de la situación de los programas en implementación</a:t>
            </a:r>
            <a:endParaRPr lang="es-ES" sz="2500" dirty="0">
              <a:solidFill>
                <a:prstClr val="white"/>
              </a:solidFill>
            </a:endParaRPr>
          </a:p>
        </p:txBody>
      </p:sp>
      <p:sp>
        <p:nvSpPr>
          <p:cNvPr id="16" name="Título 1"/>
          <p:cNvSpPr txBox="1">
            <a:spLocks/>
          </p:cNvSpPr>
          <p:nvPr/>
        </p:nvSpPr>
        <p:spPr>
          <a:xfrm>
            <a:off x="171447" y="185771"/>
            <a:ext cx="8631252" cy="777669"/>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s-ES" sz="3200" dirty="0"/>
              <a:t>Actividades de la MESA</a:t>
            </a:r>
          </a:p>
        </p:txBody>
      </p:sp>
      <p:pic>
        <p:nvPicPr>
          <p:cNvPr id="5" name="Imagen 4"/>
          <p:cNvPicPr>
            <a:picLocks noChangeAspect="1"/>
          </p:cNvPicPr>
          <p:nvPr/>
        </p:nvPicPr>
        <p:blipFill>
          <a:blip r:embed="rId2"/>
          <a:stretch>
            <a:fillRect/>
          </a:stretch>
        </p:blipFill>
        <p:spPr>
          <a:xfrm>
            <a:off x="171447" y="1086701"/>
            <a:ext cx="4339644" cy="2133252"/>
          </a:xfrm>
          <a:prstGeom prst="rect">
            <a:avLst/>
          </a:prstGeom>
        </p:spPr>
      </p:pic>
      <p:sp>
        <p:nvSpPr>
          <p:cNvPr id="2" name="CuadroTexto 1"/>
          <p:cNvSpPr txBox="1"/>
          <p:nvPr/>
        </p:nvSpPr>
        <p:spPr>
          <a:xfrm>
            <a:off x="389811" y="3621229"/>
            <a:ext cx="11074308" cy="2246769"/>
          </a:xfrm>
          <a:prstGeom prst="rect">
            <a:avLst/>
          </a:prstGeom>
          <a:noFill/>
        </p:spPr>
        <p:txBody>
          <a:bodyPr wrap="square" rtlCol="0">
            <a:spAutoFit/>
          </a:bodyPr>
          <a:lstStyle/>
          <a:p>
            <a:pPr marL="342900" indent="-342900" algn="just">
              <a:buFont typeface="Wingdings" panose="05000000000000000000" pitchFamily="2" charset="2"/>
              <a:buChar char="q"/>
            </a:pPr>
            <a:r>
              <a:rPr lang="es-CL" sz="2800" dirty="0"/>
              <a:t>Se desarrollaron los términos de referencia para la definición de las condiciones del estudio</a:t>
            </a:r>
          </a:p>
          <a:p>
            <a:pPr marL="342900" indent="-342900" algn="just">
              <a:buFont typeface="Wingdings" panose="05000000000000000000" pitchFamily="2" charset="2"/>
              <a:buChar char="q"/>
            </a:pPr>
            <a:r>
              <a:rPr lang="es-CL" sz="2800" dirty="0"/>
              <a:t>Se establecieron los contactos con entidades que pudieran ejecutar  el estudio</a:t>
            </a:r>
          </a:p>
          <a:p>
            <a:pPr marL="342900" indent="-342900" algn="just">
              <a:buFont typeface="Wingdings" panose="05000000000000000000" pitchFamily="2" charset="2"/>
              <a:buChar char="q"/>
            </a:pPr>
            <a:r>
              <a:rPr lang="es-CL" sz="2800" dirty="0"/>
              <a:t>Se establecen las gestiones para la recopilación de antecedentes</a:t>
            </a:r>
          </a:p>
        </p:txBody>
      </p:sp>
    </p:spTree>
    <p:extLst>
      <p:ext uri="{BB962C8B-B14F-4D97-AF65-F5344CB8AC3E}">
        <p14:creationId xmlns:p14="http://schemas.microsoft.com/office/powerpoint/2010/main" val="308272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4 Cheurón">
            <a:hlinkClick r:id="" action="ppaction://noaction" highlightClick="1"/>
          </p:cNvPr>
          <p:cNvSpPr/>
          <p:nvPr/>
        </p:nvSpPr>
        <p:spPr>
          <a:xfrm>
            <a:off x="4706923" y="5750998"/>
            <a:ext cx="234000" cy="234000"/>
          </a:xfrm>
          <a:prstGeom prst="chevron">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s-ES">
              <a:solidFill>
                <a:prstClr val="black"/>
              </a:solidFill>
            </a:endParaRPr>
          </a:p>
        </p:txBody>
      </p:sp>
      <p:sp>
        <p:nvSpPr>
          <p:cNvPr id="10" name="67 Cheurón">
            <a:hlinkClick r:id="" action="ppaction://noaction" highlightClick="1"/>
          </p:cNvPr>
          <p:cNvSpPr/>
          <p:nvPr/>
        </p:nvSpPr>
        <p:spPr>
          <a:xfrm>
            <a:off x="13442709" y="4132853"/>
            <a:ext cx="234000" cy="234000"/>
          </a:xfrm>
          <a:prstGeom prst="chevron">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457200"/>
            <a:endParaRPr lang="es-ES">
              <a:solidFill>
                <a:prstClr val="black"/>
              </a:solidFill>
            </a:endParaRPr>
          </a:p>
        </p:txBody>
      </p:sp>
      <p:sp>
        <p:nvSpPr>
          <p:cNvPr id="12" name="Forma libre 11"/>
          <p:cNvSpPr/>
          <p:nvPr/>
        </p:nvSpPr>
        <p:spPr>
          <a:xfrm>
            <a:off x="417107" y="1312235"/>
            <a:ext cx="5545812" cy="3169613"/>
          </a:xfrm>
          <a:custGeom>
            <a:avLst/>
            <a:gdLst>
              <a:gd name="connsiteX0" fmla="*/ 0 w 2325601"/>
              <a:gd name="connsiteY0" fmla="*/ 0 h 1708752"/>
              <a:gd name="connsiteX1" fmla="*/ 2325601 w 2325601"/>
              <a:gd name="connsiteY1" fmla="*/ 0 h 1708752"/>
              <a:gd name="connsiteX2" fmla="*/ 2325601 w 2325601"/>
              <a:gd name="connsiteY2" fmla="*/ 1708752 h 1708752"/>
              <a:gd name="connsiteX3" fmla="*/ 0 w 2325601"/>
              <a:gd name="connsiteY3" fmla="*/ 1708752 h 1708752"/>
              <a:gd name="connsiteX4" fmla="*/ 0 w 2325601"/>
              <a:gd name="connsiteY4" fmla="*/ 0 h 1708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1" h="1708752">
                <a:moveTo>
                  <a:pt x="0" y="0"/>
                </a:moveTo>
                <a:lnTo>
                  <a:pt x="2325601" y="0"/>
                </a:lnTo>
                <a:lnTo>
                  <a:pt x="2325601" y="1708752"/>
                </a:lnTo>
                <a:lnTo>
                  <a:pt x="0" y="1708752"/>
                </a:lnTo>
                <a:lnTo>
                  <a:pt x="0" y="0"/>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59404" tIns="59404" rIns="59404" bIns="59404" numCol="1" spcCol="1270" anchor="ctr" anchorCtr="0">
            <a:noAutofit/>
          </a:bodyPr>
          <a:lstStyle/>
          <a:p>
            <a:pPr algn="ctr" defTabSz="693064">
              <a:lnSpc>
                <a:spcPct val="90000"/>
              </a:lnSpc>
              <a:spcBef>
                <a:spcPct val="0"/>
              </a:spcBef>
              <a:spcAft>
                <a:spcPct val="35000"/>
              </a:spcAft>
            </a:pPr>
            <a:r>
              <a:rPr lang="es-CL" sz="2400" b="1" dirty="0">
                <a:solidFill>
                  <a:prstClr val="white"/>
                </a:solidFill>
              </a:rPr>
              <a:t>Seminario Internacional: El desarrollo de las competencias transversales a lo largo del ciclo de vida.</a:t>
            </a:r>
          </a:p>
          <a:p>
            <a:pPr algn="ctr" defTabSz="693064">
              <a:lnSpc>
                <a:spcPct val="90000"/>
              </a:lnSpc>
              <a:spcBef>
                <a:spcPct val="0"/>
              </a:spcBef>
              <a:spcAft>
                <a:spcPct val="35000"/>
              </a:spcAft>
            </a:pPr>
            <a:r>
              <a:rPr lang="es-CL" sz="2400" b="1" dirty="0">
                <a:solidFill>
                  <a:prstClr val="white"/>
                </a:solidFill>
              </a:rPr>
              <a:t>En conjunto con las entidades de Colombia, la Secretaría Técnica y la entidad coordinadora, han organizado el presente Seminario, con la finalidad de compartir los avances en los respectivos países.</a:t>
            </a:r>
            <a:endParaRPr lang="es-CL" sz="2400" dirty="0">
              <a:solidFill>
                <a:prstClr val="white"/>
              </a:solidFill>
            </a:endParaRPr>
          </a:p>
        </p:txBody>
      </p:sp>
      <p:sp>
        <p:nvSpPr>
          <p:cNvPr id="16" name="Título 1"/>
          <p:cNvSpPr txBox="1">
            <a:spLocks/>
          </p:cNvSpPr>
          <p:nvPr/>
        </p:nvSpPr>
        <p:spPr>
          <a:xfrm>
            <a:off x="171447" y="185771"/>
            <a:ext cx="8631252" cy="777669"/>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s-ES" sz="3200" dirty="0"/>
              <a:t>Actividades de la MESA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027" y="1312236"/>
            <a:ext cx="4927344" cy="2236182"/>
          </a:xfrm>
          <a:prstGeom prst="rect">
            <a:avLst/>
          </a:prstGeom>
        </p:spPr>
      </p:pic>
      <p:sp>
        <p:nvSpPr>
          <p:cNvPr id="2" name="CuadroTexto 1"/>
          <p:cNvSpPr txBox="1"/>
          <p:nvPr/>
        </p:nvSpPr>
        <p:spPr>
          <a:xfrm>
            <a:off x="1252606" y="4578407"/>
            <a:ext cx="9422929" cy="1661993"/>
          </a:xfrm>
          <a:prstGeom prst="rect">
            <a:avLst/>
          </a:prstGeom>
          <a:noFill/>
        </p:spPr>
        <p:txBody>
          <a:bodyPr wrap="square" rtlCol="0">
            <a:spAutoFit/>
          </a:bodyPr>
          <a:lstStyle/>
          <a:p>
            <a:pPr marL="457200" indent="-457200" algn="just">
              <a:buFont typeface="Wingdings" panose="05000000000000000000" pitchFamily="2" charset="2"/>
              <a:buChar char="q"/>
            </a:pPr>
            <a:r>
              <a:rPr lang="es-CL" sz="2800" dirty="0"/>
              <a:t>Se gestionan los aspectos operativos y de contenido</a:t>
            </a:r>
          </a:p>
          <a:p>
            <a:pPr marL="457200" indent="-457200" algn="just">
              <a:buFont typeface="Wingdings" panose="05000000000000000000" pitchFamily="2" charset="2"/>
              <a:buChar char="q"/>
            </a:pPr>
            <a:r>
              <a:rPr lang="es-CL" sz="2800" dirty="0"/>
              <a:t>Se articula con las instituciones miembros la definición de contenidos y la participación de las mismas</a:t>
            </a:r>
          </a:p>
          <a:p>
            <a:endParaRPr lang="es-CL" dirty="0"/>
          </a:p>
        </p:txBody>
      </p:sp>
    </p:spTree>
    <p:extLst>
      <p:ext uri="{BB962C8B-B14F-4D97-AF65-F5344CB8AC3E}">
        <p14:creationId xmlns:p14="http://schemas.microsoft.com/office/powerpoint/2010/main" val="377857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71447" y="185771"/>
            <a:ext cx="8631252" cy="777669"/>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s-ES" sz="3200" dirty="0"/>
              <a:t>Actividades de la MESA</a:t>
            </a:r>
          </a:p>
        </p:txBody>
      </p:sp>
      <p:sp>
        <p:nvSpPr>
          <p:cNvPr id="4" name="Forma libre 3"/>
          <p:cNvSpPr/>
          <p:nvPr/>
        </p:nvSpPr>
        <p:spPr>
          <a:xfrm>
            <a:off x="5333234" y="1262591"/>
            <a:ext cx="6711395" cy="3131988"/>
          </a:xfrm>
          <a:custGeom>
            <a:avLst/>
            <a:gdLst>
              <a:gd name="connsiteX0" fmla="*/ 0 w 2632463"/>
              <a:gd name="connsiteY0" fmla="*/ 0 h 1230022"/>
              <a:gd name="connsiteX1" fmla="*/ 2632463 w 2632463"/>
              <a:gd name="connsiteY1" fmla="*/ 0 h 1230022"/>
              <a:gd name="connsiteX2" fmla="*/ 2632463 w 2632463"/>
              <a:gd name="connsiteY2" fmla="*/ 1230022 h 1230022"/>
              <a:gd name="connsiteX3" fmla="*/ 0 w 2632463"/>
              <a:gd name="connsiteY3" fmla="*/ 1230022 h 1230022"/>
              <a:gd name="connsiteX4" fmla="*/ 0 w 2632463"/>
              <a:gd name="connsiteY4" fmla="*/ 0 h 1230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63" h="1230022">
                <a:moveTo>
                  <a:pt x="0" y="0"/>
                </a:moveTo>
                <a:lnTo>
                  <a:pt x="2632463" y="0"/>
                </a:lnTo>
                <a:lnTo>
                  <a:pt x="2632463" y="1230022"/>
                </a:lnTo>
                <a:lnTo>
                  <a:pt x="0" y="1230022"/>
                </a:lnTo>
                <a:lnTo>
                  <a:pt x="0" y="0"/>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9404" tIns="59404" rIns="59404" bIns="59404" numCol="1" spcCol="1270" anchor="ctr" anchorCtr="0">
            <a:noAutofit/>
          </a:bodyPr>
          <a:lstStyle/>
          <a:p>
            <a:pPr algn="ctr"/>
            <a:r>
              <a:rPr lang="es-ES" sz="2400" dirty="0"/>
              <a:t>Las </a:t>
            </a:r>
            <a:r>
              <a:rPr lang="es-ES" sz="2400" b="1" dirty="0"/>
              <a:t>pasantías</a:t>
            </a:r>
            <a:r>
              <a:rPr lang="es-ES" sz="2400" dirty="0"/>
              <a:t> o </a:t>
            </a:r>
            <a:r>
              <a:rPr lang="es-ES" sz="2400" b="1" dirty="0"/>
              <a:t>visitas de trabajo</a:t>
            </a:r>
            <a:r>
              <a:rPr lang="es-ES" sz="2400" dirty="0"/>
              <a:t>, buscan profundizar en terreno aspectos de carácter metodológico y operativo en el trabajo de las CTS. Estas actividades buscan conocer experiencias de manera integral, con foco en los aprendizajes obtenidos de la aplicación de los distintos componentes de los programas o políticas seleccionados.</a:t>
            </a:r>
            <a:endParaRPr lang="es-CL"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47" y="1262592"/>
            <a:ext cx="5063823" cy="3131988"/>
          </a:xfrm>
          <a:prstGeom prst="rect">
            <a:avLst/>
          </a:prstGeom>
        </p:spPr>
      </p:pic>
      <p:sp>
        <p:nvSpPr>
          <p:cNvPr id="6" name="CuadroTexto 5"/>
          <p:cNvSpPr txBox="1"/>
          <p:nvPr/>
        </p:nvSpPr>
        <p:spPr>
          <a:xfrm>
            <a:off x="171447" y="4693730"/>
            <a:ext cx="11873181" cy="1569660"/>
          </a:xfrm>
          <a:prstGeom prst="rect">
            <a:avLst/>
          </a:prstGeom>
          <a:noFill/>
        </p:spPr>
        <p:txBody>
          <a:bodyPr wrap="square" rtlCol="0">
            <a:spAutoFit/>
          </a:bodyPr>
          <a:lstStyle/>
          <a:p>
            <a:pPr marL="342900" indent="-342900" algn="just">
              <a:buFont typeface="Wingdings" panose="05000000000000000000" pitchFamily="2" charset="2"/>
              <a:buChar char="q"/>
            </a:pPr>
            <a:r>
              <a:rPr lang="es-CL" sz="2400" dirty="0"/>
              <a:t>La Mesa ha facilitado el contacto entre entidades que iniciarán un proceso de intercambio de sus respectivas experiencias</a:t>
            </a:r>
          </a:p>
          <a:p>
            <a:pPr marL="342900" indent="-342900" algn="just">
              <a:buFont typeface="Wingdings" panose="05000000000000000000" pitchFamily="2" charset="2"/>
              <a:buChar char="q"/>
            </a:pPr>
            <a:r>
              <a:rPr lang="es-CL" sz="2400" dirty="0"/>
              <a:t>Los Ministerios de Educación de Colombia y Chile, el Programa </a:t>
            </a:r>
            <a:r>
              <a:rPr lang="es-CL" sz="2400" dirty="0" err="1"/>
              <a:t>ConstruyeT</a:t>
            </a:r>
            <a:r>
              <a:rPr lang="es-CL" sz="2400" dirty="0"/>
              <a:t> de México, son algunas de las experiencias en las que se busca profundizar.</a:t>
            </a:r>
          </a:p>
        </p:txBody>
      </p:sp>
    </p:spTree>
    <p:extLst>
      <p:ext uri="{BB962C8B-B14F-4D97-AF65-F5344CB8AC3E}">
        <p14:creationId xmlns:p14="http://schemas.microsoft.com/office/powerpoint/2010/main" val="262227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223124"/>
            <a:ext cx="4091189" cy="807186"/>
          </a:xfrm>
          <a:prstGeom prst="rect">
            <a:avLst/>
          </a:prstGeom>
        </p:spPr>
        <p:txBody>
          <a:bodyPr>
            <a:normAutofit fontScale="90000"/>
          </a:bodyPr>
          <a:lstStyle/>
          <a:p>
            <a:r>
              <a:rPr lang="es-CL" dirty="0"/>
              <a:t>Principales logros</a:t>
            </a:r>
          </a:p>
        </p:txBody>
      </p:sp>
      <p:sp>
        <p:nvSpPr>
          <p:cNvPr id="3" name="Marcador de contenido 2"/>
          <p:cNvSpPr>
            <a:spLocks noGrp="1"/>
          </p:cNvSpPr>
          <p:nvPr>
            <p:ph idx="1"/>
          </p:nvPr>
        </p:nvSpPr>
        <p:spPr>
          <a:xfrm>
            <a:off x="500417" y="1463724"/>
            <a:ext cx="11236657" cy="4525963"/>
          </a:xfrm>
        </p:spPr>
        <p:txBody>
          <a:bodyPr>
            <a:noAutofit/>
          </a:bodyPr>
          <a:lstStyle/>
          <a:p>
            <a:pPr algn="just">
              <a:buFont typeface="Wingdings" panose="05000000000000000000" pitchFamily="2" charset="2"/>
              <a:buChar char="ü"/>
            </a:pPr>
            <a:r>
              <a:rPr lang="es-CL" sz="2400" dirty="0"/>
              <a:t>Se instala una red con permanente comunicación e interacción. En ella interactúan entidades heterogéneas, que aportan diversidad y permiten comprender las CTS desde una mirada multidimensional.</a:t>
            </a:r>
          </a:p>
          <a:p>
            <a:pPr algn="just">
              <a:buFont typeface="Wingdings" panose="05000000000000000000" pitchFamily="2" charset="2"/>
              <a:buChar char="ü"/>
            </a:pPr>
            <a:r>
              <a:rPr lang="es-CL" sz="2400" dirty="0"/>
              <a:t>Se amplía la Mesa a nuevas entidades, se incorporan nuevas personas y participantes.</a:t>
            </a:r>
          </a:p>
          <a:p>
            <a:pPr algn="just">
              <a:buFont typeface="Wingdings" panose="05000000000000000000" pitchFamily="2" charset="2"/>
              <a:buChar char="ü"/>
            </a:pPr>
            <a:r>
              <a:rPr lang="es-CL" sz="2400" dirty="0"/>
              <a:t>Se ha contribuido a reforzar la importancia de las CTS en diversos espacios de la política pública, educación, trabajo, integración, etc.</a:t>
            </a:r>
          </a:p>
          <a:p>
            <a:pPr algn="just">
              <a:buFont typeface="Wingdings" panose="05000000000000000000" pitchFamily="2" charset="2"/>
              <a:buChar char="ü"/>
            </a:pPr>
            <a:r>
              <a:rPr lang="es-CL" sz="2400" dirty="0"/>
              <a:t>Se ha logrado articular el Plan de Trabajo de la Mesa con la programación del proyecto DIALOGAS, contribuyendo a la armonización de los respectivos propósitos.</a:t>
            </a:r>
          </a:p>
          <a:p>
            <a:pPr algn="just">
              <a:buFont typeface="Wingdings" panose="05000000000000000000" pitchFamily="2" charset="2"/>
              <a:buChar char="ü"/>
            </a:pPr>
            <a:r>
              <a:rPr lang="es-CL" sz="2400" dirty="0"/>
              <a:t>Se han iniciado contacto entre países para profundizar en el desarrollo de las CTS.</a:t>
            </a:r>
          </a:p>
          <a:p>
            <a:pPr algn="just">
              <a:buFont typeface="Wingdings" panose="05000000000000000000" pitchFamily="2" charset="2"/>
              <a:buChar char="ü"/>
            </a:pPr>
            <a:r>
              <a:rPr lang="es-CL" sz="2400" dirty="0"/>
              <a:t>Se ha avanzado en visibilizar las distintas experiencias de los países reconociendo diversos niveles de desarrollo en la instalación de políticas públicas que incorporan las CTS.</a:t>
            </a:r>
          </a:p>
        </p:txBody>
      </p:sp>
    </p:spTree>
    <p:extLst>
      <p:ext uri="{BB962C8B-B14F-4D97-AF65-F5344CB8AC3E}">
        <p14:creationId xmlns:p14="http://schemas.microsoft.com/office/powerpoint/2010/main" val="139915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09600" y="182180"/>
            <a:ext cx="2589935" cy="807186"/>
          </a:xfrm>
          <a:prstGeom prst="rect">
            <a:avLst/>
          </a:prstGeom>
        </p:spPr>
        <p:txBody>
          <a:bodyPr>
            <a:normAutofit/>
          </a:bodyPr>
          <a:lstStyle/>
          <a:p>
            <a:r>
              <a:rPr lang="es-CL" dirty="0"/>
              <a:t>Desafíos</a:t>
            </a:r>
          </a:p>
        </p:txBody>
      </p:sp>
      <p:sp>
        <p:nvSpPr>
          <p:cNvPr id="3" name="Marcador de contenido 2"/>
          <p:cNvSpPr>
            <a:spLocks noGrp="1"/>
          </p:cNvSpPr>
          <p:nvPr>
            <p:ph idx="1"/>
          </p:nvPr>
        </p:nvSpPr>
        <p:spPr/>
        <p:txBody>
          <a:bodyPr>
            <a:normAutofit fontScale="70000" lnSpcReduction="20000"/>
          </a:bodyPr>
          <a:lstStyle/>
          <a:p>
            <a:pPr algn="just">
              <a:buFont typeface="Wingdings" panose="05000000000000000000" pitchFamily="2" charset="2"/>
              <a:buChar char="ü"/>
            </a:pPr>
            <a:r>
              <a:rPr lang="es-CL" dirty="0"/>
              <a:t>En cada país se deben propiciar las reflexiones respecto a las instituciones que actualmente participan y otras que pudieran incorporarse a la Mesa y buscar los mecanismos para convocarlas, de estimarse necesario, para contribuir a un abordaje sistémico e interinstitucional del tema de las CTS. </a:t>
            </a:r>
          </a:p>
          <a:p>
            <a:pPr algn="just">
              <a:buFont typeface="Wingdings" panose="05000000000000000000" pitchFamily="2" charset="2"/>
              <a:buChar char="ü"/>
            </a:pPr>
            <a:r>
              <a:rPr lang="es-CL" dirty="0"/>
              <a:t>Hacerse cargo de que los cambios de gobierno y autoridades generan un escenario de riesgo para este tipo de iniciativas que pueden afectar el cumplimiento de los propósitos de la Mesa. Se deben buscar y aplicar mecanismos para disminuir ese riesgo.</a:t>
            </a:r>
          </a:p>
          <a:p>
            <a:pPr algn="just">
              <a:buFont typeface="Wingdings" panose="05000000000000000000" pitchFamily="2" charset="2"/>
              <a:buChar char="ü"/>
            </a:pPr>
            <a:r>
              <a:rPr lang="es-CL" dirty="0"/>
              <a:t>Mejorar e innovar los espacios de encuentro virtual, explorar nuevas aplicaciones y mejorar las existentes.</a:t>
            </a:r>
          </a:p>
          <a:p>
            <a:pPr algn="just">
              <a:buFont typeface="Wingdings" panose="05000000000000000000" pitchFamily="2" charset="2"/>
              <a:buChar char="ü"/>
            </a:pPr>
            <a:r>
              <a:rPr lang="es-CL" dirty="0"/>
              <a:t>Transcurrido un año, instamos a que cada país e institución analice y evalúe cómo ha sido su participación en la Mesa, de manera de proyectar  y planificar la actividad venidera.</a:t>
            </a:r>
          </a:p>
          <a:p>
            <a:pPr algn="just">
              <a:buFont typeface="Wingdings" panose="05000000000000000000" pitchFamily="2" charset="2"/>
              <a:buChar char="ü"/>
            </a:pPr>
            <a:r>
              <a:rPr lang="es-CL" dirty="0"/>
              <a:t>Desarrollar una hoja de ruta de la inclusión de las CTS en la política pública identificando los desafíos en cada una de las etapas.</a:t>
            </a:r>
          </a:p>
          <a:p>
            <a:endParaRPr lang="es-CL" dirty="0"/>
          </a:p>
        </p:txBody>
      </p:sp>
    </p:spTree>
    <p:extLst>
      <p:ext uri="{BB962C8B-B14F-4D97-AF65-F5344CB8AC3E}">
        <p14:creationId xmlns:p14="http://schemas.microsoft.com/office/powerpoint/2010/main" val="234786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pPr marL="0" indent="0" algn="just">
              <a:buNone/>
            </a:pPr>
            <a:r>
              <a:rPr lang="es-CL" dirty="0"/>
              <a:t>Desde la Entidad Coordinadora y la Secretaría Técnica de la Mesa Regional, agradecemos la confianza depositada, las contribuciones, el compromiso y los aportes para el alcance de los objetivos.</a:t>
            </a:r>
          </a:p>
          <a:p>
            <a:pPr marL="0" indent="0" algn="just">
              <a:buNone/>
            </a:pPr>
            <a:r>
              <a:rPr lang="es-CL" dirty="0"/>
              <a:t>Quedamos a disposición para</a:t>
            </a:r>
          </a:p>
          <a:p>
            <a:pPr marL="0" indent="0" algn="just">
              <a:buNone/>
            </a:pPr>
            <a:r>
              <a:rPr lang="es-CL" dirty="0"/>
              <a:t>traspasar los aprendizajes y </a:t>
            </a:r>
          </a:p>
          <a:p>
            <a:pPr marL="0" indent="0" algn="just">
              <a:buNone/>
            </a:pPr>
            <a:r>
              <a:rPr lang="es-CL" dirty="0"/>
              <a:t>lecciones de los errores</a:t>
            </a:r>
          </a:p>
          <a:p>
            <a:pPr marL="0" indent="0" algn="just">
              <a:buNone/>
            </a:pPr>
            <a:r>
              <a:rPr lang="es-CL"/>
              <a:t>cometidos. </a:t>
            </a:r>
            <a:endParaRPr lang="es-CL" dirty="0"/>
          </a:p>
          <a:p>
            <a:pPr marL="0" indent="0" algn="just">
              <a:buNone/>
            </a:pPr>
            <a:endParaRPr lang="es-CL" dirty="0"/>
          </a:p>
          <a:p>
            <a:pPr marL="0" indent="0">
              <a:buNone/>
            </a:pPr>
            <a:endParaRPr lang="es-CL"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5239" y="3212169"/>
            <a:ext cx="6109872" cy="2913996"/>
          </a:xfrm>
          <a:prstGeom prst="rect">
            <a:avLst/>
          </a:prstGeom>
        </p:spPr>
      </p:pic>
    </p:spTree>
    <p:extLst>
      <p:ext uri="{BB962C8B-B14F-4D97-AF65-F5344CB8AC3E}">
        <p14:creationId xmlns:p14="http://schemas.microsoft.com/office/powerpoint/2010/main" val="84101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7730" y="1149489"/>
            <a:ext cx="11269014" cy="2215991"/>
          </a:xfrm>
          <a:prstGeom prst="rect">
            <a:avLst/>
          </a:prstGeom>
        </p:spPr>
        <p:txBody>
          <a:bodyPr wrap="square">
            <a:spAutoFit/>
          </a:bodyPr>
          <a:lstStyle/>
          <a:p>
            <a:pPr algn="just"/>
            <a:r>
              <a:rPr lang="es-CL" sz="2300" dirty="0"/>
              <a:t>Durante el Seminario "Competencias transversales y socioemocionales: un nuevo eje de las políticas de inclusión”, realizado en Madrid el 20 y 21 de octubre del 2015 en el marco del Encuentro de Programa de </a:t>
            </a:r>
            <a:r>
              <a:rPr lang="es-CL" sz="2300" dirty="0" err="1"/>
              <a:t>EuroSociAL</a:t>
            </a:r>
            <a:r>
              <a:rPr lang="es-CL" sz="2300" dirty="0"/>
              <a:t> II, se puso de manifiesto la relevancia estratégica de fortalecer, desarrollar y evaluar las competencias transversales y socioemocionales para alcanzar el éxito de los procesos de inclusión social de la población pobre y vulnerable, y el mejoramiento en la articulación entre diferentes líneas de política pública. </a:t>
            </a:r>
          </a:p>
        </p:txBody>
      </p:sp>
      <p:sp>
        <p:nvSpPr>
          <p:cNvPr id="7" name="Título 1"/>
          <p:cNvSpPr>
            <a:spLocks noGrp="1"/>
          </p:cNvSpPr>
          <p:nvPr>
            <p:ph type="title" idx="4294967295"/>
          </p:nvPr>
        </p:nvSpPr>
        <p:spPr>
          <a:xfrm>
            <a:off x="347730" y="218365"/>
            <a:ext cx="10972800" cy="1143000"/>
          </a:xfrm>
          <a:prstGeom prst="rect">
            <a:avLst/>
          </a:prstGeom>
        </p:spPr>
        <p:txBody>
          <a:bodyPr>
            <a:noAutofit/>
          </a:bodyPr>
          <a:lstStyle/>
          <a:p>
            <a:pPr algn="l"/>
            <a:r>
              <a:rPr lang="es-ES" sz="3200" dirty="0"/>
              <a:t>Mesa Regional :  antecedentes</a:t>
            </a:r>
            <a:endParaRPr lang="es-CL" sz="3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16" y="3524369"/>
            <a:ext cx="10377714" cy="2897112"/>
          </a:xfrm>
          <a:prstGeom prst="rect">
            <a:avLst/>
          </a:prstGeom>
        </p:spPr>
      </p:pic>
    </p:spTree>
    <p:extLst>
      <p:ext uri="{BB962C8B-B14F-4D97-AF65-F5344CB8AC3E}">
        <p14:creationId xmlns:p14="http://schemas.microsoft.com/office/powerpoint/2010/main" val="170529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50181" y="1194063"/>
            <a:ext cx="3861413" cy="3277820"/>
          </a:xfrm>
          <a:prstGeom prst="rect">
            <a:avLst/>
          </a:prstGeom>
        </p:spPr>
        <p:txBody>
          <a:bodyPr wrap="square">
            <a:spAutoFit/>
          </a:bodyPr>
          <a:lstStyle/>
          <a:p>
            <a:pPr algn="just"/>
            <a:r>
              <a:rPr lang="es-CL" sz="2300" dirty="0">
                <a:solidFill>
                  <a:prstClr val="black"/>
                </a:solidFill>
              </a:rPr>
              <a:t>Reunidos en la ciudad de Santiago de Chile, los días 18 y 19 de abril de 2016, los representantes de entidades públicas de Colombia, Costa Rica, Chile, El Salvador, México, Paraguay y Perú; y de las organizaciones internacionales OEI, BID,</a:t>
            </a:r>
          </a:p>
        </p:txBody>
      </p:sp>
      <p:sp>
        <p:nvSpPr>
          <p:cNvPr id="7" name="Título 1"/>
          <p:cNvSpPr>
            <a:spLocks noGrp="1"/>
          </p:cNvSpPr>
          <p:nvPr>
            <p:ph type="title" idx="4294967295"/>
          </p:nvPr>
        </p:nvSpPr>
        <p:spPr>
          <a:xfrm>
            <a:off x="320435" y="245660"/>
            <a:ext cx="10972800" cy="1143000"/>
          </a:xfrm>
          <a:prstGeom prst="rect">
            <a:avLst/>
          </a:prstGeom>
        </p:spPr>
        <p:txBody>
          <a:bodyPr>
            <a:noAutofit/>
          </a:bodyPr>
          <a:lstStyle/>
          <a:p>
            <a:pPr algn="l"/>
            <a:r>
              <a:rPr lang="es-ES" sz="3200" dirty="0"/>
              <a:t>Mesa Regional : antecedentes</a:t>
            </a:r>
            <a:endParaRPr lang="es-CL"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4555" y="1286411"/>
            <a:ext cx="7316221" cy="3524742"/>
          </a:xfrm>
        </p:spPr>
      </p:pic>
      <p:sp>
        <p:nvSpPr>
          <p:cNvPr id="2" name="Rectángulo 1"/>
          <p:cNvSpPr/>
          <p:nvPr/>
        </p:nvSpPr>
        <p:spPr>
          <a:xfrm>
            <a:off x="478971" y="4845374"/>
            <a:ext cx="11074400" cy="2215991"/>
          </a:xfrm>
          <a:prstGeom prst="rect">
            <a:avLst/>
          </a:prstGeom>
        </p:spPr>
        <p:txBody>
          <a:bodyPr wrap="square">
            <a:spAutoFit/>
          </a:bodyPr>
          <a:lstStyle/>
          <a:p>
            <a:pPr algn="just"/>
            <a:r>
              <a:rPr lang="es-CL" sz="2300" dirty="0">
                <a:solidFill>
                  <a:prstClr val="black"/>
                </a:solidFill>
              </a:rPr>
              <a:t>OIT/CINTERFOR, Fundación SES y Liga Iberoamericana de Organizaciones Sociales, con el apoyo de </a:t>
            </a:r>
            <a:r>
              <a:rPr lang="es-CL" sz="2300" dirty="0" err="1">
                <a:solidFill>
                  <a:prstClr val="black"/>
                </a:solidFill>
              </a:rPr>
              <a:t>EUROsociAL</a:t>
            </a:r>
            <a:r>
              <a:rPr lang="es-CL" sz="2300" dirty="0">
                <a:solidFill>
                  <a:prstClr val="black"/>
                </a:solidFill>
              </a:rPr>
              <a:t> II, acordamos conformar la </a:t>
            </a:r>
            <a:r>
              <a:rPr lang="es-CL" sz="2300" b="1" dirty="0">
                <a:solidFill>
                  <a:prstClr val="black"/>
                </a:solidFill>
              </a:rPr>
              <a:t>Mesa Regional de Cooperación sobre Competencias Transversales y Socioemocionales</a:t>
            </a:r>
            <a:r>
              <a:rPr lang="es-CL" sz="2300" dirty="0">
                <a:solidFill>
                  <a:prstClr val="black"/>
                </a:solidFill>
              </a:rPr>
              <a:t>. El mandato de la coordinación para la búsqueda de recursos. Esta iniciativa tuvo el </a:t>
            </a:r>
            <a:r>
              <a:rPr lang="es-CL" sz="2300" b="1" dirty="0">
                <a:solidFill>
                  <a:prstClr val="black"/>
                </a:solidFill>
              </a:rPr>
              <a:t>apoyo financiero y técnico </a:t>
            </a:r>
            <a:r>
              <a:rPr lang="es-CL" sz="2300" dirty="0">
                <a:solidFill>
                  <a:prstClr val="black"/>
                </a:solidFill>
              </a:rPr>
              <a:t>del Programa </a:t>
            </a:r>
            <a:r>
              <a:rPr lang="es-CL" sz="2300" dirty="0" err="1">
                <a:solidFill>
                  <a:prstClr val="black"/>
                </a:solidFill>
              </a:rPr>
              <a:t>EUROsociAL</a:t>
            </a:r>
            <a:r>
              <a:rPr lang="es-CL" sz="2300" dirty="0">
                <a:solidFill>
                  <a:prstClr val="black"/>
                </a:solidFill>
              </a:rPr>
              <a:t> II de la Unión Europea, en su fase final. </a:t>
            </a:r>
          </a:p>
          <a:p>
            <a:pPr algn="just"/>
            <a:endParaRPr lang="es-CL" sz="2300" dirty="0">
              <a:solidFill>
                <a:prstClr val="black"/>
              </a:solidFill>
            </a:endParaRPr>
          </a:p>
        </p:txBody>
      </p:sp>
    </p:spTree>
    <p:extLst>
      <p:ext uri="{BB962C8B-B14F-4D97-AF65-F5344CB8AC3E}">
        <p14:creationId xmlns:p14="http://schemas.microsoft.com/office/powerpoint/2010/main" val="418675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20435" y="245660"/>
            <a:ext cx="10972800" cy="1143000"/>
          </a:xfrm>
          <a:prstGeom prst="rect">
            <a:avLst/>
          </a:prstGeom>
        </p:spPr>
        <p:txBody>
          <a:bodyP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s-ES" sz="3200"/>
              <a:t>Mesa Regional : antecedentes</a:t>
            </a:r>
            <a:endParaRPr lang="es-CL" sz="3200" dirty="0"/>
          </a:p>
        </p:txBody>
      </p:sp>
      <p:sp>
        <p:nvSpPr>
          <p:cNvPr id="4" name="Rectángulo 3"/>
          <p:cNvSpPr/>
          <p:nvPr/>
        </p:nvSpPr>
        <p:spPr>
          <a:xfrm>
            <a:off x="566094" y="1426192"/>
            <a:ext cx="11211924" cy="4893647"/>
          </a:xfrm>
          <a:prstGeom prst="rect">
            <a:avLst/>
          </a:prstGeom>
        </p:spPr>
        <p:txBody>
          <a:bodyPr wrap="square">
            <a:spAutoFit/>
          </a:bodyPr>
          <a:lstStyle/>
          <a:p>
            <a:r>
              <a:rPr lang="es-CL" sz="2600" b="1" dirty="0"/>
              <a:t>Entidades Fundantes</a:t>
            </a:r>
            <a:r>
              <a:rPr lang="es-CL" sz="2600" dirty="0"/>
              <a:t>:</a:t>
            </a:r>
          </a:p>
          <a:p>
            <a:endParaRPr lang="es-CL" sz="2600" dirty="0"/>
          </a:p>
          <a:p>
            <a:pPr marL="342900" indent="-342900">
              <a:buFont typeface="Wingdings" panose="05000000000000000000" pitchFamily="2" charset="2"/>
              <a:buChar char="Ø"/>
            </a:pPr>
            <a:r>
              <a:rPr lang="es-CL" sz="2600" dirty="0"/>
              <a:t>Departamento para la Prosperidad Social de Colombia</a:t>
            </a:r>
          </a:p>
          <a:p>
            <a:pPr marL="342900" indent="-342900">
              <a:buFont typeface="Wingdings" panose="05000000000000000000" pitchFamily="2" charset="2"/>
              <a:buChar char="Ø"/>
            </a:pPr>
            <a:r>
              <a:rPr lang="es-CL" sz="2600" dirty="0"/>
              <a:t>Departamento Nacional de Planeación de Colombia</a:t>
            </a:r>
          </a:p>
          <a:p>
            <a:pPr marL="342900" indent="-342900">
              <a:buFont typeface="Wingdings" panose="05000000000000000000" pitchFamily="2" charset="2"/>
              <a:buChar char="Ø"/>
            </a:pPr>
            <a:r>
              <a:rPr lang="es-CL" sz="2600" dirty="0"/>
              <a:t>Dirección Nacional de Empleo - Ministerio del Trabajo de Costa Rica</a:t>
            </a:r>
          </a:p>
          <a:p>
            <a:pPr marL="342900" indent="-342900">
              <a:buFont typeface="Wingdings" panose="05000000000000000000" pitchFamily="2" charset="2"/>
              <a:buChar char="Ø"/>
            </a:pPr>
            <a:r>
              <a:rPr lang="es-CL" sz="2600" dirty="0" err="1"/>
              <a:t>ChileValora</a:t>
            </a:r>
            <a:r>
              <a:rPr lang="es-CL" sz="2600" dirty="0"/>
              <a:t> de Chile</a:t>
            </a:r>
          </a:p>
          <a:p>
            <a:pPr marL="342900" indent="-342900">
              <a:buFont typeface="Wingdings" panose="05000000000000000000" pitchFamily="2" charset="2"/>
              <a:buChar char="Ø"/>
            </a:pPr>
            <a:r>
              <a:rPr lang="es-CL" sz="2600" dirty="0"/>
              <a:t>Servicio Nacional de Capacitación y Empleo - SENCE de Chile</a:t>
            </a:r>
          </a:p>
          <a:p>
            <a:pPr marL="342900" indent="-342900">
              <a:buFont typeface="Wingdings" panose="05000000000000000000" pitchFamily="2" charset="2"/>
              <a:buChar char="Ø"/>
            </a:pPr>
            <a:r>
              <a:rPr lang="es-CL" sz="2600" dirty="0"/>
              <a:t>Secretaría de Formación Técnica Profesional - Ministerio de Educación Chile</a:t>
            </a:r>
          </a:p>
          <a:p>
            <a:pPr marL="342900" indent="-342900">
              <a:buFont typeface="Wingdings" panose="05000000000000000000" pitchFamily="2" charset="2"/>
              <a:buChar char="Ø"/>
            </a:pPr>
            <a:r>
              <a:rPr lang="es-CL" sz="2600" dirty="0"/>
              <a:t>Secretaría Técnica y de Planificación de la Presidencia de El Salvador</a:t>
            </a:r>
          </a:p>
          <a:p>
            <a:pPr marL="342900" indent="-342900">
              <a:buFont typeface="Wingdings" panose="05000000000000000000" pitchFamily="2" charset="2"/>
              <a:buChar char="Ø"/>
            </a:pPr>
            <a:r>
              <a:rPr lang="es-CL" sz="2600" dirty="0"/>
              <a:t>Subsecretaría de Educación Media Superior de México</a:t>
            </a:r>
          </a:p>
          <a:p>
            <a:pPr marL="342900" indent="-342900">
              <a:buFont typeface="Wingdings" panose="05000000000000000000" pitchFamily="2" charset="2"/>
              <a:buChar char="Ø"/>
            </a:pPr>
            <a:r>
              <a:rPr lang="es-CL" sz="2600" dirty="0"/>
              <a:t>Secretaría de Acción Social de Paraguay</a:t>
            </a:r>
          </a:p>
          <a:p>
            <a:pPr marL="342900" indent="-342900">
              <a:buFont typeface="Wingdings" panose="05000000000000000000" pitchFamily="2" charset="2"/>
              <a:buChar char="Ø"/>
            </a:pPr>
            <a:r>
              <a:rPr lang="es-CL" sz="2600" dirty="0"/>
              <a:t>Dirección de Educación Secundaria, Ministerio de Educación de Perú.  </a:t>
            </a:r>
          </a:p>
        </p:txBody>
      </p:sp>
    </p:spTree>
    <p:extLst>
      <p:ext uri="{BB962C8B-B14F-4D97-AF65-F5344CB8AC3E}">
        <p14:creationId xmlns:p14="http://schemas.microsoft.com/office/powerpoint/2010/main" val="390970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20435" y="245660"/>
            <a:ext cx="10972800" cy="1143000"/>
          </a:xfrm>
          <a:prstGeom prst="rect">
            <a:avLst/>
          </a:prstGeom>
        </p:spPr>
        <p:txBody>
          <a:bodyP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algn="l"/>
            <a:r>
              <a:rPr lang="es-ES" sz="3200"/>
              <a:t>Mesa Regional : antecedentes</a:t>
            </a:r>
            <a:endParaRPr lang="es-CL" sz="3200" dirty="0"/>
          </a:p>
        </p:txBody>
      </p:sp>
      <p:sp>
        <p:nvSpPr>
          <p:cNvPr id="5" name="Rectángulo 4"/>
          <p:cNvSpPr/>
          <p:nvPr/>
        </p:nvSpPr>
        <p:spPr>
          <a:xfrm>
            <a:off x="320435" y="4557215"/>
            <a:ext cx="5837975" cy="1692771"/>
          </a:xfrm>
          <a:prstGeom prst="rect">
            <a:avLst/>
          </a:prstGeom>
        </p:spPr>
        <p:txBody>
          <a:bodyPr wrap="square">
            <a:spAutoFit/>
          </a:bodyPr>
          <a:lstStyle/>
          <a:p>
            <a:r>
              <a:rPr lang="es-CL" sz="2600" b="1" dirty="0"/>
              <a:t>Nuevas entidades</a:t>
            </a:r>
            <a:r>
              <a:rPr lang="es-CL" sz="2600" dirty="0"/>
              <a:t>:</a:t>
            </a:r>
          </a:p>
          <a:p>
            <a:pPr marL="457200" indent="-457200">
              <a:buFont typeface="Wingdings" panose="05000000000000000000" pitchFamily="2" charset="2"/>
              <a:buChar char="Ø"/>
            </a:pPr>
            <a:r>
              <a:rPr lang="es-CL" sz="2600" dirty="0"/>
              <a:t>Ministerio de educación de Colombia</a:t>
            </a:r>
          </a:p>
          <a:p>
            <a:pPr marL="457200" indent="-457200">
              <a:buFont typeface="Wingdings" panose="05000000000000000000" pitchFamily="2" charset="2"/>
              <a:buChar char="Ø"/>
            </a:pPr>
            <a:r>
              <a:rPr lang="es-CL" sz="2600" dirty="0"/>
              <a:t>INEED Uruguay</a:t>
            </a:r>
          </a:p>
          <a:p>
            <a:pPr marL="457200" indent="-457200">
              <a:buFont typeface="Wingdings" panose="05000000000000000000" pitchFamily="2" charset="2"/>
              <a:buChar char="Ø"/>
            </a:pPr>
            <a:r>
              <a:rPr lang="es-CL" sz="2600" dirty="0"/>
              <a:t>INET Argentina</a:t>
            </a:r>
          </a:p>
        </p:txBody>
      </p:sp>
      <p:sp>
        <p:nvSpPr>
          <p:cNvPr id="6" name="Rectángulo 5"/>
          <p:cNvSpPr/>
          <p:nvPr/>
        </p:nvSpPr>
        <p:spPr>
          <a:xfrm>
            <a:off x="320435" y="1145275"/>
            <a:ext cx="8646145" cy="3293209"/>
          </a:xfrm>
          <a:prstGeom prst="rect">
            <a:avLst/>
          </a:prstGeom>
        </p:spPr>
        <p:txBody>
          <a:bodyPr wrap="square">
            <a:spAutoFit/>
          </a:bodyPr>
          <a:lstStyle/>
          <a:p>
            <a:r>
              <a:rPr lang="es-CL" sz="2600" b="1" dirty="0"/>
              <a:t>Las Organizaciones de Apoyo son</a:t>
            </a:r>
            <a:r>
              <a:rPr lang="es-CL" sz="2600" dirty="0"/>
              <a:t>: </a:t>
            </a:r>
          </a:p>
          <a:p>
            <a:pPr marL="457200" indent="-457200">
              <a:buFont typeface="Wingdings" panose="05000000000000000000" pitchFamily="2" charset="2"/>
              <a:buChar char="Ø"/>
            </a:pPr>
            <a:r>
              <a:rPr lang="es-CL" sz="2600" dirty="0"/>
              <a:t>OIT/CINTERFOR</a:t>
            </a:r>
          </a:p>
          <a:p>
            <a:pPr marL="457200" indent="-457200">
              <a:buFont typeface="Wingdings" panose="05000000000000000000" pitchFamily="2" charset="2"/>
              <a:buChar char="Ø"/>
            </a:pPr>
            <a:r>
              <a:rPr lang="es-CL" sz="2600" dirty="0"/>
              <a:t>OEI Chile</a:t>
            </a:r>
          </a:p>
          <a:p>
            <a:pPr marL="457200" indent="-457200">
              <a:buFont typeface="Wingdings" panose="05000000000000000000" pitchFamily="2" charset="2"/>
              <a:buChar char="Ø"/>
            </a:pPr>
            <a:r>
              <a:rPr lang="es-CL" sz="2600" dirty="0"/>
              <a:t>OEI Perú</a:t>
            </a:r>
          </a:p>
          <a:p>
            <a:pPr marL="457200" indent="-457200">
              <a:buFont typeface="Wingdings" panose="05000000000000000000" pitchFamily="2" charset="2"/>
              <a:buChar char="Ø"/>
            </a:pPr>
            <a:r>
              <a:rPr lang="es-CL" sz="2600" dirty="0"/>
              <a:t>BID</a:t>
            </a:r>
          </a:p>
          <a:p>
            <a:pPr marL="457200" indent="-457200">
              <a:buFont typeface="Wingdings" panose="05000000000000000000" pitchFamily="2" charset="2"/>
              <a:buChar char="Ø"/>
            </a:pPr>
            <a:r>
              <a:rPr lang="es-CL" sz="2600" dirty="0"/>
              <a:t>Fundación SES</a:t>
            </a:r>
          </a:p>
          <a:p>
            <a:pPr marL="457200" indent="-457200">
              <a:buFont typeface="Wingdings" panose="05000000000000000000" pitchFamily="2" charset="2"/>
              <a:buChar char="Ø"/>
            </a:pPr>
            <a:r>
              <a:rPr lang="es-CL" sz="2600" dirty="0"/>
              <a:t>Liga Iberoamericana de Organizaciones Sociales</a:t>
            </a:r>
          </a:p>
          <a:p>
            <a:pPr marL="457200" indent="-457200">
              <a:buFont typeface="Wingdings" panose="05000000000000000000" pitchFamily="2" charset="2"/>
              <a:buChar char="Ø"/>
            </a:pPr>
            <a:r>
              <a:rPr lang="es-CL" sz="2600" dirty="0" err="1"/>
              <a:t>Comitato</a:t>
            </a:r>
            <a:r>
              <a:rPr lang="es-CL" sz="2600" dirty="0"/>
              <a:t> </a:t>
            </a:r>
            <a:r>
              <a:rPr lang="es-CL" sz="2600" dirty="0" err="1"/>
              <a:t>Internazionale</a:t>
            </a:r>
            <a:r>
              <a:rPr lang="es-CL" sz="2600" dirty="0"/>
              <a:t> per lo </a:t>
            </a:r>
            <a:r>
              <a:rPr lang="es-CL" sz="2600" dirty="0" err="1"/>
              <a:t>Sviluppo</a:t>
            </a:r>
            <a:r>
              <a:rPr lang="es-CL" sz="2600" dirty="0"/>
              <a:t> </a:t>
            </a:r>
            <a:r>
              <a:rPr lang="es-CL" sz="2600" dirty="0" err="1"/>
              <a:t>dei</a:t>
            </a:r>
            <a:r>
              <a:rPr lang="es-CL" sz="2600" dirty="0"/>
              <a:t> </a:t>
            </a:r>
            <a:r>
              <a:rPr lang="es-CL" sz="2600" dirty="0" err="1"/>
              <a:t>Popoli</a:t>
            </a:r>
            <a:r>
              <a:rPr lang="es-CL" sz="2600" dirty="0"/>
              <a:t> (CISP). </a:t>
            </a:r>
          </a:p>
        </p:txBody>
      </p:sp>
    </p:spTree>
    <p:extLst>
      <p:ext uri="{BB962C8B-B14F-4D97-AF65-F5344CB8AC3E}">
        <p14:creationId xmlns:p14="http://schemas.microsoft.com/office/powerpoint/2010/main" val="73080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7730" y="979749"/>
            <a:ext cx="11269014" cy="5401479"/>
          </a:xfrm>
          <a:prstGeom prst="rect">
            <a:avLst/>
          </a:prstGeom>
        </p:spPr>
        <p:txBody>
          <a:bodyPr wrap="square">
            <a:spAutoFit/>
          </a:bodyPr>
          <a:lstStyle/>
          <a:p>
            <a:pPr algn="just"/>
            <a:r>
              <a:rPr lang="es-CL" sz="2300" dirty="0"/>
              <a:t>En la Reunión de Santiago se suscribió un </a:t>
            </a:r>
            <a:r>
              <a:rPr lang="es-CL" sz="2300" b="1" dirty="0"/>
              <a:t>Documento Marco </a:t>
            </a:r>
            <a:r>
              <a:rPr lang="es-CL" sz="2300" dirty="0"/>
              <a:t>que establece, entre otras las siguientes consideraciones:</a:t>
            </a:r>
          </a:p>
          <a:p>
            <a:pPr algn="just"/>
            <a:endParaRPr lang="es-CL" sz="2300" dirty="0"/>
          </a:p>
          <a:p>
            <a:pPr marL="342900" indent="-342900" algn="just">
              <a:buFont typeface="Arial" panose="020B0604020202020204" pitchFamily="34" charset="0"/>
              <a:buChar char="•"/>
            </a:pPr>
            <a:r>
              <a:rPr lang="es-CL" sz="2300" dirty="0"/>
              <a:t>La atención a las competencias socioemocionales debe convertirse en un </a:t>
            </a:r>
            <a:r>
              <a:rPr lang="es-CL" sz="2300" b="1" dirty="0"/>
              <a:t>eje de las propuestas educativas</a:t>
            </a:r>
            <a:r>
              <a:rPr lang="es-CL" sz="2300" dirty="0"/>
              <a:t>, incluyéndolas en los marcos curriculares de los ciclos escolares primarios y secundarios. </a:t>
            </a:r>
          </a:p>
          <a:p>
            <a:pPr marL="342900" indent="-342900" algn="just">
              <a:buFont typeface="Arial" panose="020B0604020202020204" pitchFamily="34" charset="0"/>
              <a:buChar char="•"/>
            </a:pPr>
            <a:endParaRPr lang="es-CL" sz="2300" dirty="0"/>
          </a:p>
          <a:p>
            <a:pPr marL="342900" indent="-342900" algn="just">
              <a:buFont typeface="Arial" panose="020B0604020202020204" pitchFamily="34" charset="0"/>
              <a:buChar char="•"/>
            </a:pPr>
            <a:r>
              <a:rPr lang="es-CL" sz="2300" dirty="0"/>
              <a:t>Para potenciar el desarrollo de estas Competencias es necesario que se </a:t>
            </a:r>
            <a:r>
              <a:rPr lang="es-CL" sz="2300" b="1" dirty="0"/>
              <a:t>aumente la inversión presupuestal</a:t>
            </a:r>
            <a:r>
              <a:rPr lang="es-CL" sz="2300" dirty="0"/>
              <a:t> de los programas que buscan el fortalecimiento del talento humano, así como las cualificaciones de quienes operan estos programas. </a:t>
            </a:r>
          </a:p>
          <a:p>
            <a:pPr marL="342900" indent="-342900" algn="just">
              <a:buFont typeface="Arial" panose="020B0604020202020204" pitchFamily="34" charset="0"/>
              <a:buChar char="•"/>
            </a:pPr>
            <a:endParaRPr lang="es-CL" sz="2300" dirty="0"/>
          </a:p>
          <a:p>
            <a:pPr marL="342900" indent="-342900" algn="just">
              <a:buFont typeface="Arial" panose="020B0604020202020204" pitchFamily="34" charset="0"/>
              <a:buChar char="•"/>
            </a:pPr>
            <a:r>
              <a:rPr lang="es-CL" sz="2300" dirty="0"/>
              <a:t>Acción prioritaria en para el corto plazo, la construcción de una </a:t>
            </a:r>
            <a:r>
              <a:rPr lang="es-CL" sz="2300" b="1" dirty="0"/>
              <a:t>plataforma euro-latinoamericana sobre Competencias Transversales y Socioemocionales</a:t>
            </a:r>
            <a:r>
              <a:rPr lang="es-CL" sz="2300" dirty="0"/>
              <a:t>, para recopilar, analizar y promover iniciativas y debates que puedan ser la base para una plena incorporación de estas competencias en las políticas públicas. </a:t>
            </a:r>
          </a:p>
        </p:txBody>
      </p:sp>
      <p:sp>
        <p:nvSpPr>
          <p:cNvPr id="7" name="Título 1"/>
          <p:cNvSpPr>
            <a:spLocks noGrp="1"/>
          </p:cNvSpPr>
          <p:nvPr>
            <p:ph type="title" idx="4294967295"/>
          </p:nvPr>
        </p:nvSpPr>
        <p:spPr>
          <a:xfrm>
            <a:off x="347730" y="272955"/>
            <a:ext cx="10972800" cy="1143000"/>
          </a:xfrm>
          <a:prstGeom prst="rect">
            <a:avLst/>
          </a:prstGeom>
        </p:spPr>
        <p:txBody>
          <a:bodyPr>
            <a:noAutofit/>
          </a:bodyPr>
          <a:lstStyle/>
          <a:p>
            <a:pPr algn="l"/>
            <a:r>
              <a:rPr lang="es-ES" sz="3200" dirty="0"/>
              <a:t>Mesa Regional: antecedentes</a:t>
            </a:r>
            <a:endParaRPr lang="es-CL" sz="3200" dirty="0"/>
          </a:p>
        </p:txBody>
      </p:sp>
    </p:spTree>
    <p:extLst>
      <p:ext uri="{BB962C8B-B14F-4D97-AF65-F5344CB8AC3E}">
        <p14:creationId xmlns:p14="http://schemas.microsoft.com/office/powerpoint/2010/main" val="17054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idx="4294967295"/>
          </p:nvPr>
        </p:nvSpPr>
        <p:spPr>
          <a:xfrm>
            <a:off x="141668" y="192170"/>
            <a:ext cx="10599312" cy="759642"/>
          </a:xfrm>
          <a:prstGeom prst="rect">
            <a:avLst/>
          </a:prstGeom>
        </p:spPr>
        <p:txBody>
          <a:bodyPr>
            <a:noAutofit/>
          </a:bodyPr>
          <a:lstStyle/>
          <a:p>
            <a:pPr algn="l"/>
            <a:r>
              <a:rPr lang="es-ES" sz="3200" dirty="0"/>
              <a:t>Objetivos de la Mesa Regional</a:t>
            </a:r>
            <a:endParaRPr lang="es-CL" sz="3200" dirty="0"/>
          </a:p>
        </p:txBody>
      </p:sp>
      <p:sp>
        <p:nvSpPr>
          <p:cNvPr id="2" name="Rectángulo 1"/>
          <p:cNvSpPr/>
          <p:nvPr/>
        </p:nvSpPr>
        <p:spPr>
          <a:xfrm>
            <a:off x="347729" y="1346941"/>
            <a:ext cx="11616744" cy="5170646"/>
          </a:xfrm>
          <a:prstGeom prst="rect">
            <a:avLst/>
          </a:prstGeom>
        </p:spPr>
        <p:txBody>
          <a:bodyPr wrap="square">
            <a:spAutoFit/>
          </a:bodyPr>
          <a:lstStyle/>
          <a:p>
            <a:pPr algn="just"/>
            <a:r>
              <a:rPr lang="es-CL" sz="2200" b="1" dirty="0"/>
              <a:t>1. Objetivo General  </a:t>
            </a:r>
          </a:p>
          <a:p>
            <a:pPr algn="just"/>
            <a:r>
              <a:rPr lang="es-CL" sz="2200" dirty="0"/>
              <a:t>Promover un espacio técnico de cooperación para el intercambio de experiencias que contribuyan a consolidar los procesos dirigidos al fortalecimiento de las competencias transversales y socioemocionales en las políticas públicas dirigidas a la población pobre y vulnerable de los países participantes.</a:t>
            </a:r>
          </a:p>
          <a:p>
            <a:pPr algn="just"/>
            <a:endParaRPr lang="es-CL" sz="2200" b="1" dirty="0"/>
          </a:p>
          <a:p>
            <a:pPr algn="just"/>
            <a:r>
              <a:rPr lang="es-CL" sz="2200" b="1" dirty="0"/>
              <a:t>2. Objetivos específicos </a:t>
            </a:r>
          </a:p>
          <a:p>
            <a:pPr marL="400050" indent="-400050" algn="just">
              <a:buAutoNum type="romanUcPeriod"/>
            </a:pPr>
            <a:r>
              <a:rPr lang="es-CL" sz="2200" dirty="0"/>
              <a:t>Consolidar los conocimientos técnicos referidos a las diferentes </a:t>
            </a:r>
            <a:r>
              <a:rPr lang="es-CL" sz="2200" b="1" dirty="0"/>
              <a:t>metodologías de evaluación </a:t>
            </a:r>
            <a:r>
              <a:rPr lang="es-CL" sz="2200" dirty="0"/>
              <a:t>de las competencias transversales y socioemocionales y a las </a:t>
            </a:r>
            <a:r>
              <a:rPr lang="es-CL" sz="2200" b="1" dirty="0"/>
              <a:t>propuestas pedagógicas </a:t>
            </a:r>
            <a:r>
              <a:rPr lang="es-CL" sz="2200" dirty="0"/>
              <a:t>para su fortalecimiento en contextos educativos y formativos y de desarrollo social. </a:t>
            </a:r>
          </a:p>
          <a:p>
            <a:pPr marL="400050" indent="-400050" algn="just">
              <a:buAutoNum type="romanUcPeriod"/>
            </a:pPr>
            <a:r>
              <a:rPr lang="es-CL" sz="2200" b="1" dirty="0"/>
              <a:t>Estudiar las experiencias </a:t>
            </a:r>
            <a:r>
              <a:rPr lang="es-CL" sz="2200" dirty="0"/>
              <a:t>de los países participantes, profundizando el análisis técnico de las diferentes metodologías aplicadas a los específicos contextos de acción. </a:t>
            </a:r>
          </a:p>
          <a:p>
            <a:pPr marL="400050" indent="-400050" algn="just">
              <a:buAutoNum type="romanUcPeriod"/>
            </a:pPr>
            <a:r>
              <a:rPr lang="es-CL" sz="2200" dirty="0"/>
              <a:t>Planear e implementar </a:t>
            </a:r>
            <a:r>
              <a:rPr lang="es-CL" sz="2200" b="1" dirty="0"/>
              <a:t>acciones de cooperación entre pares</a:t>
            </a:r>
            <a:r>
              <a:rPr lang="es-CL" sz="2200" dirty="0"/>
              <a:t>, como insumo para el mejoramiento de las políticas y programas nacionales, de acuerdo con la demanda de las Entidades de la Mesa. </a:t>
            </a:r>
          </a:p>
        </p:txBody>
      </p:sp>
    </p:spTree>
    <p:extLst>
      <p:ext uri="{BB962C8B-B14F-4D97-AF65-F5344CB8AC3E}">
        <p14:creationId xmlns:p14="http://schemas.microsoft.com/office/powerpoint/2010/main" val="167972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334082" y="286603"/>
            <a:ext cx="10972800" cy="1143000"/>
          </a:xfrm>
          <a:prstGeom prst="rect">
            <a:avLst/>
          </a:prstGeom>
        </p:spPr>
        <p:txBody>
          <a:bodyPr>
            <a:noAutofit/>
          </a:bodyPr>
          <a:lstStyle/>
          <a:p>
            <a:pPr algn="l"/>
            <a:r>
              <a:rPr lang="es-ES" sz="3200" dirty="0"/>
              <a:t>Funcionamiento de la Mesa</a:t>
            </a:r>
            <a:endParaRPr lang="es-CL" sz="3200" dirty="0"/>
          </a:p>
        </p:txBody>
      </p:sp>
      <p:sp>
        <p:nvSpPr>
          <p:cNvPr id="3" name="Marcador de contenido 2"/>
          <p:cNvSpPr>
            <a:spLocks noGrp="1"/>
          </p:cNvSpPr>
          <p:nvPr>
            <p:ph idx="1"/>
          </p:nvPr>
        </p:nvSpPr>
        <p:spPr>
          <a:xfrm>
            <a:off x="536416" y="1605728"/>
            <a:ext cx="10972800" cy="4525963"/>
          </a:xfrm>
        </p:spPr>
        <p:txBody>
          <a:bodyPr>
            <a:normAutofit fontScale="62500" lnSpcReduction="20000"/>
          </a:bodyPr>
          <a:lstStyle/>
          <a:p>
            <a:pPr algn="just">
              <a:buFont typeface="Arial" panose="020B0604020202020204" pitchFamily="34" charset="0"/>
              <a:buChar char="•"/>
            </a:pPr>
            <a:r>
              <a:rPr lang="es-CL" sz="4500" dirty="0"/>
              <a:t>Para el funcionamiento de la Mesa se define una </a:t>
            </a:r>
            <a:r>
              <a:rPr lang="es-CL" sz="4500" b="1" dirty="0"/>
              <a:t>entidad coordinadora y una Secretaría Técnica.</a:t>
            </a:r>
            <a:r>
              <a:rPr lang="es-CL" sz="4500" dirty="0"/>
              <a:t> La Coordinación de la Mesa fue elegida por consenso para desarrollar ese rol en forma anual. En este primer período la Coordinación ha sido ejercida por </a:t>
            </a:r>
            <a:r>
              <a:rPr lang="es-CL" sz="4500" b="1" dirty="0" err="1"/>
              <a:t>ChileValora</a:t>
            </a:r>
            <a:r>
              <a:rPr lang="es-CL" sz="4500" b="1" dirty="0"/>
              <a:t> y la Secretaría Técnica por CISP (</a:t>
            </a:r>
            <a:r>
              <a:rPr lang="es-CL" sz="4500" b="1" dirty="0" err="1"/>
              <a:t>Comitato</a:t>
            </a:r>
            <a:r>
              <a:rPr lang="es-CL" sz="4500" b="1" dirty="0"/>
              <a:t> </a:t>
            </a:r>
            <a:r>
              <a:rPr lang="es-CL" sz="4500" b="1" dirty="0" err="1"/>
              <a:t>Internazionale</a:t>
            </a:r>
            <a:r>
              <a:rPr lang="es-CL" sz="4500" b="1" dirty="0"/>
              <a:t> per lo </a:t>
            </a:r>
            <a:r>
              <a:rPr lang="es-CL" sz="4500" b="1" dirty="0" err="1"/>
              <a:t>Sviluppo</a:t>
            </a:r>
            <a:r>
              <a:rPr lang="es-CL" sz="4500" b="1" dirty="0"/>
              <a:t> </a:t>
            </a:r>
            <a:r>
              <a:rPr lang="es-CL" sz="4500" b="1" dirty="0" err="1"/>
              <a:t>dei</a:t>
            </a:r>
            <a:r>
              <a:rPr lang="es-CL" sz="4500" b="1" dirty="0"/>
              <a:t> </a:t>
            </a:r>
            <a:r>
              <a:rPr lang="es-CL" sz="4500" b="1" dirty="0" err="1"/>
              <a:t>Popoli</a:t>
            </a:r>
            <a:r>
              <a:rPr lang="es-CL" sz="4500" b="1" dirty="0"/>
              <a:t>).</a:t>
            </a:r>
          </a:p>
          <a:p>
            <a:pPr>
              <a:buFont typeface="Arial" panose="020B0604020202020204" pitchFamily="34" charset="0"/>
              <a:buChar char="•"/>
            </a:pPr>
            <a:endParaRPr lang="es-CL" sz="4400" dirty="0"/>
          </a:p>
          <a:p>
            <a:pPr algn="just">
              <a:buFont typeface="Arial" panose="020B0604020202020204" pitchFamily="34" charset="0"/>
              <a:buChar char="•"/>
            </a:pPr>
            <a:r>
              <a:rPr lang="es-CL" sz="4400" dirty="0"/>
              <a:t>De manera coordinada, ambas instituciones han representado a la Mesa en espacios públicos, han desarrollado propuestas organizativas y el Plan de Trabajo, han coordinado e impulsado las sesiones de trabajo, se han relacionado con las instituciones de los países miembros, han apoyado la búsqueda y gestión de fuentes de financiamiento para el trabajo de la Mesa, entre otros aspectos.</a:t>
            </a:r>
          </a:p>
        </p:txBody>
      </p:sp>
    </p:spTree>
    <p:extLst>
      <p:ext uri="{BB962C8B-B14F-4D97-AF65-F5344CB8AC3E}">
        <p14:creationId xmlns:p14="http://schemas.microsoft.com/office/powerpoint/2010/main" val="234205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94745" y="316847"/>
            <a:ext cx="8631252" cy="777669"/>
          </a:xfrm>
          <a:prstGeom prst="rect">
            <a:avLst/>
          </a:prstGeom>
        </p:spPr>
        <p:txBody>
          <a:bodyPr>
            <a:normAutofit/>
          </a:bodyPr>
          <a:lstStyle/>
          <a:p>
            <a:pPr algn="l"/>
            <a:r>
              <a:rPr lang="es-ES" sz="3200" dirty="0"/>
              <a:t>Actividades de la MESA: Hitos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05025056"/>
              </p:ext>
            </p:extLst>
          </p:nvPr>
        </p:nvGraphicFramePr>
        <p:xfrm>
          <a:off x="609600" y="132724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330091"/>
      </p:ext>
    </p:extLst>
  </p:cSld>
  <p:clrMapOvr>
    <a:masterClrMapping/>
  </p:clrMapOvr>
</p:sld>
</file>

<file path=ppt/theme/theme1.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1226 Presentación SE en Taller OSCL VII Conv" id="{E6D94EF6-9AF7-4688-8972-80FD6449A412}" vid="{B9F69DC3-F904-4C1D-9CFB-01A933626C4F}"/>
    </a:ext>
  </a:ext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1729</Words>
  <Application>Microsoft Office PowerPoint</Application>
  <PresentationFormat>Panorámica</PresentationFormat>
  <Paragraphs>116</Paragraphs>
  <Slides>19</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19</vt:i4>
      </vt:variant>
    </vt:vector>
  </HeadingPairs>
  <TitlesOfParts>
    <vt:vector size="30" baseType="lpstr">
      <vt:lpstr>Arial</vt:lpstr>
      <vt:lpstr>Calibri</vt:lpstr>
      <vt:lpstr>Calibri Light</vt:lpstr>
      <vt:lpstr>Gill Sans MT</vt:lpstr>
      <vt:lpstr>MS Mincho</vt:lpstr>
      <vt:lpstr>Times New Roman</vt:lpstr>
      <vt:lpstr>Wingdings</vt:lpstr>
      <vt:lpstr>Wingdings 2</vt:lpstr>
      <vt:lpstr>1_HDOfficeLightV0</vt:lpstr>
      <vt:lpstr>1_Tema de Office</vt:lpstr>
      <vt:lpstr>2_HDOfficeLightV0</vt:lpstr>
      <vt:lpstr>Presentación de PowerPoint</vt:lpstr>
      <vt:lpstr>Mesa Regional :  antecedentes</vt:lpstr>
      <vt:lpstr>Mesa Regional : antecedentes</vt:lpstr>
      <vt:lpstr>Presentación de PowerPoint</vt:lpstr>
      <vt:lpstr>Presentación de PowerPoint</vt:lpstr>
      <vt:lpstr>Mesa Regional: antecedentes</vt:lpstr>
      <vt:lpstr>Objetivos de la Mesa Regional</vt:lpstr>
      <vt:lpstr>Funcionamiento de la Mesa</vt:lpstr>
      <vt:lpstr>Actividades de la MESA: Hitos</vt:lpstr>
      <vt:lpstr>Actividades de la MESA</vt:lpstr>
      <vt:lpstr>Actividades de la MESA</vt:lpstr>
      <vt:lpstr>Actividades de la MESA</vt:lpstr>
      <vt:lpstr>Presentación de PowerPoint</vt:lpstr>
      <vt:lpstr>Presentación de PowerPoint</vt:lpstr>
      <vt:lpstr>Presentación de PowerPoint</vt:lpstr>
      <vt:lpstr>Presentación de PowerPoint</vt:lpstr>
      <vt:lpstr>Principales logros</vt:lpstr>
      <vt:lpstr>Desafíos</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Igor</dc:creator>
  <cp:lastModifiedBy>Juliana Lopez Gama</cp:lastModifiedBy>
  <cp:revision>45</cp:revision>
  <dcterms:created xsi:type="dcterms:W3CDTF">2017-04-23T21:32:25Z</dcterms:created>
  <dcterms:modified xsi:type="dcterms:W3CDTF">2017-05-02T14:08:47Z</dcterms:modified>
</cp:coreProperties>
</file>