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3.xml" ContentType="application/vnd.openxmlformats-officedocument.themeOverride+xml"/>
  <Override PartName="/ppt/charts/chart15.xml" ContentType="application/vnd.openxmlformats-officedocument.drawingml.chart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3"/>
  </p:notesMasterIdLst>
  <p:sldIdLst>
    <p:sldId id="331" r:id="rId2"/>
    <p:sldId id="343" r:id="rId3"/>
    <p:sldId id="344" r:id="rId4"/>
    <p:sldId id="378" r:id="rId5"/>
    <p:sldId id="363" r:id="rId6"/>
    <p:sldId id="374" r:id="rId7"/>
    <p:sldId id="364" r:id="rId8"/>
    <p:sldId id="365" r:id="rId9"/>
    <p:sldId id="375" r:id="rId10"/>
    <p:sldId id="366" r:id="rId11"/>
    <p:sldId id="367" r:id="rId12"/>
    <p:sldId id="376" r:id="rId13"/>
    <p:sldId id="368" r:id="rId14"/>
    <p:sldId id="377" r:id="rId15"/>
    <p:sldId id="369" r:id="rId16"/>
    <p:sldId id="346" r:id="rId17"/>
    <p:sldId id="354" r:id="rId18"/>
    <p:sldId id="356" r:id="rId19"/>
    <p:sldId id="355" r:id="rId20"/>
    <p:sldId id="357" r:id="rId21"/>
    <p:sldId id="382" r:id="rId22"/>
    <p:sldId id="383" r:id="rId23"/>
    <p:sldId id="337" r:id="rId24"/>
    <p:sldId id="338" r:id="rId25"/>
    <p:sldId id="336" r:id="rId26"/>
    <p:sldId id="347" r:id="rId27"/>
    <p:sldId id="381" r:id="rId28"/>
    <p:sldId id="348" r:id="rId29"/>
    <p:sldId id="349" r:id="rId30"/>
    <p:sldId id="350" r:id="rId31"/>
    <p:sldId id="351" r:id="rId32"/>
    <p:sldId id="353" r:id="rId33"/>
    <p:sldId id="360" r:id="rId34"/>
    <p:sldId id="358" r:id="rId35"/>
    <p:sldId id="359" r:id="rId36"/>
    <p:sldId id="341" r:id="rId37"/>
    <p:sldId id="342" r:id="rId38"/>
    <p:sldId id="379" r:id="rId39"/>
    <p:sldId id="380" r:id="rId40"/>
    <p:sldId id="361" r:id="rId41"/>
    <p:sldId id="362" r:id="rId4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74" autoAdjust="0"/>
  </p:normalViewPr>
  <p:slideViewPr>
    <p:cSldViewPr>
      <p:cViewPr>
        <p:scale>
          <a:sx n="100" d="100"/>
          <a:sy n="100" d="100"/>
        </p:scale>
        <p:origin x="-12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paoloraciti:Documents:CISP:13%20Competencias%20Socio%20Emocionales:1%20COLOMBIA_2017_An&#225;lisis%20aplicaci&#243;n%20J&#243;venes%20en%20Acci&#243;n:J&#243;venes%20en%20Acci&#243;n_2017:Elaboraciones%20JeA%202017:Cluster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paoloraciti:Documents:CISP:13%20Competencias%20Socio%20Emocionales:1%20COLOMBIA_2017_An&#225;lisis%20aplicaci&#243;n%20J&#243;venes%20en%20Acci&#243;n:J&#243;venes%20en%20Acci&#243;n_2017:Elaboraciones%20JeA%202017:Cluster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J&#243;venes%20en%20Acci&#243;n_2017_FG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J&#243;venes%20en%20Acci&#243;n_2017_FGI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J&#243;venes%20en%20Acci&#243;n_2017_FG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oloraciti:Desktop:Clases%20Escal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EAEP_reduerdos_pos_clas </a:t>
            </a:r>
          </a:p>
        </c:rich>
      </c:tx>
      <c:layout>
        <c:manualLayout>
          <c:xMode val="edge"/>
          <c:yMode val="edge"/>
          <c:x val="0.196898075240595"/>
          <c:y val="0.0555555555555555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Sheet1!$B$35:$B$36</c:f>
              <c:strCache>
                <c:ptCount val="1"/>
                <c:pt idx="0">
                  <c:v>EAEP_reduerdos_pos_clas Percentuale</c:v>
                </c:pt>
              </c:strCache>
            </c:strRef>
          </c:tx>
          <c:invertIfNegative val="0"/>
          <c:cat>
            <c:strRef>
              <c:f>Sheet1!$A$37:$A$40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Sheet1!$B$37:$B$40</c:f>
              <c:numCache>
                <c:formatCode>###0.0</c:formatCode>
                <c:ptCount val="4"/>
                <c:pt idx="0" formatCode="####.0">
                  <c:v>0.278193428734009</c:v>
                </c:pt>
                <c:pt idx="1">
                  <c:v>5.015911821113188</c:v>
                </c:pt>
                <c:pt idx="2">
                  <c:v>46.63111972855065</c:v>
                </c:pt>
                <c:pt idx="3">
                  <c:v>48.07477502160214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1369688"/>
        <c:axId val="2101360120"/>
      </c:barChart>
      <c:catAx>
        <c:axId val="21013696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01360120"/>
        <c:crosses val="autoZero"/>
        <c:auto val="1"/>
        <c:lblAlgn val="ctr"/>
        <c:lblOffset val="100"/>
        <c:noMultiLvlLbl val="0"/>
      </c:catAx>
      <c:valAx>
        <c:axId val="2101360120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crossAx val="2101369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EAEN_manejo_vergüenza_clas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Sheet1!$B$79:$B$80</c:f>
              <c:strCache>
                <c:ptCount val="1"/>
                <c:pt idx="0">
                  <c:v>EAEN_manejo_vergüenza_clas Percentuale</c:v>
                </c:pt>
              </c:strCache>
            </c:strRef>
          </c:tx>
          <c:invertIfNegative val="0"/>
          <c:cat>
            <c:strRef>
              <c:f>Sheet1!$A$81:$A$84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Sheet1!$B$81:$B$84</c:f>
              <c:numCache>
                <c:formatCode>###0.0</c:formatCode>
                <c:ptCount val="4"/>
                <c:pt idx="0" formatCode="####.0">
                  <c:v>0.6617631562309</c:v>
                </c:pt>
                <c:pt idx="1">
                  <c:v>13.33431684545512</c:v>
                </c:pt>
                <c:pt idx="2">
                  <c:v>59.17089928133356</c:v>
                </c:pt>
                <c:pt idx="3">
                  <c:v>26.83302071698034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267448"/>
        <c:axId val="2132270392"/>
      </c:barChart>
      <c:catAx>
        <c:axId val="21322674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270392"/>
        <c:crosses val="autoZero"/>
        <c:auto val="1"/>
        <c:lblAlgn val="ctr"/>
        <c:lblOffset val="100"/>
        <c:noMultiLvlLbl val="0"/>
      </c:catAx>
      <c:valAx>
        <c:axId val="2132270392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crossAx val="2132267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EAEN_manejo_culpa_clas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Sheet1!$B$87:$B$88</c:f>
              <c:strCache>
                <c:ptCount val="1"/>
                <c:pt idx="0">
                  <c:v>EAEN_manejo_culpa_clas Percentuale</c:v>
                </c:pt>
              </c:strCache>
            </c:strRef>
          </c:tx>
          <c:invertIfNegative val="0"/>
          <c:cat>
            <c:strRef>
              <c:f>Sheet1!$A$89:$A$92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Sheet1!$B$89:$B$92</c:f>
              <c:numCache>
                <c:formatCode>###0.0</c:formatCode>
                <c:ptCount val="4"/>
                <c:pt idx="0">
                  <c:v>3.074880397900904</c:v>
                </c:pt>
                <c:pt idx="1">
                  <c:v>31.22931990136771</c:v>
                </c:pt>
                <c:pt idx="2">
                  <c:v>45.05258277308261</c:v>
                </c:pt>
                <c:pt idx="3">
                  <c:v>20.64321692764863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295112"/>
        <c:axId val="2132298056"/>
      </c:barChart>
      <c:catAx>
        <c:axId val="21322951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298056"/>
        <c:crosses val="autoZero"/>
        <c:auto val="1"/>
        <c:lblAlgn val="ctr"/>
        <c:lblOffset val="100"/>
        <c:noMultiLvlLbl val="0"/>
      </c:catAx>
      <c:valAx>
        <c:axId val="2132298056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crossAx val="2132295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EAEN_manejo_miedo_clas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Sheet1!$B$95:$B$96</c:f>
              <c:strCache>
                <c:ptCount val="1"/>
                <c:pt idx="0">
                  <c:v>EAEN_manejo_miedo_clas Percentuale</c:v>
                </c:pt>
              </c:strCache>
            </c:strRef>
          </c:tx>
          <c:invertIfNegative val="0"/>
          <c:cat>
            <c:strRef>
              <c:f>Sheet1!$A$97:$A$100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Sheet1!$B$97:$B$100</c:f>
              <c:numCache>
                <c:formatCode>###0.0</c:formatCode>
                <c:ptCount val="4"/>
                <c:pt idx="0" formatCode="####.0">
                  <c:v>0.347741785917511</c:v>
                </c:pt>
                <c:pt idx="1">
                  <c:v>8.229888933381103</c:v>
                </c:pt>
                <c:pt idx="2">
                  <c:v>51.56905308857931</c:v>
                </c:pt>
                <c:pt idx="3">
                  <c:v>39.85331619212207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317288"/>
        <c:axId val="2132320200"/>
      </c:barChart>
      <c:catAx>
        <c:axId val="21323172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320200"/>
        <c:crosses val="autoZero"/>
        <c:auto val="1"/>
        <c:lblAlgn val="ctr"/>
        <c:lblOffset val="100"/>
        <c:noMultiLvlLbl val="0"/>
      </c:catAx>
      <c:valAx>
        <c:axId val="2132320200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crossAx val="2132317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EER_resiliencia_clas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Foglio1!$B$46:$B$47</c:f>
              <c:strCache>
                <c:ptCount val="1"/>
                <c:pt idx="0">
                  <c:v>EER_resiliencia_clas Porcentaje</c:v>
                </c:pt>
              </c:strCache>
            </c:strRef>
          </c:tx>
          <c:invertIfNegative val="0"/>
          <c:cat>
            <c:strRef>
              <c:f>Foglio1!$A$48:$A$50</c:f>
              <c:strCache>
                <c:ptCount val="3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</c:strCache>
            </c:strRef>
          </c:cat>
          <c:val>
            <c:numRef>
              <c:f>Foglio1!$B$48:$B$50</c:f>
              <c:numCache>
                <c:formatCode>General</c:formatCode>
                <c:ptCount val="3"/>
                <c:pt idx="0">
                  <c:v>2.3</c:v>
                </c:pt>
                <c:pt idx="1">
                  <c:v>33.7</c:v>
                </c:pt>
                <c:pt idx="2">
                  <c:v>64.0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357960"/>
        <c:axId val="2132360904"/>
      </c:barChart>
      <c:catAx>
        <c:axId val="21323579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360904"/>
        <c:crosses val="autoZero"/>
        <c:auto val="1"/>
        <c:lblAlgn val="ctr"/>
        <c:lblOffset val="100"/>
        <c:noMultiLvlLbl val="0"/>
      </c:catAx>
      <c:valAx>
        <c:axId val="2132360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357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Foglio2!$A$9</c:f>
              <c:strCache>
                <c:ptCount val="1"/>
                <c:pt idx="0">
                  <c:v>cluster 1, grupo con valores más altos</c:v>
                </c:pt>
              </c:strCache>
            </c:strRef>
          </c:tx>
          <c:marker>
            <c:symbol val="diamond"/>
            <c:size val="6"/>
          </c:marker>
          <c:cat>
            <c:strRef>
              <c:f>Foglio2!$B$8:$N$8</c:f>
              <c:strCache>
                <c:ptCount val="13"/>
                <c:pt idx="0">
                  <c:v>EAEP recuerdos positivos</c:v>
                </c:pt>
                <c:pt idx="1">
                  <c:v>EAEP humor</c:v>
                </c:pt>
                <c:pt idx="2">
                  <c:v>EAEP alegría</c:v>
                </c:pt>
                <c:pt idx="3">
                  <c:v>EAEN manejo de la tristeza</c:v>
                </c:pt>
                <c:pt idx="4">
                  <c:v>EAEN manejo de la colera</c:v>
                </c:pt>
                <c:pt idx="5">
                  <c:v>EAEN manejo de la vergüenza</c:v>
                </c:pt>
                <c:pt idx="6">
                  <c:v>EAEN manejo de la culpa</c:v>
                </c:pt>
                <c:pt idx="7">
                  <c:v>EAEN manejo del miedo</c:v>
                </c:pt>
                <c:pt idx="8">
                  <c:v>EACISE comunicación interpersonal</c:v>
                </c:pt>
                <c:pt idx="9">
                  <c:v>EACISE autoeficacia social</c:v>
                </c:pt>
                <c:pt idx="10">
                  <c:v>EACISE autoeficacia empática</c:v>
                </c:pt>
                <c:pt idx="11">
                  <c:v>EAR autoestima</c:v>
                </c:pt>
                <c:pt idx="12">
                  <c:v>EER resiliencia</c:v>
                </c:pt>
              </c:strCache>
            </c:strRef>
          </c:cat>
          <c:val>
            <c:numRef>
              <c:f>Foglio2!$B$9:$N$9</c:f>
              <c:numCache>
                <c:formatCode>General</c:formatCode>
                <c:ptCount val="13"/>
                <c:pt idx="0">
                  <c:v>55.4253</c:v>
                </c:pt>
                <c:pt idx="1">
                  <c:v>55.2799</c:v>
                </c:pt>
                <c:pt idx="2">
                  <c:v>53.7929</c:v>
                </c:pt>
                <c:pt idx="3">
                  <c:v>56.5119</c:v>
                </c:pt>
                <c:pt idx="4">
                  <c:v>55.6541</c:v>
                </c:pt>
                <c:pt idx="5">
                  <c:v>56.4491</c:v>
                </c:pt>
                <c:pt idx="6">
                  <c:v>55.0512</c:v>
                </c:pt>
                <c:pt idx="7">
                  <c:v>56.1556</c:v>
                </c:pt>
                <c:pt idx="8">
                  <c:v>55.2453</c:v>
                </c:pt>
                <c:pt idx="9">
                  <c:v>54.3604</c:v>
                </c:pt>
                <c:pt idx="10">
                  <c:v>54.3368</c:v>
                </c:pt>
                <c:pt idx="11">
                  <c:v>53.8036</c:v>
                </c:pt>
                <c:pt idx="12">
                  <c:v>53.2953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Foglio2!$A$10</c:f>
              <c:strCache>
                <c:ptCount val="1"/>
                <c:pt idx="0">
                  <c:v>cluster 2, grupo con valores más bajos</c:v>
                </c:pt>
              </c:strCache>
            </c:strRef>
          </c:tx>
          <c:marker>
            <c:symbol val="diamond"/>
            <c:size val="6"/>
          </c:marker>
          <c:cat>
            <c:strRef>
              <c:f>Foglio2!$B$8:$N$8</c:f>
              <c:strCache>
                <c:ptCount val="13"/>
                <c:pt idx="0">
                  <c:v>EAEP recuerdos positivos</c:v>
                </c:pt>
                <c:pt idx="1">
                  <c:v>EAEP humor</c:v>
                </c:pt>
                <c:pt idx="2">
                  <c:v>EAEP alegría</c:v>
                </c:pt>
                <c:pt idx="3">
                  <c:v>EAEN manejo de la tristeza</c:v>
                </c:pt>
                <c:pt idx="4">
                  <c:v>EAEN manejo de la colera</c:v>
                </c:pt>
                <c:pt idx="5">
                  <c:v>EAEN manejo de la vergüenza</c:v>
                </c:pt>
                <c:pt idx="6">
                  <c:v>EAEN manejo de la culpa</c:v>
                </c:pt>
                <c:pt idx="7">
                  <c:v>EAEN manejo del miedo</c:v>
                </c:pt>
                <c:pt idx="8">
                  <c:v>EACISE comunicación interpersonal</c:v>
                </c:pt>
                <c:pt idx="9">
                  <c:v>EACISE autoeficacia social</c:v>
                </c:pt>
                <c:pt idx="10">
                  <c:v>EACISE autoeficacia empática</c:v>
                </c:pt>
                <c:pt idx="11">
                  <c:v>EAR autoestima</c:v>
                </c:pt>
                <c:pt idx="12">
                  <c:v>EER resiliencia</c:v>
                </c:pt>
              </c:strCache>
            </c:strRef>
          </c:cat>
          <c:val>
            <c:numRef>
              <c:f>Foglio2!$B$10:$N$10</c:f>
              <c:numCache>
                <c:formatCode>General</c:formatCode>
                <c:ptCount val="13"/>
                <c:pt idx="0">
                  <c:v>33.5753</c:v>
                </c:pt>
                <c:pt idx="1">
                  <c:v>33.8114</c:v>
                </c:pt>
                <c:pt idx="2">
                  <c:v>29.9333</c:v>
                </c:pt>
                <c:pt idx="3">
                  <c:v>32.8851</c:v>
                </c:pt>
                <c:pt idx="4">
                  <c:v>36.3664</c:v>
                </c:pt>
                <c:pt idx="5">
                  <c:v>34.5904</c:v>
                </c:pt>
                <c:pt idx="6">
                  <c:v>39.1055</c:v>
                </c:pt>
                <c:pt idx="7">
                  <c:v>33.4264</c:v>
                </c:pt>
                <c:pt idx="8">
                  <c:v>19.4376</c:v>
                </c:pt>
                <c:pt idx="9">
                  <c:v>19.5386</c:v>
                </c:pt>
                <c:pt idx="10">
                  <c:v>22.007</c:v>
                </c:pt>
                <c:pt idx="11">
                  <c:v>25.0507</c:v>
                </c:pt>
                <c:pt idx="12">
                  <c:v>25.793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Foglio2!$A$11</c:f>
              <c:strCache>
                <c:ptCount val="1"/>
                <c:pt idx="0">
                  <c:v>cluster 3, grupo con valores medios</c:v>
                </c:pt>
              </c:strCache>
            </c:strRef>
          </c:tx>
          <c:marker>
            <c:symbol val="diamond"/>
            <c:size val="6"/>
          </c:marker>
          <c:cat>
            <c:strRef>
              <c:f>Foglio2!$B$8:$N$8</c:f>
              <c:strCache>
                <c:ptCount val="13"/>
                <c:pt idx="0">
                  <c:v>EAEP recuerdos positivos</c:v>
                </c:pt>
                <c:pt idx="1">
                  <c:v>EAEP humor</c:v>
                </c:pt>
                <c:pt idx="2">
                  <c:v>EAEP alegría</c:v>
                </c:pt>
                <c:pt idx="3">
                  <c:v>EAEN manejo de la tristeza</c:v>
                </c:pt>
                <c:pt idx="4">
                  <c:v>EAEN manejo de la colera</c:v>
                </c:pt>
                <c:pt idx="5">
                  <c:v>EAEN manejo de la vergüenza</c:v>
                </c:pt>
                <c:pt idx="6">
                  <c:v>EAEN manejo de la culpa</c:v>
                </c:pt>
                <c:pt idx="7">
                  <c:v>EAEN manejo del miedo</c:v>
                </c:pt>
                <c:pt idx="8">
                  <c:v>EACISE comunicación interpersonal</c:v>
                </c:pt>
                <c:pt idx="9">
                  <c:v>EACISE autoeficacia social</c:v>
                </c:pt>
                <c:pt idx="10">
                  <c:v>EACISE autoeficacia empática</c:v>
                </c:pt>
                <c:pt idx="11">
                  <c:v>EAR autoestima</c:v>
                </c:pt>
                <c:pt idx="12">
                  <c:v>EER resiliencia</c:v>
                </c:pt>
              </c:strCache>
            </c:strRef>
          </c:cat>
          <c:val>
            <c:numRef>
              <c:f>Foglio2!$B$11:$N$11</c:f>
              <c:numCache>
                <c:formatCode>General</c:formatCode>
                <c:ptCount val="13"/>
                <c:pt idx="0">
                  <c:v>45.5336</c:v>
                </c:pt>
                <c:pt idx="1">
                  <c:v>45.6713</c:v>
                </c:pt>
                <c:pt idx="2">
                  <c:v>47.6363</c:v>
                </c:pt>
                <c:pt idx="3">
                  <c:v>44.4092</c:v>
                </c:pt>
                <c:pt idx="4">
                  <c:v>45.0372</c:v>
                </c:pt>
                <c:pt idx="5">
                  <c:v>44.3269</c:v>
                </c:pt>
                <c:pt idx="6">
                  <c:v>45.4527</c:v>
                </c:pt>
                <c:pt idx="7">
                  <c:v>44.7501</c:v>
                </c:pt>
                <c:pt idx="8">
                  <c:v>46.9798</c:v>
                </c:pt>
                <c:pt idx="9">
                  <c:v>47.9362</c:v>
                </c:pt>
                <c:pt idx="10">
                  <c:v>47.7438</c:v>
                </c:pt>
                <c:pt idx="11">
                  <c:v>48.0563</c:v>
                </c:pt>
                <c:pt idx="12">
                  <c:v>48.5452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Foglio2!$A$12</c:f>
              <c:strCache>
                <c:ptCount val="1"/>
                <c:pt idx="0">
                  <c:v>media T</c:v>
                </c:pt>
              </c:strCache>
            </c:strRef>
          </c:tx>
          <c:spPr>
            <a:ln w="28575" cmpd="sng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Foglio2!$B$8:$N$8</c:f>
              <c:strCache>
                <c:ptCount val="13"/>
                <c:pt idx="0">
                  <c:v>EAEP recuerdos positivos</c:v>
                </c:pt>
                <c:pt idx="1">
                  <c:v>EAEP humor</c:v>
                </c:pt>
                <c:pt idx="2">
                  <c:v>EAEP alegría</c:v>
                </c:pt>
                <c:pt idx="3">
                  <c:v>EAEN manejo de la tristeza</c:v>
                </c:pt>
                <c:pt idx="4">
                  <c:v>EAEN manejo de la colera</c:v>
                </c:pt>
                <c:pt idx="5">
                  <c:v>EAEN manejo de la vergüenza</c:v>
                </c:pt>
                <c:pt idx="6">
                  <c:v>EAEN manejo de la culpa</c:v>
                </c:pt>
                <c:pt idx="7">
                  <c:v>EAEN manejo del miedo</c:v>
                </c:pt>
                <c:pt idx="8">
                  <c:v>EACISE comunicación interpersonal</c:v>
                </c:pt>
                <c:pt idx="9">
                  <c:v>EACISE autoeficacia social</c:v>
                </c:pt>
                <c:pt idx="10">
                  <c:v>EACISE autoeficacia empática</c:v>
                </c:pt>
                <c:pt idx="11">
                  <c:v>EAR autoestima</c:v>
                </c:pt>
                <c:pt idx="12">
                  <c:v>EER resiliencia</c:v>
                </c:pt>
              </c:strCache>
            </c:strRef>
          </c:cat>
          <c:val>
            <c:numRef>
              <c:f>Foglio2!$B$12:$N$12</c:f>
              <c:numCache>
                <c:formatCode>General</c:formatCode>
                <c:ptCount val="13"/>
                <c:pt idx="0">
                  <c:v>50.0</c:v>
                </c:pt>
                <c:pt idx="1">
                  <c:v>50.0</c:v>
                </c:pt>
                <c:pt idx="2">
                  <c:v>50.0</c:v>
                </c:pt>
                <c:pt idx="3">
                  <c:v>50.0</c:v>
                </c:pt>
                <c:pt idx="4">
                  <c:v>50.0</c:v>
                </c:pt>
                <c:pt idx="5">
                  <c:v>50.0</c:v>
                </c:pt>
                <c:pt idx="6">
                  <c:v>50.0</c:v>
                </c:pt>
                <c:pt idx="7">
                  <c:v>50.0</c:v>
                </c:pt>
                <c:pt idx="8">
                  <c:v>50.0</c:v>
                </c:pt>
                <c:pt idx="9">
                  <c:v>50.0</c:v>
                </c:pt>
                <c:pt idx="10">
                  <c:v>50.0</c:v>
                </c:pt>
                <c:pt idx="11">
                  <c:v>50.0</c:v>
                </c:pt>
                <c:pt idx="12">
                  <c:v>50.0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378808"/>
        <c:axId val="2135177512"/>
      </c:lineChart>
      <c:catAx>
        <c:axId val="21323788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5177512"/>
        <c:crossesAt val="0.0"/>
        <c:auto val="1"/>
        <c:lblAlgn val="ctr"/>
        <c:lblOffset val="100"/>
        <c:noMultiLvlLbl val="0"/>
      </c:catAx>
      <c:valAx>
        <c:axId val="213517751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cross"/>
        <c:tickLblPos val="nextTo"/>
        <c:crossAx val="2132378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Foglio4!$A$19</c:f>
              <c:strCache>
                <c:ptCount val="1"/>
                <c:pt idx="0">
                  <c:v>cluster 1, grupo con valores más bajos</c:v>
                </c:pt>
              </c:strCache>
            </c:strRef>
          </c:tx>
          <c:marker>
            <c:symbol val="diamond"/>
            <c:size val="6"/>
          </c:marker>
          <c:cat>
            <c:strRef>
              <c:f>Foglio4!$B$18:$J$18</c:f>
              <c:strCache>
                <c:ptCount val="9"/>
                <c:pt idx="0">
                  <c:v>EAEP_recuerdos_pos_t</c:v>
                </c:pt>
                <c:pt idx="1">
                  <c:v>EAEP_humor_t</c:v>
                </c:pt>
                <c:pt idx="2">
                  <c:v>EAEP_alegría_t</c:v>
                </c:pt>
                <c:pt idx="3">
                  <c:v>EAEN_manejo_tristeza_t</c:v>
                </c:pt>
                <c:pt idx="4">
                  <c:v>EAEN_manejo_colera_t</c:v>
                </c:pt>
                <c:pt idx="5">
                  <c:v>EAEN_manejo_vergüenza_t</c:v>
                </c:pt>
                <c:pt idx="6">
                  <c:v>EAEN_manejo_culpa_t</c:v>
                </c:pt>
                <c:pt idx="7">
                  <c:v>EAEN_manejo_miedo_t</c:v>
                </c:pt>
                <c:pt idx="8">
                  <c:v>EAR_autoestima_t</c:v>
                </c:pt>
              </c:strCache>
            </c:strRef>
          </c:cat>
          <c:val>
            <c:numRef>
              <c:f>Foglio4!$B$19:$J$19</c:f>
              <c:numCache>
                <c:formatCode>General</c:formatCode>
                <c:ptCount val="9"/>
                <c:pt idx="0">
                  <c:v>37.89</c:v>
                </c:pt>
                <c:pt idx="1">
                  <c:v>37.42</c:v>
                </c:pt>
                <c:pt idx="2">
                  <c:v>37.81</c:v>
                </c:pt>
                <c:pt idx="3">
                  <c:v>38.32</c:v>
                </c:pt>
                <c:pt idx="4">
                  <c:v>40.21</c:v>
                </c:pt>
                <c:pt idx="5">
                  <c:v>39.25</c:v>
                </c:pt>
                <c:pt idx="6">
                  <c:v>42.34</c:v>
                </c:pt>
                <c:pt idx="7">
                  <c:v>39.27</c:v>
                </c:pt>
                <c:pt idx="8">
                  <c:v>36.89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Foglio4!$A$20</c:f>
              <c:strCache>
                <c:ptCount val="1"/>
                <c:pt idx="0">
                  <c:v>cluster 2, grupo con valores más altos</c:v>
                </c:pt>
              </c:strCache>
            </c:strRef>
          </c:tx>
          <c:marker>
            <c:symbol val="diamond"/>
            <c:size val="6"/>
          </c:marker>
          <c:cat>
            <c:strRef>
              <c:f>Foglio4!$B$18:$J$18</c:f>
              <c:strCache>
                <c:ptCount val="9"/>
                <c:pt idx="0">
                  <c:v>EAEP_recuerdos_pos_t</c:v>
                </c:pt>
                <c:pt idx="1">
                  <c:v>EAEP_humor_t</c:v>
                </c:pt>
                <c:pt idx="2">
                  <c:v>EAEP_alegría_t</c:v>
                </c:pt>
                <c:pt idx="3">
                  <c:v>EAEN_manejo_tristeza_t</c:v>
                </c:pt>
                <c:pt idx="4">
                  <c:v>EAEN_manejo_colera_t</c:v>
                </c:pt>
                <c:pt idx="5">
                  <c:v>EAEN_manejo_vergüenza_t</c:v>
                </c:pt>
                <c:pt idx="6">
                  <c:v>EAEN_manejo_culpa_t</c:v>
                </c:pt>
                <c:pt idx="7">
                  <c:v>EAEN_manejo_miedo_t</c:v>
                </c:pt>
                <c:pt idx="8">
                  <c:v>EAR_autoestima_t</c:v>
                </c:pt>
              </c:strCache>
            </c:strRef>
          </c:cat>
          <c:val>
            <c:numRef>
              <c:f>Foglio4!$B$20:$J$20</c:f>
              <c:numCache>
                <c:formatCode>General</c:formatCode>
                <c:ptCount val="9"/>
                <c:pt idx="0">
                  <c:v>58.56</c:v>
                </c:pt>
                <c:pt idx="1">
                  <c:v>58.5</c:v>
                </c:pt>
                <c:pt idx="2">
                  <c:v>56.09</c:v>
                </c:pt>
                <c:pt idx="3">
                  <c:v>59.62</c:v>
                </c:pt>
                <c:pt idx="4">
                  <c:v>58.4</c:v>
                </c:pt>
                <c:pt idx="5">
                  <c:v>59.54</c:v>
                </c:pt>
                <c:pt idx="6">
                  <c:v>58.14</c:v>
                </c:pt>
                <c:pt idx="7">
                  <c:v>59.01</c:v>
                </c:pt>
                <c:pt idx="8">
                  <c:v>55.01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Foglio4!$A$21</c:f>
              <c:strCache>
                <c:ptCount val="1"/>
                <c:pt idx="0">
                  <c:v>cluster 3, grupo con valores más bajos en EAEN</c:v>
                </c:pt>
              </c:strCache>
            </c:strRef>
          </c:tx>
          <c:marker>
            <c:symbol val="diamond"/>
            <c:size val="6"/>
          </c:marker>
          <c:cat>
            <c:strRef>
              <c:f>Foglio4!$B$18:$J$18</c:f>
              <c:strCache>
                <c:ptCount val="9"/>
                <c:pt idx="0">
                  <c:v>EAEP_recuerdos_pos_t</c:v>
                </c:pt>
                <c:pt idx="1">
                  <c:v>EAEP_humor_t</c:v>
                </c:pt>
                <c:pt idx="2">
                  <c:v>EAEP_alegría_t</c:v>
                </c:pt>
                <c:pt idx="3">
                  <c:v>EAEN_manejo_tristeza_t</c:v>
                </c:pt>
                <c:pt idx="4">
                  <c:v>EAEN_manejo_colera_t</c:v>
                </c:pt>
                <c:pt idx="5">
                  <c:v>EAEN_manejo_vergüenza_t</c:v>
                </c:pt>
                <c:pt idx="6">
                  <c:v>EAEN_manejo_culpa_t</c:v>
                </c:pt>
                <c:pt idx="7">
                  <c:v>EAEN_manejo_miedo_t</c:v>
                </c:pt>
                <c:pt idx="8">
                  <c:v>EAR_autoestima_t</c:v>
                </c:pt>
              </c:strCache>
            </c:strRef>
          </c:cat>
          <c:val>
            <c:numRef>
              <c:f>Foglio4!$B$21:$J$21</c:f>
              <c:numCache>
                <c:formatCode>General</c:formatCode>
                <c:ptCount val="9"/>
                <c:pt idx="0">
                  <c:v>49.33</c:v>
                </c:pt>
                <c:pt idx="1">
                  <c:v>50.21</c:v>
                </c:pt>
                <c:pt idx="2">
                  <c:v>53.95</c:v>
                </c:pt>
                <c:pt idx="3">
                  <c:v>43.51</c:v>
                </c:pt>
                <c:pt idx="4">
                  <c:v>43.51</c:v>
                </c:pt>
                <c:pt idx="5">
                  <c:v>43.23</c:v>
                </c:pt>
                <c:pt idx="6">
                  <c:v>43.02</c:v>
                </c:pt>
                <c:pt idx="7">
                  <c:v>43.39</c:v>
                </c:pt>
                <c:pt idx="8">
                  <c:v>51.97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Foglio4!$A$22</c:f>
              <c:strCache>
                <c:ptCount val="1"/>
                <c:pt idx="0">
                  <c:v>cluster 4, grupo con valores medios</c:v>
                </c:pt>
              </c:strCache>
            </c:strRef>
          </c:tx>
          <c:marker>
            <c:symbol val="diamond"/>
            <c:size val="6"/>
          </c:marker>
          <c:cat>
            <c:strRef>
              <c:f>Foglio4!$B$18:$J$18</c:f>
              <c:strCache>
                <c:ptCount val="9"/>
                <c:pt idx="0">
                  <c:v>EAEP_recuerdos_pos_t</c:v>
                </c:pt>
                <c:pt idx="1">
                  <c:v>EAEP_humor_t</c:v>
                </c:pt>
                <c:pt idx="2">
                  <c:v>EAEP_alegría_t</c:v>
                </c:pt>
                <c:pt idx="3">
                  <c:v>EAEN_manejo_tristeza_t</c:v>
                </c:pt>
                <c:pt idx="4">
                  <c:v>EAEN_manejo_colera_t</c:v>
                </c:pt>
                <c:pt idx="5">
                  <c:v>EAEN_manejo_vergüenza_t</c:v>
                </c:pt>
                <c:pt idx="6">
                  <c:v>EAEN_manejo_culpa_t</c:v>
                </c:pt>
                <c:pt idx="7">
                  <c:v>EAEN_manejo_miedo_t</c:v>
                </c:pt>
                <c:pt idx="8">
                  <c:v>EAR_autoestima_t</c:v>
                </c:pt>
              </c:strCache>
            </c:strRef>
          </c:cat>
          <c:val>
            <c:numRef>
              <c:f>Foglio4!$B$22:$J$22</c:f>
              <c:numCache>
                <c:formatCode>General</c:formatCode>
                <c:ptCount val="9"/>
                <c:pt idx="0">
                  <c:v>48.36</c:v>
                </c:pt>
                <c:pt idx="1">
                  <c:v>47.95</c:v>
                </c:pt>
                <c:pt idx="2">
                  <c:v>47.07</c:v>
                </c:pt>
                <c:pt idx="3">
                  <c:v>51.67</c:v>
                </c:pt>
                <c:pt idx="4">
                  <c:v>51.91</c:v>
                </c:pt>
                <c:pt idx="5">
                  <c:v>51.53</c:v>
                </c:pt>
                <c:pt idx="6">
                  <c:v>51.54</c:v>
                </c:pt>
                <c:pt idx="7">
                  <c:v>51.87</c:v>
                </c:pt>
                <c:pt idx="8">
                  <c:v>49.96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Foglio4!$A$23</c:f>
              <c:strCache>
                <c:ptCount val="1"/>
                <c:pt idx="0">
                  <c:v>media T</c:v>
                </c:pt>
              </c:strCache>
            </c:strRef>
          </c:tx>
          <c:spPr>
            <a:ln w="28575" cmpd="sng">
              <a:solidFill>
                <a:schemeClr val="tx1"/>
              </a:solidFill>
            </a:ln>
          </c:spPr>
          <c:marker>
            <c:symbol val="none"/>
          </c:marker>
          <c:cat>
            <c:strRef>
              <c:f>Foglio4!$B$18:$J$18</c:f>
              <c:strCache>
                <c:ptCount val="9"/>
                <c:pt idx="0">
                  <c:v>EAEP_recuerdos_pos_t</c:v>
                </c:pt>
                <c:pt idx="1">
                  <c:v>EAEP_humor_t</c:v>
                </c:pt>
                <c:pt idx="2">
                  <c:v>EAEP_alegría_t</c:v>
                </c:pt>
                <c:pt idx="3">
                  <c:v>EAEN_manejo_tristeza_t</c:v>
                </c:pt>
                <c:pt idx="4">
                  <c:v>EAEN_manejo_colera_t</c:v>
                </c:pt>
                <c:pt idx="5">
                  <c:v>EAEN_manejo_vergüenza_t</c:v>
                </c:pt>
                <c:pt idx="6">
                  <c:v>EAEN_manejo_culpa_t</c:v>
                </c:pt>
                <c:pt idx="7">
                  <c:v>EAEN_manejo_miedo_t</c:v>
                </c:pt>
                <c:pt idx="8">
                  <c:v>EAR_autoestima_t</c:v>
                </c:pt>
              </c:strCache>
            </c:strRef>
          </c:cat>
          <c:val>
            <c:numRef>
              <c:f>Foglio4!$B$23:$J$23</c:f>
              <c:numCache>
                <c:formatCode>General</c:formatCode>
                <c:ptCount val="9"/>
                <c:pt idx="0">
                  <c:v>50.0</c:v>
                </c:pt>
                <c:pt idx="1">
                  <c:v>50.0</c:v>
                </c:pt>
                <c:pt idx="2">
                  <c:v>50.0</c:v>
                </c:pt>
                <c:pt idx="3">
                  <c:v>50.0</c:v>
                </c:pt>
                <c:pt idx="4">
                  <c:v>50.0</c:v>
                </c:pt>
                <c:pt idx="5">
                  <c:v>50.0</c:v>
                </c:pt>
                <c:pt idx="6">
                  <c:v>50.0</c:v>
                </c:pt>
                <c:pt idx="7">
                  <c:v>50.0</c:v>
                </c:pt>
                <c:pt idx="8">
                  <c:v>50.0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6152968"/>
        <c:axId val="-2116074216"/>
      </c:lineChart>
      <c:catAx>
        <c:axId val="-21161529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6074216"/>
        <c:crosses val="autoZero"/>
        <c:auto val="1"/>
        <c:lblAlgn val="ctr"/>
        <c:lblOffset val="100"/>
        <c:noMultiLvlLbl val="0"/>
      </c:catAx>
      <c:valAx>
        <c:axId val="-2116074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6152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'Macro Regiones 2'!$A$16</c:f>
              <c:strCache>
                <c:ptCount val="1"/>
                <c:pt idx="0">
                  <c:v>EAEP_global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</c:spPr>
          </c:dPt>
          <c:cat>
            <c:multiLvlStrRef>
              <c:f>'Macro Regiones 2'!$B$14:$K$15</c:f>
              <c:multiLvlStrCache>
                <c:ptCount val="10"/>
                <c:lvl>
                  <c:pt idx="0">
                    <c:v>Media</c:v>
                  </c:pt>
                  <c:pt idx="1">
                    <c:v>Mediana</c:v>
                  </c:pt>
                  <c:pt idx="2">
                    <c:v>Media</c:v>
                  </c:pt>
                  <c:pt idx="3">
                    <c:v>Mediana</c:v>
                  </c:pt>
                  <c:pt idx="4">
                    <c:v>Media</c:v>
                  </c:pt>
                  <c:pt idx="5">
                    <c:v>Mediana</c:v>
                  </c:pt>
                  <c:pt idx="6">
                    <c:v>Media</c:v>
                  </c:pt>
                  <c:pt idx="7">
                    <c:v>Mediana</c:v>
                  </c:pt>
                  <c:pt idx="8">
                    <c:v>Media</c:v>
                  </c:pt>
                  <c:pt idx="9">
                    <c:v>Mediana</c:v>
                  </c:pt>
                </c:lvl>
                <c:lvl>
                  <c:pt idx="0">
                    <c:v>Caribe</c:v>
                  </c:pt>
                  <c:pt idx="2">
                    <c:v>Costa Pacífica</c:v>
                  </c:pt>
                  <c:pt idx="4">
                    <c:v>Región Andina</c:v>
                  </c:pt>
                  <c:pt idx="6">
                    <c:v>Región de Orinoquia</c:v>
                  </c:pt>
                  <c:pt idx="8">
                    <c:v>Región de Amazonia</c:v>
                  </c:pt>
                </c:lvl>
              </c:multiLvlStrCache>
            </c:multiLvlStrRef>
          </c:cat>
          <c:val>
            <c:numRef>
              <c:f>'Macro Regiones 2'!$B$16:$K$16</c:f>
              <c:numCache>
                <c:formatCode>0.0</c:formatCode>
                <c:ptCount val="10"/>
                <c:pt idx="0">
                  <c:v>64.7204</c:v>
                </c:pt>
                <c:pt idx="1">
                  <c:v>65.0</c:v>
                </c:pt>
                <c:pt idx="2">
                  <c:v>63.6634</c:v>
                </c:pt>
                <c:pt idx="3">
                  <c:v>64.0</c:v>
                </c:pt>
                <c:pt idx="4">
                  <c:v>63.3235</c:v>
                </c:pt>
                <c:pt idx="5">
                  <c:v>64.0</c:v>
                </c:pt>
                <c:pt idx="6">
                  <c:v>63.3377</c:v>
                </c:pt>
                <c:pt idx="7">
                  <c:v>64.0</c:v>
                </c:pt>
                <c:pt idx="8">
                  <c:v>63.46380000000001</c:v>
                </c:pt>
                <c:pt idx="9">
                  <c:v>64.0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164456"/>
        <c:axId val="2137160072"/>
      </c:barChart>
      <c:catAx>
        <c:axId val="21371644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160072"/>
        <c:crosses val="autoZero"/>
        <c:auto val="1"/>
        <c:lblAlgn val="ctr"/>
        <c:lblOffset val="100"/>
        <c:noMultiLvlLbl val="0"/>
      </c:catAx>
      <c:valAx>
        <c:axId val="21371600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137164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'Macro Regiones 2'!$A$17</c:f>
              <c:strCache>
                <c:ptCount val="1"/>
                <c:pt idx="0">
                  <c:v>EAEN_global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</c:spPr>
          </c:dPt>
          <c:cat>
            <c:multiLvlStrRef>
              <c:f>'Macro Regiones 2'!$B$14:$K$15</c:f>
              <c:multiLvlStrCache>
                <c:ptCount val="10"/>
                <c:lvl>
                  <c:pt idx="0">
                    <c:v>Media</c:v>
                  </c:pt>
                  <c:pt idx="1">
                    <c:v>Mediana</c:v>
                  </c:pt>
                  <c:pt idx="2">
                    <c:v>Media</c:v>
                  </c:pt>
                  <c:pt idx="3">
                    <c:v>Mediana</c:v>
                  </c:pt>
                  <c:pt idx="4">
                    <c:v>Media</c:v>
                  </c:pt>
                  <c:pt idx="5">
                    <c:v>Mediana</c:v>
                  </c:pt>
                  <c:pt idx="6">
                    <c:v>Media</c:v>
                  </c:pt>
                  <c:pt idx="7">
                    <c:v>Mediana</c:v>
                  </c:pt>
                  <c:pt idx="8">
                    <c:v>Media</c:v>
                  </c:pt>
                  <c:pt idx="9">
                    <c:v>Mediana</c:v>
                  </c:pt>
                </c:lvl>
                <c:lvl>
                  <c:pt idx="0">
                    <c:v>Caribe</c:v>
                  </c:pt>
                  <c:pt idx="2">
                    <c:v>Costa Pacífica</c:v>
                  </c:pt>
                  <c:pt idx="4">
                    <c:v>Región Andina</c:v>
                  </c:pt>
                  <c:pt idx="6">
                    <c:v>Región de Orinoquia</c:v>
                  </c:pt>
                  <c:pt idx="8">
                    <c:v>Región de Amazonia</c:v>
                  </c:pt>
                </c:lvl>
              </c:multiLvlStrCache>
            </c:multiLvlStrRef>
          </c:cat>
          <c:val>
            <c:numRef>
              <c:f>'Macro Regiones 2'!$B$17:$K$17</c:f>
              <c:numCache>
                <c:formatCode>0.0</c:formatCode>
                <c:ptCount val="10"/>
                <c:pt idx="0">
                  <c:v>66.9574</c:v>
                </c:pt>
                <c:pt idx="1">
                  <c:v>67.0</c:v>
                </c:pt>
                <c:pt idx="2">
                  <c:v>65.61579999999998</c:v>
                </c:pt>
                <c:pt idx="3">
                  <c:v>66.0</c:v>
                </c:pt>
                <c:pt idx="4">
                  <c:v>65.45800000000001</c:v>
                </c:pt>
                <c:pt idx="5">
                  <c:v>66.0</c:v>
                </c:pt>
                <c:pt idx="6">
                  <c:v>65.8275</c:v>
                </c:pt>
                <c:pt idx="7">
                  <c:v>66.0</c:v>
                </c:pt>
                <c:pt idx="8">
                  <c:v>66.62889999999986</c:v>
                </c:pt>
                <c:pt idx="9">
                  <c:v>67.0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181368"/>
        <c:axId val="2137184344"/>
      </c:barChart>
      <c:catAx>
        <c:axId val="21371813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184344"/>
        <c:crosses val="autoZero"/>
        <c:auto val="1"/>
        <c:lblAlgn val="ctr"/>
        <c:lblOffset val="100"/>
        <c:noMultiLvlLbl val="0"/>
      </c:catAx>
      <c:valAx>
        <c:axId val="21371843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137181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'Macro Regiones 2'!$A$18</c:f>
              <c:strCache>
                <c:ptCount val="1"/>
                <c:pt idx="0">
                  <c:v>EAR_autoestima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</c:spPr>
          </c:dPt>
          <c:cat>
            <c:multiLvlStrRef>
              <c:f>'Macro Regiones 2'!$B$14:$K$15</c:f>
              <c:multiLvlStrCache>
                <c:ptCount val="10"/>
                <c:lvl>
                  <c:pt idx="0">
                    <c:v>Media</c:v>
                  </c:pt>
                  <c:pt idx="1">
                    <c:v>Mediana</c:v>
                  </c:pt>
                  <c:pt idx="2">
                    <c:v>Media</c:v>
                  </c:pt>
                  <c:pt idx="3">
                    <c:v>Mediana</c:v>
                  </c:pt>
                  <c:pt idx="4">
                    <c:v>Media</c:v>
                  </c:pt>
                  <c:pt idx="5">
                    <c:v>Mediana</c:v>
                  </c:pt>
                  <c:pt idx="6">
                    <c:v>Media</c:v>
                  </c:pt>
                  <c:pt idx="7">
                    <c:v>Mediana</c:v>
                  </c:pt>
                  <c:pt idx="8">
                    <c:v>Media</c:v>
                  </c:pt>
                  <c:pt idx="9">
                    <c:v>Mediana</c:v>
                  </c:pt>
                </c:lvl>
                <c:lvl>
                  <c:pt idx="0">
                    <c:v>Caribe</c:v>
                  </c:pt>
                  <c:pt idx="2">
                    <c:v>Costa Pacífica</c:v>
                  </c:pt>
                  <c:pt idx="4">
                    <c:v>Región Andina</c:v>
                  </c:pt>
                  <c:pt idx="6">
                    <c:v>Región de Orinoquia</c:v>
                  </c:pt>
                  <c:pt idx="8">
                    <c:v>Región de Amazonia</c:v>
                  </c:pt>
                </c:lvl>
              </c:multiLvlStrCache>
            </c:multiLvlStrRef>
          </c:cat>
          <c:val>
            <c:numRef>
              <c:f>'Macro Regiones 2'!$B$18:$K$18</c:f>
              <c:numCache>
                <c:formatCode>0.0</c:formatCode>
                <c:ptCount val="10"/>
                <c:pt idx="0">
                  <c:v>18.8221</c:v>
                </c:pt>
                <c:pt idx="1">
                  <c:v>20.0</c:v>
                </c:pt>
                <c:pt idx="2">
                  <c:v>18.8063</c:v>
                </c:pt>
                <c:pt idx="3">
                  <c:v>20.0</c:v>
                </c:pt>
                <c:pt idx="4">
                  <c:v>18.7511</c:v>
                </c:pt>
                <c:pt idx="5">
                  <c:v>20.0</c:v>
                </c:pt>
                <c:pt idx="6">
                  <c:v>18.8874</c:v>
                </c:pt>
                <c:pt idx="7">
                  <c:v>20.0</c:v>
                </c:pt>
                <c:pt idx="8">
                  <c:v>18.8145</c:v>
                </c:pt>
                <c:pt idx="9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6868744"/>
        <c:axId val="-2146902024"/>
      </c:barChart>
      <c:catAx>
        <c:axId val="-21468687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6902024"/>
        <c:crosses val="autoZero"/>
        <c:auto val="1"/>
        <c:lblAlgn val="ctr"/>
        <c:lblOffset val="100"/>
        <c:noMultiLvlLbl val="0"/>
      </c:catAx>
      <c:valAx>
        <c:axId val="-21469020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-2146868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EAEP_humor_clas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Sheet1!$B$43:$B$44</c:f>
              <c:strCache>
                <c:ptCount val="1"/>
                <c:pt idx="0">
                  <c:v>EAEP_humor_clas Percentuale</c:v>
                </c:pt>
              </c:strCache>
            </c:strRef>
          </c:tx>
          <c:invertIfNegative val="0"/>
          <c:cat>
            <c:strRef>
              <c:f>Sheet1!$A$45:$A$48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Sheet1!$B$45:$B$48</c:f>
              <c:numCache>
                <c:formatCode>###0.0</c:formatCode>
                <c:ptCount val="4"/>
                <c:pt idx="0" formatCode="####.0">
                  <c:v>0.113806402663913</c:v>
                </c:pt>
                <c:pt idx="1">
                  <c:v>3.095955657653481</c:v>
                </c:pt>
                <c:pt idx="2">
                  <c:v>39.93129465320646</c:v>
                </c:pt>
                <c:pt idx="3">
                  <c:v>56.85894328647601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027944"/>
        <c:axId val="2132030888"/>
      </c:barChart>
      <c:catAx>
        <c:axId val="21320279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030888"/>
        <c:crosses val="autoZero"/>
        <c:auto val="1"/>
        <c:lblAlgn val="ctr"/>
        <c:lblOffset val="100"/>
        <c:noMultiLvlLbl val="0"/>
      </c:catAx>
      <c:valAx>
        <c:axId val="2132030888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crossAx val="2132027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EAEP_alegría_pos_clas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Sheet1!$B$51:$B$52</c:f>
              <c:strCache>
                <c:ptCount val="1"/>
                <c:pt idx="0">
                  <c:v>EAEP_alegría_pos_clas Percentuale</c:v>
                </c:pt>
              </c:strCache>
            </c:strRef>
          </c:tx>
          <c:invertIfNegative val="0"/>
          <c:cat>
            <c:strRef>
              <c:f>Sheet1!$A$53:$A$56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Sheet1!$B$53:$B$56</c:f>
              <c:numCache>
                <c:formatCode>####.0</c:formatCode>
                <c:ptCount val="4"/>
                <c:pt idx="0">
                  <c:v>0.122236506564943</c:v>
                </c:pt>
                <c:pt idx="1">
                  <c:v>0.91255874728656</c:v>
                </c:pt>
                <c:pt idx="2" formatCode="###0.0">
                  <c:v>16.21951990558284</c:v>
                </c:pt>
                <c:pt idx="3" formatCode="###0.0">
                  <c:v>82.7435773145903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055416"/>
        <c:axId val="2132058360"/>
      </c:barChart>
      <c:catAx>
        <c:axId val="21320554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058360"/>
        <c:crosses val="autoZero"/>
        <c:auto val="1"/>
        <c:lblAlgn val="ctr"/>
        <c:lblOffset val="100"/>
        <c:noMultiLvlLbl val="0"/>
      </c:catAx>
      <c:valAx>
        <c:axId val="2132058360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crossAx val="2132055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EAR_autoestima_clas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Sheet1!$B$103:$B$104</c:f>
              <c:strCache>
                <c:ptCount val="1"/>
                <c:pt idx="0">
                  <c:v>EAR_autoestima_clas Percentuale</c:v>
                </c:pt>
              </c:strCache>
            </c:strRef>
          </c:tx>
          <c:invertIfNegative val="0"/>
          <c:cat>
            <c:strRef>
              <c:f>Sheet1!$A$105:$A$108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Sheet1!$B$105:$B$108</c:f>
              <c:numCache>
                <c:formatCode>####.0</c:formatCode>
                <c:ptCount val="4"/>
                <c:pt idx="0">
                  <c:v>0.14331176631752</c:v>
                </c:pt>
                <c:pt idx="1">
                  <c:v>0.280300954709267</c:v>
                </c:pt>
                <c:pt idx="2" formatCode="###0.0">
                  <c:v>5.928470568399744</c:v>
                </c:pt>
                <c:pt idx="3" formatCode="###0.0">
                  <c:v>93.64791671057345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085176"/>
        <c:axId val="2132088120"/>
      </c:barChart>
      <c:catAx>
        <c:axId val="21320851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088120"/>
        <c:crosses val="autoZero"/>
        <c:auto val="1"/>
        <c:lblAlgn val="ctr"/>
        <c:lblOffset val="100"/>
        <c:noMultiLvlLbl val="0"/>
      </c:catAx>
      <c:valAx>
        <c:axId val="2132088120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crossAx val="2132085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EACISE_com_interpers_clas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Foglio1!$B$1:$B$2</c:f>
              <c:strCache>
                <c:ptCount val="1"/>
                <c:pt idx="0">
                  <c:v>EACISE_com_interpers_clas Porcentaje</c:v>
                </c:pt>
              </c:strCache>
            </c:strRef>
          </c:tx>
          <c:invertIfNegative val="0"/>
          <c:cat>
            <c:strRef>
              <c:f>Foglio1!$A$3:$A$6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1.8</c:v>
                </c:pt>
                <c:pt idx="1">
                  <c:v>2.7</c:v>
                </c:pt>
                <c:pt idx="2">
                  <c:v>39.8</c:v>
                </c:pt>
                <c:pt idx="3">
                  <c:v>55.8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119976"/>
        <c:axId val="2132122920"/>
      </c:barChart>
      <c:catAx>
        <c:axId val="21321199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122920"/>
        <c:crosses val="autoZero"/>
        <c:auto val="1"/>
        <c:lblAlgn val="ctr"/>
        <c:lblOffset val="100"/>
        <c:noMultiLvlLbl val="0"/>
      </c:catAx>
      <c:valAx>
        <c:axId val="2132122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119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EACISE_autoef_social_clas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Foglio1!$B$15:$B$16</c:f>
              <c:strCache>
                <c:ptCount val="1"/>
                <c:pt idx="0">
                  <c:v>EACISE_autoef_social_clas Porcentaje</c:v>
                </c:pt>
              </c:strCache>
            </c:strRef>
          </c:tx>
          <c:invertIfNegative val="0"/>
          <c:cat>
            <c:strRef>
              <c:f>Foglio1!$A$17:$A$20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Foglio1!$B$17:$B$20</c:f>
              <c:numCache>
                <c:formatCode>General</c:formatCode>
                <c:ptCount val="4"/>
                <c:pt idx="0">
                  <c:v>2.0</c:v>
                </c:pt>
                <c:pt idx="1">
                  <c:v>2.9</c:v>
                </c:pt>
                <c:pt idx="2">
                  <c:v>30.5</c:v>
                </c:pt>
                <c:pt idx="3">
                  <c:v>64.6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147704"/>
        <c:axId val="2132150648"/>
      </c:barChart>
      <c:catAx>
        <c:axId val="2132147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150648"/>
        <c:crosses val="autoZero"/>
        <c:auto val="1"/>
        <c:lblAlgn val="ctr"/>
        <c:lblOffset val="100"/>
        <c:noMultiLvlLbl val="0"/>
      </c:catAx>
      <c:valAx>
        <c:axId val="2132150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147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EACISE_autoef_empática_clas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Foglio1!$B$31:$B$32</c:f>
              <c:strCache>
                <c:ptCount val="1"/>
                <c:pt idx="0">
                  <c:v>EACISE_autoef_empática_clas Porcentaje</c:v>
                </c:pt>
              </c:strCache>
            </c:strRef>
          </c:tx>
          <c:invertIfNegative val="0"/>
          <c:cat>
            <c:strRef>
              <c:f>Foglio1!$A$33:$A$36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Foglio1!$B$33:$B$36</c:f>
              <c:numCache>
                <c:formatCode>General</c:formatCode>
                <c:ptCount val="4"/>
                <c:pt idx="0">
                  <c:v>2.1</c:v>
                </c:pt>
                <c:pt idx="1">
                  <c:v>3.2</c:v>
                </c:pt>
                <c:pt idx="2">
                  <c:v>35.2</c:v>
                </c:pt>
                <c:pt idx="3">
                  <c:v>59.5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175400"/>
        <c:axId val="2132178344"/>
      </c:barChart>
      <c:catAx>
        <c:axId val="2132175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178344"/>
        <c:crosses val="autoZero"/>
        <c:auto val="1"/>
        <c:lblAlgn val="ctr"/>
        <c:lblOffset val="100"/>
        <c:noMultiLvlLbl val="0"/>
      </c:catAx>
      <c:valAx>
        <c:axId val="2132178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175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 err="1" smtClean="0"/>
              <a:t>EAEN_tristeza_clas</a:t>
            </a:r>
            <a:r>
              <a:rPr lang="it-IT" dirty="0" smtClean="0"/>
              <a:t> </a:t>
            </a:r>
            <a:endParaRPr lang="it-IT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Sheet1!$B$61:$B$62</c:f>
              <c:strCache>
                <c:ptCount val="1"/>
                <c:pt idx="0">
                  <c:v>EAEP_tristeza_clas Percentuale</c:v>
                </c:pt>
              </c:strCache>
            </c:strRef>
          </c:tx>
          <c:invertIfNegative val="0"/>
          <c:cat>
            <c:strRef>
              <c:f>Sheet1!$A$63:$A$66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Sheet1!$B$63:$B$66</c:f>
              <c:numCache>
                <c:formatCode>###0.0</c:formatCode>
                <c:ptCount val="4"/>
                <c:pt idx="0" formatCode="####.0">
                  <c:v>0.280300954709267</c:v>
                </c:pt>
                <c:pt idx="1">
                  <c:v>11.11298446753356</c:v>
                </c:pt>
                <c:pt idx="2">
                  <c:v>70.2417332293621</c:v>
                </c:pt>
                <c:pt idx="3">
                  <c:v>18.36498134839512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204632"/>
        <c:axId val="2132207576"/>
      </c:barChart>
      <c:catAx>
        <c:axId val="2132204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207576"/>
        <c:crosses val="autoZero"/>
        <c:auto val="1"/>
        <c:lblAlgn val="ctr"/>
        <c:lblOffset val="100"/>
        <c:noMultiLvlLbl val="0"/>
      </c:catAx>
      <c:valAx>
        <c:axId val="2132207576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crossAx val="2132204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EAEN_colera_clas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Sheet1!$B$69:$B$70</c:f>
              <c:strCache>
                <c:ptCount val="1"/>
                <c:pt idx="0">
                  <c:v>EAEN_colera_clas Percentuale</c:v>
                </c:pt>
              </c:strCache>
            </c:strRef>
          </c:tx>
          <c:invertIfNegative val="0"/>
          <c:cat>
            <c:strRef>
              <c:f>Sheet1!$A$71:$A$74</c:f>
              <c:strCache>
                <c:ptCount val="4"/>
                <c:pt idx="0">
                  <c:v>bajo</c:v>
                </c:pt>
                <c:pt idx="1">
                  <c:v>medio-bajo</c:v>
                </c:pt>
                <c:pt idx="2">
                  <c:v>medio-alto</c:v>
                </c:pt>
                <c:pt idx="3">
                  <c:v>alto</c:v>
                </c:pt>
              </c:strCache>
            </c:strRef>
          </c:cat>
          <c:val>
            <c:numRef>
              <c:f>Sheet1!$B$71:$B$74</c:f>
              <c:numCache>
                <c:formatCode>###0.0</c:formatCode>
                <c:ptCount val="4"/>
                <c:pt idx="0">
                  <c:v>1.21815001369892</c:v>
                </c:pt>
                <c:pt idx="1">
                  <c:v>18.21745453012709</c:v>
                </c:pt>
                <c:pt idx="2">
                  <c:v>47.4952053784063</c:v>
                </c:pt>
                <c:pt idx="3">
                  <c:v>33.06708255179231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239704"/>
        <c:axId val="2132242648"/>
      </c:barChart>
      <c:catAx>
        <c:axId val="2132239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242648"/>
        <c:crosses val="autoZero"/>
        <c:auto val="1"/>
        <c:lblAlgn val="ctr"/>
        <c:lblOffset val="100"/>
        <c:noMultiLvlLbl val="0"/>
      </c:catAx>
      <c:valAx>
        <c:axId val="2132242648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crossAx val="2132239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AA971-9610-124D-9CB2-106A221DD4BF}" type="doc">
      <dgm:prSet loTypeId="urn:microsoft.com/office/officeart/2005/8/layout/vProcess5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2B0EC15-4F28-B744-A656-472672C260CF}">
      <dgm:prSet phldrT="[Testo]"/>
      <dgm:spPr/>
      <dgm:t>
        <a:bodyPr/>
        <a:lstStyle/>
        <a:p>
          <a:pPr>
            <a:tabLst/>
          </a:pPr>
          <a:r>
            <a:rPr lang="es-CO" dirty="0" smtClean="0"/>
            <a:t>1. Base de datos originaria: </a:t>
          </a:r>
        </a:p>
        <a:p>
          <a:pPr>
            <a:tabLst/>
          </a:pPr>
          <a:r>
            <a:rPr lang="pt-BR" b="1" dirty="0" smtClean="0"/>
            <a:t>117.606 registros </a:t>
          </a:r>
          <a:r>
            <a:rPr lang="pt-BR" b="0" i="1" dirty="0" smtClean="0"/>
            <a:t>(presencia de aproximadamente 5.000 registros duplicados)</a:t>
          </a:r>
          <a:endParaRPr lang="es-CO" b="0" i="1" dirty="0"/>
        </a:p>
      </dgm:t>
    </dgm:pt>
    <dgm:pt modelId="{5E3DC1A3-C1DE-B940-BCE7-1AF3D6B6E81A}" type="parTrans" cxnId="{B1E57977-0CFC-684F-A16A-90A5F84D34C9}">
      <dgm:prSet/>
      <dgm:spPr/>
      <dgm:t>
        <a:bodyPr/>
        <a:lstStyle/>
        <a:p>
          <a:endParaRPr lang="es-CO"/>
        </a:p>
      </dgm:t>
    </dgm:pt>
    <dgm:pt modelId="{964D0D0E-2E99-3343-BEBD-0B67E7797197}" type="sibTrans" cxnId="{B1E57977-0CFC-684F-A16A-90A5F84D34C9}">
      <dgm:prSet/>
      <dgm:spPr/>
      <dgm:t>
        <a:bodyPr/>
        <a:lstStyle/>
        <a:p>
          <a:endParaRPr lang="es-CO"/>
        </a:p>
      </dgm:t>
    </dgm:pt>
    <dgm:pt modelId="{059D053E-D043-6E4A-AF65-344CA14931E3}">
      <dgm:prSet phldrT="[Testo]"/>
      <dgm:spPr/>
      <dgm:t>
        <a:bodyPr/>
        <a:lstStyle/>
        <a:p>
          <a:r>
            <a:rPr lang="es-CO" dirty="0" smtClean="0"/>
            <a:t>2. Base de datos con todos los casos validos (no considera los registros que no tienen respuestas a los cuestionarios de HpV): </a:t>
          </a:r>
        </a:p>
        <a:p>
          <a:r>
            <a:rPr lang="es-CO" b="1" dirty="0" smtClean="0"/>
            <a:t>47.920 registros</a:t>
          </a:r>
          <a:endParaRPr lang="es-CO" b="1" dirty="0"/>
        </a:p>
      </dgm:t>
    </dgm:pt>
    <dgm:pt modelId="{DB4E4198-9841-6C42-B881-F4F76F25993A}" type="parTrans" cxnId="{BF7C30D6-6752-FF4C-9244-8EA695850E50}">
      <dgm:prSet/>
      <dgm:spPr/>
      <dgm:t>
        <a:bodyPr/>
        <a:lstStyle/>
        <a:p>
          <a:endParaRPr lang="es-CO"/>
        </a:p>
      </dgm:t>
    </dgm:pt>
    <dgm:pt modelId="{46A37B89-1B42-454F-8764-0909E3C29AEF}" type="sibTrans" cxnId="{BF7C30D6-6752-FF4C-9244-8EA695850E50}">
      <dgm:prSet/>
      <dgm:spPr/>
      <dgm:t>
        <a:bodyPr/>
        <a:lstStyle/>
        <a:p>
          <a:endParaRPr lang="es-CO"/>
        </a:p>
      </dgm:t>
    </dgm:pt>
    <dgm:pt modelId="{8A7AED92-663F-164F-A37D-37EA1BFBC735}">
      <dgm:prSet phldrT="[Testo]"/>
      <dgm:spPr/>
      <dgm:t>
        <a:bodyPr/>
        <a:lstStyle/>
        <a:p>
          <a:r>
            <a:rPr lang="es-CO" dirty="0" smtClean="0"/>
            <a:t>3. Base de datos con los registros que tienen respuestas a las escalas EAEP, EAEN y EAR: </a:t>
          </a:r>
        </a:p>
        <a:p>
          <a:r>
            <a:rPr lang="es-CO" b="1" dirty="0" smtClean="0"/>
            <a:t>47.449 registros</a:t>
          </a:r>
          <a:endParaRPr lang="es-CO" b="1" dirty="0"/>
        </a:p>
      </dgm:t>
    </dgm:pt>
    <dgm:pt modelId="{22394C48-636D-F146-BD39-6BC1F6278D99}" type="parTrans" cxnId="{E045F40C-3071-DF4C-B9B8-A1A787334327}">
      <dgm:prSet/>
      <dgm:spPr/>
      <dgm:t>
        <a:bodyPr/>
        <a:lstStyle/>
        <a:p>
          <a:endParaRPr lang="es-CO"/>
        </a:p>
      </dgm:t>
    </dgm:pt>
    <dgm:pt modelId="{EEA97A65-C817-F148-8528-F4CA25826514}" type="sibTrans" cxnId="{E045F40C-3071-DF4C-B9B8-A1A787334327}">
      <dgm:prSet/>
      <dgm:spPr/>
      <dgm:t>
        <a:bodyPr/>
        <a:lstStyle/>
        <a:p>
          <a:endParaRPr lang="es-CO"/>
        </a:p>
      </dgm:t>
    </dgm:pt>
    <dgm:pt modelId="{65424BE6-E147-CF4F-BD7E-19F5CE06B50D}">
      <dgm:prSet/>
      <dgm:spPr/>
      <dgm:t>
        <a:bodyPr/>
        <a:lstStyle/>
        <a:p>
          <a:r>
            <a:rPr lang="es-CO" dirty="0" smtClean="0"/>
            <a:t>4. Base de datos con los registros que tienen respuestas a todas las escalas (EAEP, EAEN, EACISE, EER y EAR):</a:t>
          </a:r>
        </a:p>
        <a:p>
          <a:r>
            <a:rPr lang="es-CO" b="1" dirty="0" smtClean="0"/>
            <a:t>2.613 registros</a:t>
          </a:r>
          <a:endParaRPr lang="es-CO" b="1" dirty="0"/>
        </a:p>
      </dgm:t>
    </dgm:pt>
    <dgm:pt modelId="{B7BDA94F-E0BC-D449-9727-915B430C7C9C}" type="parTrans" cxnId="{58C99191-D6E7-CA4C-B5E8-D47D1B046D5E}">
      <dgm:prSet/>
      <dgm:spPr/>
      <dgm:t>
        <a:bodyPr/>
        <a:lstStyle/>
        <a:p>
          <a:endParaRPr lang="es-CO"/>
        </a:p>
      </dgm:t>
    </dgm:pt>
    <dgm:pt modelId="{F7FCFA79-05ED-E641-8FAF-B2B4E8EBE2CE}" type="sibTrans" cxnId="{58C99191-D6E7-CA4C-B5E8-D47D1B046D5E}">
      <dgm:prSet/>
      <dgm:spPr/>
      <dgm:t>
        <a:bodyPr/>
        <a:lstStyle/>
        <a:p>
          <a:endParaRPr lang="es-CO"/>
        </a:p>
      </dgm:t>
    </dgm:pt>
    <dgm:pt modelId="{024266F0-90DC-0B41-AC9E-05ECCE1A9ED6}" type="pres">
      <dgm:prSet presAssocID="{0D9AA971-9610-124D-9CB2-106A221DD4B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59D526A-31C6-C148-94A9-BD285E1039A4}" type="pres">
      <dgm:prSet presAssocID="{0D9AA971-9610-124D-9CB2-106A221DD4BF}" presName="dummyMaxCanvas" presStyleCnt="0">
        <dgm:presLayoutVars/>
      </dgm:prSet>
      <dgm:spPr/>
    </dgm:pt>
    <dgm:pt modelId="{BD94717D-E3BB-B341-96BE-ECF20DDD4B2F}" type="pres">
      <dgm:prSet presAssocID="{0D9AA971-9610-124D-9CB2-106A221DD4B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04E90BD-6594-3648-94AF-B12DFD37DE1A}" type="pres">
      <dgm:prSet presAssocID="{0D9AA971-9610-124D-9CB2-106A221DD4B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B828410-49E9-DF4C-B2EF-751E3D2A0884}" type="pres">
      <dgm:prSet presAssocID="{0D9AA971-9610-124D-9CB2-106A221DD4B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B3708A0-A5FD-D047-8BD5-70561677436F}" type="pres">
      <dgm:prSet presAssocID="{0D9AA971-9610-124D-9CB2-106A221DD4B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A68B0F2-3219-8644-9FDC-C3660F472CCC}" type="pres">
      <dgm:prSet presAssocID="{0D9AA971-9610-124D-9CB2-106A221DD4B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8D6375-CC3B-3948-BAD7-546DDD30D20E}" type="pres">
      <dgm:prSet presAssocID="{0D9AA971-9610-124D-9CB2-106A221DD4B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106F0E-01C2-A042-8690-9F94ACD49328}" type="pres">
      <dgm:prSet presAssocID="{0D9AA971-9610-124D-9CB2-106A221DD4B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264D0A7-4860-6346-A7B8-362A2E1CDD62}" type="pres">
      <dgm:prSet presAssocID="{0D9AA971-9610-124D-9CB2-106A221DD4B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F86861B-E831-DE4C-924D-2D4CE3CC1531}" type="pres">
      <dgm:prSet presAssocID="{0D9AA971-9610-124D-9CB2-106A221DD4B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3FD57F4-10B8-6D40-84D1-0956324AA54B}" type="pres">
      <dgm:prSet presAssocID="{0D9AA971-9610-124D-9CB2-106A221DD4B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EE803DD-B5FE-3D49-879E-053BCBB855E1}" type="pres">
      <dgm:prSet presAssocID="{0D9AA971-9610-124D-9CB2-106A221DD4B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72DD1E8-25B7-7845-AB95-0B859C3D6F70}" type="presOf" srcId="{059D053E-D043-6E4A-AF65-344CA14931E3}" destId="{604E90BD-6594-3648-94AF-B12DFD37DE1A}" srcOrd="0" destOrd="0" presId="urn:microsoft.com/office/officeart/2005/8/layout/vProcess5"/>
    <dgm:cxn modelId="{ECC62953-1604-E340-9D76-6D1B89CE5445}" type="presOf" srcId="{0D9AA971-9610-124D-9CB2-106A221DD4BF}" destId="{024266F0-90DC-0B41-AC9E-05ECCE1A9ED6}" srcOrd="0" destOrd="0" presId="urn:microsoft.com/office/officeart/2005/8/layout/vProcess5"/>
    <dgm:cxn modelId="{B1E57977-0CFC-684F-A16A-90A5F84D34C9}" srcId="{0D9AA971-9610-124D-9CB2-106A221DD4BF}" destId="{F2B0EC15-4F28-B744-A656-472672C260CF}" srcOrd="0" destOrd="0" parTransId="{5E3DC1A3-C1DE-B940-BCE7-1AF3D6B6E81A}" sibTransId="{964D0D0E-2E99-3343-BEBD-0B67E7797197}"/>
    <dgm:cxn modelId="{4336445D-F55D-4A48-B2F1-74CFDB742D05}" type="presOf" srcId="{F2B0EC15-4F28-B744-A656-472672C260CF}" destId="{BD94717D-E3BB-B341-96BE-ECF20DDD4B2F}" srcOrd="0" destOrd="0" presId="urn:microsoft.com/office/officeart/2005/8/layout/vProcess5"/>
    <dgm:cxn modelId="{A74BA5F4-8483-0E46-8E61-CAE4188CA943}" type="presOf" srcId="{8A7AED92-663F-164F-A37D-37EA1BFBC735}" destId="{B3FD57F4-10B8-6D40-84D1-0956324AA54B}" srcOrd="1" destOrd="0" presId="urn:microsoft.com/office/officeart/2005/8/layout/vProcess5"/>
    <dgm:cxn modelId="{E045F40C-3071-DF4C-B9B8-A1A787334327}" srcId="{0D9AA971-9610-124D-9CB2-106A221DD4BF}" destId="{8A7AED92-663F-164F-A37D-37EA1BFBC735}" srcOrd="2" destOrd="0" parTransId="{22394C48-636D-F146-BD39-6BC1F6278D99}" sibTransId="{EEA97A65-C817-F148-8528-F4CA25826514}"/>
    <dgm:cxn modelId="{BF7C30D6-6752-FF4C-9244-8EA695850E50}" srcId="{0D9AA971-9610-124D-9CB2-106A221DD4BF}" destId="{059D053E-D043-6E4A-AF65-344CA14931E3}" srcOrd="1" destOrd="0" parTransId="{DB4E4198-9841-6C42-B881-F4F76F25993A}" sibTransId="{46A37B89-1B42-454F-8764-0909E3C29AEF}"/>
    <dgm:cxn modelId="{6D13CCA9-681F-2E4E-9CD1-54E4C22D430B}" type="presOf" srcId="{46A37B89-1B42-454F-8764-0909E3C29AEF}" destId="{408D6375-CC3B-3948-BAD7-546DDD30D20E}" srcOrd="0" destOrd="0" presId="urn:microsoft.com/office/officeart/2005/8/layout/vProcess5"/>
    <dgm:cxn modelId="{EC00E18D-7AAA-CD46-8183-23F2D37A0FFE}" type="presOf" srcId="{8A7AED92-663F-164F-A37D-37EA1BFBC735}" destId="{0B828410-49E9-DF4C-B2EF-751E3D2A0884}" srcOrd="0" destOrd="0" presId="urn:microsoft.com/office/officeart/2005/8/layout/vProcess5"/>
    <dgm:cxn modelId="{A57655DB-0C64-5146-BFD4-D9261C22295A}" type="presOf" srcId="{059D053E-D043-6E4A-AF65-344CA14931E3}" destId="{8F86861B-E831-DE4C-924D-2D4CE3CC1531}" srcOrd="1" destOrd="0" presId="urn:microsoft.com/office/officeart/2005/8/layout/vProcess5"/>
    <dgm:cxn modelId="{203AD39F-68E3-3849-8ADA-CF451B33BC5E}" type="presOf" srcId="{65424BE6-E147-CF4F-BD7E-19F5CE06B50D}" destId="{EEE803DD-B5FE-3D49-879E-053BCBB855E1}" srcOrd="1" destOrd="0" presId="urn:microsoft.com/office/officeart/2005/8/layout/vProcess5"/>
    <dgm:cxn modelId="{B831C4D0-D758-3841-AEEC-7A93885CB1CB}" type="presOf" srcId="{F2B0EC15-4F28-B744-A656-472672C260CF}" destId="{6264D0A7-4860-6346-A7B8-362A2E1CDD62}" srcOrd="1" destOrd="0" presId="urn:microsoft.com/office/officeart/2005/8/layout/vProcess5"/>
    <dgm:cxn modelId="{3EF91BBD-25C0-9243-AE71-2AF39E1E1478}" type="presOf" srcId="{964D0D0E-2E99-3343-BEBD-0B67E7797197}" destId="{DA68B0F2-3219-8644-9FDC-C3660F472CCC}" srcOrd="0" destOrd="0" presId="urn:microsoft.com/office/officeart/2005/8/layout/vProcess5"/>
    <dgm:cxn modelId="{141E296A-3201-8A4F-B297-A3C9B12B9D17}" type="presOf" srcId="{65424BE6-E147-CF4F-BD7E-19F5CE06B50D}" destId="{DB3708A0-A5FD-D047-8BD5-70561677436F}" srcOrd="0" destOrd="0" presId="urn:microsoft.com/office/officeart/2005/8/layout/vProcess5"/>
    <dgm:cxn modelId="{098C6212-8A23-5D40-BAC3-7DA820FA800C}" type="presOf" srcId="{EEA97A65-C817-F148-8528-F4CA25826514}" destId="{A4106F0E-01C2-A042-8690-9F94ACD49328}" srcOrd="0" destOrd="0" presId="urn:microsoft.com/office/officeart/2005/8/layout/vProcess5"/>
    <dgm:cxn modelId="{58C99191-D6E7-CA4C-B5E8-D47D1B046D5E}" srcId="{0D9AA971-9610-124D-9CB2-106A221DD4BF}" destId="{65424BE6-E147-CF4F-BD7E-19F5CE06B50D}" srcOrd="3" destOrd="0" parTransId="{B7BDA94F-E0BC-D449-9727-915B430C7C9C}" sibTransId="{F7FCFA79-05ED-E641-8FAF-B2B4E8EBE2CE}"/>
    <dgm:cxn modelId="{194BF692-3A1E-E74E-9828-D303707A9629}" type="presParOf" srcId="{024266F0-90DC-0B41-AC9E-05ECCE1A9ED6}" destId="{359D526A-31C6-C148-94A9-BD285E1039A4}" srcOrd="0" destOrd="0" presId="urn:microsoft.com/office/officeart/2005/8/layout/vProcess5"/>
    <dgm:cxn modelId="{A3B9784D-8EE1-824B-ADC9-8A05C36BE64B}" type="presParOf" srcId="{024266F0-90DC-0B41-AC9E-05ECCE1A9ED6}" destId="{BD94717D-E3BB-B341-96BE-ECF20DDD4B2F}" srcOrd="1" destOrd="0" presId="urn:microsoft.com/office/officeart/2005/8/layout/vProcess5"/>
    <dgm:cxn modelId="{493D8BA0-16C5-764C-BFBC-F9AF0B88FF24}" type="presParOf" srcId="{024266F0-90DC-0B41-AC9E-05ECCE1A9ED6}" destId="{604E90BD-6594-3648-94AF-B12DFD37DE1A}" srcOrd="2" destOrd="0" presId="urn:microsoft.com/office/officeart/2005/8/layout/vProcess5"/>
    <dgm:cxn modelId="{E96B4A5A-5FA3-B54F-9EFB-879BCDAF1C29}" type="presParOf" srcId="{024266F0-90DC-0B41-AC9E-05ECCE1A9ED6}" destId="{0B828410-49E9-DF4C-B2EF-751E3D2A0884}" srcOrd="3" destOrd="0" presId="urn:microsoft.com/office/officeart/2005/8/layout/vProcess5"/>
    <dgm:cxn modelId="{6D64025F-1937-CE4E-931A-A7E912DC35AE}" type="presParOf" srcId="{024266F0-90DC-0B41-AC9E-05ECCE1A9ED6}" destId="{DB3708A0-A5FD-D047-8BD5-70561677436F}" srcOrd="4" destOrd="0" presId="urn:microsoft.com/office/officeart/2005/8/layout/vProcess5"/>
    <dgm:cxn modelId="{45C158C6-19B3-A443-A446-E7A09B8CAC70}" type="presParOf" srcId="{024266F0-90DC-0B41-AC9E-05ECCE1A9ED6}" destId="{DA68B0F2-3219-8644-9FDC-C3660F472CCC}" srcOrd="5" destOrd="0" presId="urn:microsoft.com/office/officeart/2005/8/layout/vProcess5"/>
    <dgm:cxn modelId="{69BA7959-31CA-E245-BD9E-2450CBFC8CA1}" type="presParOf" srcId="{024266F0-90DC-0B41-AC9E-05ECCE1A9ED6}" destId="{408D6375-CC3B-3948-BAD7-546DDD30D20E}" srcOrd="6" destOrd="0" presId="urn:microsoft.com/office/officeart/2005/8/layout/vProcess5"/>
    <dgm:cxn modelId="{C7E8793E-D8CF-C84B-B548-6BB145E04749}" type="presParOf" srcId="{024266F0-90DC-0B41-AC9E-05ECCE1A9ED6}" destId="{A4106F0E-01C2-A042-8690-9F94ACD49328}" srcOrd="7" destOrd="0" presId="urn:microsoft.com/office/officeart/2005/8/layout/vProcess5"/>
    <dgm:cxn modelId="{175BE1B9-A98F-264E-864B-68C8D2C73036}" type="presParOf" srcId="{024266F0-90DC-0B41-AC9E-05ECCE1A9ED6}" destId="{6264D0A7-4860-6346-A7B8-362A2E1CDD62}" srcOrd="8" destOrd="0" presId="urn:microsoft.com/office/officeart/2005/8/layout/vProcess5"/>
    <dgm:cxn modelId="{9C9D6124-F809-2C47-9F4C-A4D40E27DA92}" type="presParOf" srcId="{024266F0-90DC-0B41-AC9E-05ECCE1A9ED6}" destId="{8F86861B-E831-DE4C-924D-2D4CE3CC1531}" srcOrd="9" destOrd="0" presId="urn:microsoft.com/office/officeart/2005/8/layout/vProcess5"/>
    <dgm:cxn modelId="{96F91190-F902-8B4E-9F58-FAE03A0B0F76}" type="presParOf" srcId="{024266F0-90DC-0B41-AC9E-05ECCE1A9ED6}" destId="{B3FD57F4-10B8-6D40-84D1-0956324AA54B}" srcOrd="10" destOrd="0" presId="urn:microsoft.com/office/officeart/2005/8/layout/vProcess5"/>
    <dgm:cxn modelId="{6C5C0AD9-7FFF-9B46-AF50-15FD9F4DF862}" type="presParOf" srcId="{024266F0-90DC-0B41-AC9E-05ECCE1A9ED6}" destId="{EEE803DD-B5FE-3D49-879E-053BCBB855E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9BAB8F-B1DA-6F47-94CE-ADAFA36BE27A}" type="doc">
      <dgm:prSet loTypeId="urn:microsoft.com/office/officeart/2005/8/layout/vList5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2EA69C65-20F8-944B-832A-000D29211894}">
      <dgm:prSet phldrT="[Testo]"/>
      <dgm:spPr/>
      <dgm:t>
        <a:bodyPr/>
        <a:lstStyle/>
        <a:p>
          <a:pPr algn="l"/>
          <a:r>
            <a:rPr lang="es-CO" dirty="0" smtClean="0">
              <a:latin typeface="+mn-lt"/>
            </a:rPr>
            <a:t>1. EAEP</a:t>
          </a:r>
          <a:endParaRPr lang="es-CO" dirty="0">
            <a:latin typeface="+mn-lt"/>
          </a:endParaRPr>
        </a:p>
      </dgm:t>
    </dgm:pt>
    <dgm:pt modelId="{6738F5E7-82C4-FC48-9907-14E0FC7DA696}" type="parTrans" cxnId="{84271460-B97D-624F-B8D8-0AAFB6564661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EA8A63C9-2254-EE47-86B7-CB05B95B1086}" type="sibTrans" cxnId="{84271460-B97D-624F-B8D8-0AAFB6564661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5439327B-8AEA-E342-A362-83DCE664D7CA}">
      <dgm:prSet phldrT="[Testo]"/>
      <dgm:spPr/>
      <dgm:t>
        <a:bodyPr/>
        <a:lstStyle/>
        <a:p>
          <a:r>
            <a:rPr lang="it-IT" b="1" i="1" dirty="0" smtClean="0">
              <a:latin typeface="+mn-lt"/>
              <a:cs typeface="+mn-cs"/>
            </a:rPr>
            <a:t>AUTO-EFICACIA EN EL MANEJO DE LAS EMOCIONES POSITIVAS </a:t>
          </a:r>
          <a:endParaRPr lang="es-CO" dirty="0">
            <a:latin typeface="+mn-lt"/>
          </a:endParaRPr>
        </a:p>
      </dgm:t>
    </dgm:pt>
    <dgm:pt modelId="{DF6F1C2F-DD53-9A4D-BEA4-849A9226EDB1}" type="parTrans" cxnId="{5D7B3961-E1C4-0245-BDCE-AD0CCC38F77E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0ABE44C8-3CAA-8E45-8289-75FF99F3CFE1}" type="sibTrans" cxnId="{5D7B3961-E1C4-0245-BDCE-AD0CCC38F77E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E834231F-8AFD-5844-B833-8994A7E30819}">
      <dgm:prSet phldrT="[Testo]"/>
      <dgm:spPr/>
      <dgm:t>
        <a:bodyPr/>
        <a:lstStyle/>
        <a:p>
          <a:pPr algn="l"/>
          <a:r>
            <a:rPr lang="es-CO" dirty="0" smtClean="0">
              <a:latin typeface="+mn-lt"/>
            </a:rPr>
            <a:t>2. EAEN</a:t>
          </a:r>
          <a:endParaRPr lang="es-CO" dirty="0">
            <a:latin typeface="+mn-lt"/>
          </a:endParaRPr>
        </a:p>
      </dgm:t>
    </dgm:pt>
    <dgm:pt modelId="{92FDA78D-3A8C-464B-B705-2585F46D736D}" type="parTrans" cxnId="{D4F448F3-5A60-4D4F-94C0-65ECC343C467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92853672-E185-4349-94B5-B6220E27BE3F}" type="sibTrans" cxnId="{D4F448F3-5A60-4D4F-94C0-65ECC343C467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DC43CDEF-783C-9445-9817-E9D369C4E784}">
      <dgm:prSet phldrT="[Testo]"/>
      <dgm:spPr/>
      <dgm:t>
        <a:bodyPr/>
        <a:lstStyle/>
        <a:p>
          <a:r>
            <a:rPr lang="it-IT" b="1" i="1" dirty="0" smtClean="0">
              <a:latin typeface="+mn-lt"/>
              <a:cs typeface="+mn-cs"/>
            </a:rPr>
            <a:t>AUTO-EFICACIA EN EL MANEJO DE LAS EMOCIONES NEGATIVAS</a:t>
          </a:r>
          <a:endParaRPr lang="es-CO" dirty="0">
            <a:latin typeface="+mn-lt"/>
          </a:endParaRPr>
        </a:p>
      </dgm:t>
    </dgm:pt>
    <dgm:pt modelId="{A53BDF97-C00A-7645-BC75-328350130758}" type="parTrans" cxnId="{E50056D0-359C-6B45-92D1-58C832DB8A04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57DC7DFC-D78E-9D40-A4C5-AE9017D5312E}" type="sibTrans" cxnId="{E50056D0-359C-6B45-92D1-58C832DB8A04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EA3838AD-A4BF-794A-8CD3-46162CF5239E}">
      <dgm:prSet phldrT="[Testo]"/>
      <dgm:spPr/>
      <dgm:t>
        <a:bodyPr/>
        <a:lstStyle/>
        <a:p>
          <a:r>
            <a:rPr lang="es-CO" dirty="0" smtClean="0">
              <a:latin typeface="+mn-lt"/>
            </a:rPr>
            <a:t>3. EACISE</a:t>
          </a:r>
          <a:endParaRPr lang="es-CO" dirty="0">
            <a:latin typeface="+mn-lt"/>
          </a:endParaRPr>
        </a:p>
      </dgm:t>
    </dgm:pt>
    <dgm:pt modelId="{35B19F19-6401-F04E-9601-F7B972CAF40E}" type="parTrans" cxnId="{45707EEC-48C4-F74D-9B40-D65DE8BF5A83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7BE393FF-0CF3-5848-812E-22335B12BC53}" type="sibTrans" cxnId="{45707EEC-48C4-F74D-9B40-D65DE8BF5A83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CD952A7A-E6B7-384D-9BBC-821DDEABB614}">
      <dgm:prSet phldrT="[Testo]"/>
      <dgm:spPr/>
      <dgm:t>
        <a:bodyPr/>
        <a:lstStyle/>
        <a:p>
          <a:r>
            <a:rPr lang="it-IT" b="1" i="1" dirty="0" smtClean="0">
              <a:latin typeface="+mn-lt"/>
            </a:rPr>
            <a:t>AUTO-EFICACIA PERCIBIDA EN LA COMUNICACI</a:t>
          </a:r>
          <a:r>
            <a:rPr lang="en-US" b="1" i="1" dirty="0" smtClean="0">
              <a:latin typeface="+mn-lt"/>
              <a:cs typeface="Times New Roman" charset="0"/>
            </a:rPr>
            <a:t>ÓN INTERPERSONAL, SOCIAL Y EMPÁTICA </a:t>
          </a:r>
          <a:endParaRPr lang="es-CO" dirty="0">
            <a:latin typeface="+mn-lt"/>
          </a:endParaRPr>
        </a:p>
      </dgm:t>
    </dgm:pt>
    <dgm:pt modelId="{F8F4F763-8850-B34F-84FD-A73B5AB67976}" type="parTrans" cxnId="{152264BC-45ED-D742-870E-EF9A21A86B88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26DB7CF2-F47E-4F41-9727-83756435860E}" type="sibTrans" cxnId="{152264BC-45ED-D742-870E-EF9A21A86B88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9AB61434-9789-F447-8494-2D3567B8E9C4}">
      <dgm:prSet/>
      <dgm:spPr/>
      <dgm:t>
        <a:bodyPr/>
        <a:lstStyle/>
        <a:p>
          <a:pPr algn="l"/>
          <a:r>
            <a:rPr lang="es-CO" dirty="0" smtClean="0">
              <a:latin typeface="+mn-lt"/>
            </a:rPr>
            <a:t>4. EAR</a:t>
          </a:r>
          <a:endParaRPr lang="es-CO" dirty="0">
            <a:latin typeface="+mn-lt"/>
          </a:endParaRPr>
        </a:p>
      </dgm:t>
    </dgm:pt>
    <dgm:pt modelId="{641BCC9A-5362-1140-9851-EBC2EAE4E213}" type="parTrans" cxnId="{880E1D49-6BF4-3345-A183-DA3228868AF2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0616EE3C-BE2F-1E4E-8B8E-C371B88ACE24}" type="sibTrans" cxnId="{880E1D49-6BF4-3345-A183-DA3228868AF2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E2D70F39-41F2-C14B-BAC9-E72C2769C5B4}">
      <dgm:prSet/>
      <dgm:spPr/>
      <dgm:t>
        <a:bodyPr/>
        <a:lstStyle/>
        <a:p>
          <a:pPr algn="l"/>
          <a:r>
            <a:rPr lang="es-CO" dirty="0" smtClean="0">
              <a:latin typeface="+mn-lt"/>
            </a:rPr>
            <a:t>5. EER</a:t>
          </a:r>
          <a:endParaRPr lang="es-CO" dirty="0">
            <a:latin typeface="+mn-lt"/>
          </a:endParaRPr>
        </a:p>
      </dgm:t>
    </dgm:pt>
    <dgm:pt modelId="{9A770617-AFB4-9A45-AF05-5E7CC84F9A23}" type="parTrans" cxnId="{0C5742DE-FED2-E24E-8444-E18F4A2B2277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DE2C2D99-28B3-744D-A699-F137950D601F}" type="sibTrans" cxnId="{0C5742DE-FED2-E24E-8444-E18F4A2B2277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A5E494B9-D47C-9C4A-86B1-05C660A1042E}">
      <dgm:prSet/>
      <dgm:spPr/>
      <dgm:t>
        <a:bodyPr/>
        <a:lstStyle/>
        <a:p>
          <a:r>
            <a:rPr lang="es-CO" b="1" i="1" dirty="0" smtClean="0">
              <a:latin typeface="+mn-lt"/>
            </a:rPr>
            <a:t>ESCALA DE AUTOESTIMA DE ROSEMBERG</a:t>
          </a:r>
          <a:endParaRPr lang="es-CO" b="1" i="1" dirty="0">
            <a:latin typeface="+mn-lt"/>
          </a:endParaRPr>
        </a:p>
      </dgm:t>
    </dgm:pt>
    <dgm:pt modelId="{E73931E2-587C-6E45-87FF-1A580D05E783}" type="parTrans" cxnId="{C67A9612-021D-1C4A-A3CC-3D3264B3D961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51D99F52-E6E1-E84D-B215-95EFA579709F}" type="sibTrans" cxnId="{C67A9612-021D-1C4A-A3CC-3D3264B3D961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72E5BC40-259A-5646-BDAF-D096538C1DD3}">
      <dgm:prSet/>
      <dgm:spPr/>
      <dgm:t>
        <a:bodyPr/>
        <a:lstStyle/>
        <a:p>
          <a:r>
            <a:rPr lang="it-IT" b="1" i="1" dirty="0" smtClean="0">
              <a:latin typeface="+mn-lt"/>
              <a:cs typeface="+mn-cs"/>
            </a:rPr>
            <a:t>ESCALA DE EGO-RESILIENCIA de </a:t>
          </a:r>
          <a:r>
            <a:rPr lang="it-IT" b="1" i="1" dirty="0" err="1" smtClean="0">
              <a:latin typeface="+mn-lt"/>
              <a:cs typeface="+mn-cs"/>
            </a:rPr>
            <a:t>Block</a:t>
          </a:r>
          <a:r>
            <a:rPr lang="it-IT" b="1" i="1" dirty="0" smtClean="0">
              <a:latin typeface="+mn-lt"/>
              <a:cs typeface="+mn-cs"/>
            </a:rPr>
            <a:t> e </a:t>
          </a:r>
          <a:r>
            <a:rPr lang="it-IT" b="1" i="1" dirty="0" err="1" smtClean="0">
              <a:latin typeface="+mn-lt"/>
              <a:cs typeface="+mn-cs"/>
            </a:rPr>
            <a:t>Kremen</a:t>
          </a:r>
          <a:r>
            <a:rPr lang="it-IT" b="1" i="1" dirty="0" smtClean="0">
              <a:latin typeface="+mn-lt"/>
              <a:cs typeface="+mn-cs"/>
            </a:rPr>
            <a:t> </a:t>
          </a:r>
          <a:endParaRPr lang="es-CO" dirty="0">
            <a:latin typeface="+mn-lt"/>
          </a:endParaRPr>
        </a:p>
      </dgm:t>
    </dgm:pt>
    <dgm:pt modelId="{E1B9C85B-CDE6-B94E-94D7-D2CE53B70D44}" type="parTrans" cxnId="{4D6B2C83-24EA-994F-9400-3DA08E364FF1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83E5A468-A373-C04D-B864-A94B8CD36F6E}" type="sibTrans" cxnId="{4D6B2C83-24EA-994F-9400-3DA08E364FF1}">
      <dgm:prSet/>
      <dgm:spPr/>
      <dgm:t>
        <a:bodyPr/>
        <a:lstStyle/>
        <a:p>
          <a:endParaRPr lang="es-CO">
            <a:latin typeface="+mn-lt"/>
          </a:endParaRPr>
        </a:p>
      </dgm:t>
    </dgm:pt>
    <dgm:pt modelId="{D250EFF3-C64D-D445-A93E-A2F05C8A7D6A}" type="pres">
      <dgm:prSet presAssocID="{BF9BAB8F-B1DA-6F47-94CE-ADAFA36BE2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CC3BD83-6CF6-2542-BDB4-F4C0E4860C9A}" type="pres">
      <dgm:prSet presAssocID="{2EA69C65-20F8-944B-832A-000D29211894}" presName="linNode" presStyleCnt="0"/>
      <dgm:spPr/>
      <dgm:t>
        <a:bodyPr/>
        <a:lstStyle/>
        <a:p>
          <a:endParaRPr lang="es-CO"/>
        </a:p>
      </dgm:t>
    </dgm:pt>
    <dgm:pt modelId="{5BBBF79D-1E7C-D54A-A3AB-36AF9BA326C3}" type="pres">
      <dgm:prSet presAssocID="{2EA69C65-20F8-944B-832A-000D2921189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983560-C5D4-C74A-A883-F816F20DAE94}" type="pres">
      <dgm:prSet presAssocID="{2EA69C65-20F8-944B-832A-000D29211894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C339E04-B51F-A642-A056-8661850E0137}" type="pres">
      <dgm:prSet presAssocID="{EA8A63C9-2254-EE47-86B7-CB05B95B1086}" presName="sp" presStyleCnt="0"/>
      <dgm:spPr/>
      <dgm:t>
        <a:bodyPr/>
        <a:lstStyle/>
        <a:p>
          <a:endParaRPr lang="es-CO"/>
        </a:p>
      </dgm:t>
    </dgm:pt>
    <dgm:pt modelId="{3BCCE3D1-E21D-2641-B75B-AFC65805C2C2}" type="pres">
      <dgm:prSet presAssocID="{E834231F-8AFD-5844-B833-8994A7E30819}" presName="linNode" presStyleCnt="0"/>
      <dgm:spPr/>
      <dgm:t>
        <a:bodyPr/>
        <a:lstStyle/>
        <a:p>
          <a:endParaRPr lang="es-CO"/>
        </a:p>
      </dgm:t>
    </dgm:pt>
    <dgm:pt modelId="{922F7DF9-82D5-6048-984D-3C6C21EA7E9F}" type="pres">
      <dgm:prSet presAssocID="{E834231F-8AFD-5844-B833-8994A7E3081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E24966C-DC23-E448-9091-C8F786CB9FDD}" type="pres">
      <dgm:prSet presAssocID="{E834231F-8AFD-5844-B833-8994A7E30819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E8C2E0E-7FD6-6B42-89EA-54249E6AB864}" type="pres">
      <dgm:prSet presAssocID="{92853672-E185-4349-94B5-B6220E27BE3F}" presName="sp" presStyleCnt="0"/>
      <dgm:spPr/>
      <dgm:t>
        <a:bodyPr/>
        <a:lstStyle/>
        <a:p>
          <a:endParaRPr lang="es-CO"/>
        </a:p>
      </dgm:t>
    </dgm:pt>
    <dgm:pt modelId="{08198ACA-8EA9-0643-8571-BB5759D4E6B9}" type="pres">
      <dgm:prSet presAssocID="{EA3838AD-A4BF-794A-8CD3-46162CF5239E}" presName="linNode" presStyleCnt="0"/>
      <dgm:spPr/>
      <dgm:t>
        <a:bodyPr/>
        <a:lstStyle/>
        <a:p>
          <a:endParaRPr lang="es-CO"/>
        </a:p>
      </dgm:t>
    </dgm:pt>
    <dgm:pt modelId="{2148F3AB-69B3-794C-8ECC-39814175000B}" type="pres">
      <dgm:prSet presAssocID="{EA3838AD-A4BF-794A-8CD3-46162CF5239E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F251971-0686-614D-AB99-046819238DD1}" type="pres">
      <dgm:prSet presAssocID="{EA3838AD-A4BF-794A-8CD3-46162CF5239E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82A1CB1-0E55-EA4F-87B4-BF64FA86A12F}" type="pres">
      <dgm:prSet presAssocID="{7BE393FF-0CF3-5848-812E-22335B12BC53}" presName="sp" presStyleCnt="0"/>
      <dgm:spPr/>
      <dgm:t>
        <a:bodyPr/>
        <a:lstStyle/>
        <a:p>
          <a:endParaRPr lang="es-CO"/>
        </a:p>
      </dgm:t>
    </dgm:pt>
    <dgm:pt modelId="{5813BD63-6735-9D4F-9BB8-B67C382353CD}" type="pres">
      <dgm:prSet presAssocID="{9AB61434-9789-F447-8494-2D3567B8E9C4}" presName="linNode" presStyleCnt="0"/>
      <dgm:spPr/>
      <dgm:t>
        <a:bodyPr/>
        <a:lstStyle/>
        <a:p>
          <a:endParaRPr lang="es-CO"/>
        </a:p>
      </dgm:t>
    </dgm:pt>
    <dgm:pt modelId="{89A0CD5B-E80B-B944-ACF9-5218492261BC}" type="pres">
      <dgm:prSet presAssocID="{9AB61434-9789-F447-8494-2D3567B8E9C4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64F9E6C-45E5-CA4A-A70B-2FB5A4DAFAED}" type="pres">
      <dgm:prSet presAssocID="{9AB61434-9789-F447-8494-2D3567B8E9C4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8E15CB9-5A45-EF4B-9D51-7F092ABFE6EE}" type="pres">
      <dgm:prSet presAssocID="{0616EE3C-BE2F-1E4E-8B8E-C371B88ACE24}" presName="sp" presStyleCnt="0"/>
      <dgm:spPr/>
      <dgm:t>
        <a:bodyPr/>
        <a:lstStyle/>
        <a:p>
          <a:endParaRPr lang="es-CO"/>
        </a:p>
      </dgm:t>
    </dgm:pt>
    <dgm:pt modelId="{C7067EE6-8F21-164B-960A-A1EAEC45249A}" type="pres">
      <dgm:prSet presAssocID="{E2D70F39-41F2-C14B-BAC9-E72C2769C5B4}" presName="linNode" presStyleCnt="0"/>
      <dgm:spPr/>
      <dgm:t>
        <a:bodyPr/>
        <a:lstStyle/>
        <a:p>
          <a:endParaRPr lang="es-CO"/>
        </a:p>
      </dgm:t>
    </dgm:pt>
    <dgm:pt modelId="{8641B896-5DBE-5347-A2C9-860689F6FF89}" type="pres">
      <dgm:prSet presAssocID="{E2D70F39-41F2-C14B-BAC9-E72C2769C5B4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2138DA0-0A16-DE49-9DCC-11DD199E37C0}" type="pres">
      <dgm:prSet presAssocID="{E2D70F39-41F2-C14B-BAC9-E72C2769C5B4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4683F2A-6428-E649-8F53-9D197DBC3EC4}" type="presOf" srcId="{5439327B-8AEA-E342-A362-83DCE664D7CA}" destId="{1D983560-C5D4-C74A-A883-F816F20DAE94}" srcOrd="0" destOrd="0" presId="urn:microsoft.com/office/officeart/2005/8/layout/vList5"/>
    <dgm:cxn modelId="{6155CD79-BBAE-8249-AB12-350D7531F9DF}" type="presOf" srcId="{9AB61434-9789-F447-8494-2D3567B8E9C4}" destId="{89A0CD5B-E80B-B944-ACF9-5218492261BC}" srcOrd="0" destOrd="0" presId="urn:microsoft.com/office/officeart/2005/8/layout/vList5"/>
    <dgm:cxn modelId="{45707EEC-48C4-F74D-9B40-D65DE8BF5A83}" srcId="{BF9BAB8F-B1DA-6F47-94CE-ADAFA36BE27A}" destId="{EA3838AD-A4BF-794A-8CD3-46162CF5239E}" srcOrd="2" destOrd="0" parTransId="{35B19F19-6401-F04E-9601-F7B972CAF40E}" sibTransId="{7BE393FF-0CF3-5848-812E-22335B12BC53}"/>
    <dgm:cxn modelId="{E50056D0-359C-6B45-92D1-58C832DB8A04}" srcId="{E834231F-8AFD-5844-B833-8994A7E30819}" destId="{DC43CDEF-783C-9445-9817-E9D369C4E784}" srcOrd="0" destOrd="0" parTransId="{A53BDF97-C00A-7645-BC75-328350130758}" sibTransId="{57DC7DFC-D78E-9D40-A4C5-AE9017D5312E}"/>
    <dgm:cxn modelId="{880E1D49-6BF4-3345-A183-DA3228868AF2}" srcId="{BF9BAB8F-B1DA-6F47-94CE-ADAFA36BE27A}" destId="{9AB61434-9789-F447-8494-2D3567B8E9C4}" srcOrd="3" destOrd="0" parTransId="{641BCC9A-5362-1140-9851-EBC2EAE4E213}" sibTransId="{0616EE3C-BE2F-1E4E-8B8E-C371B88ACE24}"/>
    <dgm:cxn modelId="{84271460-B97D-624F-B8D8-0AAFB6564661}" srcId="{BF9BAB8F-B1DA-6F47-94CE-ADAFA36BE27A}" destId="{2EA69C65-20F8-944B-832A-000D29211894}" srcOrd="0" destOrd="0" parTransId="{6738F5E7-82C4-FC48-9907-14E0FC7DA696}" sibTransId="{EA8A63C9-2254-EE47-86B7-CB05B95B1086}"/>
    <dgm:cxn modelId="{ACF0A853-B78D-6940-9F4A-B3CF3564E805}" type="presOf" srcId="{CD952A7A-E6B7-384D-9BBC-821DDEABB614}" destId="{AF251971-0686-614D-AB99-046819238DD1}" srcOrd="0" destOrd="0" presId="urn:microsoft.com/office/officeart/2005/8/layout/vList5"/>
    <dgm:cxn modelId="{EFB2252E-7630-3247-8082-622DD1F9105A}" type="presOf" srcId="{A5E494B9-D47C-9C4A-86B1-05C660A1042E}" destId="{F64F9E6C-45E5-CA4A-A70B-2FB5A4DAFAED}" srcOrd="0" destOrd="0" presId="urn:microsoft.com/office/officeart/2005/8/layout/vList5"/>
    <dgm:cxn modelId="{9F24B2D6-22C8-3A40-B47A-1F765F102010}" type="presOf" srcId="{BF9BAB8F-B1DA-6F47-94CE-ADAFA36BE27A}" destId="{D250EFF3-C64D-D445-A93E-A2F05C8A7D6A}" srcOrd="0" destOrd="0" presId="urn:microsoft.com/office/officeart/2005/8/layout/vList5"/>
    <dgm:cxn modelId="{D4F448F3-5A60-4D4F-94C0-65ECC343C467}" srcId="{BF9BAB8F-B1DA-6F47-94CE-ADAFA36BE27A}" destId="{E834231F-8AFD-5844-B833-8994A7E30819}" srcOrd="1" destOrd="0" parTransId="{92FDA78D-3A8C-464B-B705-2585F46D736D}" sibTransId="{92853672-E185-4349-94B5-B6220E27BE3F}"/>
    <dgm:cxn modelId="{CCBFBF9D-1AC8-CF40-AA95-D062CFBF6FFE}" type="presOf" srcId="{2EA69C65-20F8-944B-832A-000D29211894}" destId="{5BBBF79D-1E7C-D54A-A3AB-36AF9BA326C3}" srcOrd="0" destOrd="0" presId="urn:microsoft.com/office/officeart/2005/8/layout/vList5"/>
    <dgm:cxn modelId="{BA3B2A9E-7DD0-574D-BE46-9DF64F7880A5}" type="presOf" srcId="{E834231F-8AFD-5844-B833-8994A7E30819}" destId="{922F7DF9-82D5-6048-984D-3C6C21EA7E9F}" srcOrd="0" destOrd="0" presId="urn:microsoft.com/office/officeart/2005/8/layout/vList5"/>
    <dgm:cxn modelId="{4D6B2C83-24EA-994F-9400-3DA08E364FF1}" srcId="{E2D70F39-41F2-C14B-BAC9-E72C2769C5B4}" destId="{72E5BC40-259A-5646-BDAF-D096538C1DD3}" srcOrd="0" destOrd="0" parTransId="{E1B9C85B-CDE6-B94E-94D7-D2CE53B70D44}" sibTransId="{83E5A468-A373-C04D-B864-A94B8CD36F6E}"/>
    <dgm:cxn modelId="{0245E5E5-CB43-A64A-9D90-E35AAC53ED57}" type="presOf" srcId="{EA3838AD-A4BF-794A-8CD3-46162CF5239E}" destId="{2148F3AB-69B3-794C-8ECC-39814175000B}" srcOrd="0" destOrd="0" presId="urn:microsoft.com/office/officeart/2005/8/layout/vList5"/>
    <dgm:cxn modelId="{28DD44A2-641C-7741-996E-46D8DF10F905}" type="presOf" srcId="{E2D70F39-41F2-C14B-BAC9-E72C2769C5B4}" destId="{8641B896-5DBE-5347-A2C9-860689F6FF89}" srcOrd="0" destOrd="0" presId="urn:microsoft.com/office/officeart/2005/8/layout/vList5"/>
    <dgm:cxn modelId="{5D7B3961-E1C4-0245-BDCE-AD0CCC38F77E}" srcId="{2EA69C65-20F8-944B-832A-000D29211894}" destId="{5439327B-8AEA-E342-A362-83DCE664D7CA}" srcOrd="0" destOrd="0" parTransId="{DF6F1C2F-DD53-9A4D-BEA4-849A9226EDB1}" sibTransId="{0ABE44C8-3CAA-8E45-8289-75FF99F3CFE1}"/>
    <dgm:cxn modelId="{A5EB71D2-043A-7D47-9CB2-307BA2818EBD}" type="presOf" srcId="{72E5BC40-259A-5646-BDAF-D096538C1DD3}" destId="{52138DA0-0A16-DE49-9DCC-11DD199E37C0}" srcOrd="0" destOrd="0" presId="urn:microsoft.com/office/officeart/2005/8/layout/vList5"/>
    <dgm:cxn modelId="{F1ABB1AD-71B8-424E-BD25-691E2D13189C}" type="presOf" srcId="{DC43CDEF-783C-9445-9817-E9D369C4E784}" destId="{7E24966C-DC23-E448-9091-C8F786CB9FDD}" srcOrd="0" destOrd="0" presId="urn:microsoft.com/office/officeart/2005/8/layout/vList5"/>
    <dgm:cxn modelId="{C67A9612-021D-1C4A-A3CC-3D3264B3D961}" srcId="{9AB61434-9789-F447-8494-2D3567B8E9C4}" destId="{A5E494B9-D47C-9C4A-86B1-05C660A1042E}" srcOrd="0" destOrd="0" parTransId="{E73931E2-587C-6E45-87FF-1A580D05E783}" sibTransId="{51D99F52-E6E1-E84D-B215-95EFA579709F}"/>
    <dgm:cxn modelId="{0C5742DE-FED2-E24E-8444-E18F4A2B2277}" srcId="{BF9BAB8F-B1DA-6F47-94CE-ADAFA36BE27A}" destId="{E2D70F39-41F2-C14B-BAC9-E72C2769C5B4}" srcOrd="4" destOrd="0" parTransId="{9A770617-AFB4-9A45-AF05-5E7CC84F9A23}" sibTransId="{DE2C2D99-28B3-744D-A699-F137950D601F}"/>
    <dgm:cxn modelId="{152264BC-45ED-D742-870E-EF9A21A86B88}" srcId="{EA3838AD-A4BF-794A-8CD3-46162CF5239E}" destId="{CD952A7A-E6B7-384D-9BBC-821DDEABB614}" srcOrd="0" destOrd="0" parTransId="{F8F4F763-8850-B34F-84FD-A73B5AB67976}" sibTransId="{26DB7CF2-F47E-4F41-9727-83756435860E}"/>
    <dgm:cxn modelId="{9B370619-461A-984F-BC14-B2FEE749EC9F}" type="presParOf" srcId="{D250EFF3-C64D-D445-A93E-A2F05C8A7D6A}" destId="{7CC3BD83-6CF6-2542-BDB4-F4C0E4860C9A}" srcOrd="0" destOrd="0" presId="urn:microsoft.com/office/officeart/2005/8/layout/vList5"/>
    <dgm:cxn modelId="{DF1B6A36-A167-DC4E-9CE4-10AB7F3D9677}" type="presParOf" srcId="{7CC3BD83-6CF6-2542-BDB4-F4C0E4860C9A}" destId="{5BBBF79D-1E7C-D54A-A3AB-36AF9BA326C3}" srcOrd="0" destOrd="0" presId="urn:microsoft.com/office/officeart/2005/8/layout/vList5"/>
    <dgm:cxn modelId="{1086D8D2-4F87-D54D-AFBE-179926671616}" type="presParOf" srcId="{7CC3BD83-6CF6-2542-BDB4-F4C0E4860C9A}" destId="{1D983560-C5D4-C74A-A883-F816F20DAE94}" srcOrd="1" destOrd="0" presId="urn:microsoft.com/office/officeart/2005/8/layout/vList5"/>
    <dgm:cxn modelId="{ED21D8DA-099D-784C-9B1E-B9DAB9784478}" type="presParOf" srcId="{D250EFF3-C64D-D445-A93E-A2F05C8A7D6A}" destId="{FC339E04-B51F-A642-A056-8661850E0137}" srcOrd="1" destOrd="0" presId="urn:microsoft.com/office/officeart/2005/8/layout/vList5"/>
    <dgm:cxn modelId="{072CC620-BF9C-7349-8F9E-394E79E8A5BF}" type="presParOf" srcId="{D250EFF3-C64D-D445-A93E-A2F05C8A7D6A}" destId="{3BCCE3D1-E21D-2641-B75B-AFC65805C2C2}" srcOrd="2" destOrd="0" presId="urn:microsoft.com/office/officeart/2005/8/layout/vList5"/>
    <dgm:cxn modelId="{F984F2A5-6ACA-DE42-BD07-F7D8C471A49B}" type="presParOf" srcId="{3BCCE3D1-E21D-2641-B75B-AFC65805C2C2}" destId="{922F7DF9-82D5-6048-984D-3C6C21EA7E9F}" srcOrd="0" destOrd="0" presId="urn:microsoft.com/office/officeart/2005/8/layout/vList5"/>
    <dgm:cxn modelId="{AFD50693-6274-7840-A580-69496056B80B}" type="presParOf" srcId="{3BCCE3D1-E21D-2641-B75B-AFC65805C2C2}" destId="{7E24966C-DC23-E448-9091-C8F786CB9FDD}" srcOrd="1" destOrd="0" presId="urn:microsoft.com/office/officeart/2005/8/layout/vList5"/>
    <dgm:cxn modelId="{A48A90AB-CCE0-F84C-91C4-270FA6626D9F}" type="presParOf" srcId="{D250EFF3-C64D-D445-A93E-A2F05C8A7D6A}" destId="{EE8C2E0E-7FD6-6B42-89EA-54249E6AB864}" srcOrd="3" destOrd="0" presId="urn:microsoft.com/office/officeart/2005/8/layout/vList5"/>
    <dgm:cxn modelId="{63E58849-2B3D-DC43-97BD-0D1FFC900AEC}" type="presParOf" srcId="{D250EFF3-C64D-D445-A93E-A2F05C8A7D6A}" destId="{08198ACA-8EA9-0643-8571-BB5759D4E6B9}" srcOrd="4" destOrd="0" presId="urn:microsoft.com/office/officeart/2005/8/layout/vList5"/>
    <dgm:cxn modelId="{71306E34-BB3B-024E-9319-313690EBC9F7}" type="presParOf" srcId="{08198ACA-8EA9-0643-8571-BB5759D4E6B9}" destId="{2148F3AB-69B3-794C-8ECC-39814175000B}" srcOrd="0" destOrd="0" presId="urn:microsoft.com/office/officeart/2005/8/layout/vList5"/>
    <dgm:cxn modelId="{794A1BC9-9855-F248-8D56-A985ECDA3180}" type="presParOf" srcId="{08198ACA-8EA9-0643-8571-BB5759D4E6B9}" destId="{AF251971-0686-614D-AB99-046819238DD1}" srcOrd="1" destOrd="0" presId="urn:microsoft.com/office/officeart/2005/8/layout/vList5"/>
    <dgm:cxn modelId="{AA61D8FD-C582-5446-A305-C75B87DC9294}" type="presParOf" srcId="{D250EFF3-C64D-D445-A93E-A2F05C8A7D6A}" destId="{F82A1CB1-0E55-EA4F-87B4-BF64FA86A12F}" srcOrd="5" destOrd="0" presId="urn:microsoft.com/office/officeart/2005/8/layout/vList5"/>
    <dgm:cxn modelId="{99550E8C-5A6A-4E40-965F-843BD92338C8}" type="presParOf" srcId="{D250EFF3-C64D-D445-A93E-A2F05C8A7D6A}" destId="{5813BD63-6735-9D4F-9BB8-B67C382353CD}" srcOrd="6" destOrd="0" presId="urn:microsoft.com/office/officeart/2005/8/layout/vList5"/>
    <dgm:cxn modelId="{4E9535F9-44A7-344B-B0F2-9F1CDFA91184}" type="presParOf" srcId="{5813BD63-6735-9D4F-9BB8-B67C382353CD}" destId="{89A0CD5B-E80B-B944-ACF9-5218492261BC}" srcOrd="0" destOrd="0" presId="urn:microsoft.com/office/officeart/2005/8/layout/vList5"/>
    <dgm:cxn modelId="{694E3B1B-E275-E749-B6B6-E82FBD5E1A44}" type="presParOf" srcId="{5813BD63-6735-9D4F-9BB8-B67C382353CD}" destId="{F64F9E6C-45E5-CA4A-A70B-2FB5A4DAFAED}" srcOrd="1" destOrd="0" presId="urn:microsoft.com/office/officeart/2005/8/layout/vList5"/>
    <dgm:cxn modelId="{0795E883-9421-704E-8A91-6E6AC616841A}" type="presParOf" srcId="{D250EFF3-C64D-D445-A93E-A2F05C8A7D6A}" destId="{48E15CB9-5A45-EF4B-9D51-7F092ABFE6EE}" srcOrd="7" destOrd="0" presId="urn:microsoft.com/office/officeart/2005/8/layout/vList5"/>
    <dgm:cxn modelId="{8EF653A7-1C59-4A4C-9D29-47D94B4261B7}" type="presParOf" srcId="{D250EFF3-C64D-D445-A93E-A2F05C8A7D6A}" destId="{C7067EE6-8F21-164B-960A-A1EAEC45249A}" srcOrd="8" destOrd="0" presId="urn:microsoft.com/office/officeart/2005/8/layout/vList5"/>
    <dgm:cxn modelId="{DD177D87-58F8-6F40-BA91-E193FCE0FF24}" type="presParOf" srcId="{C7067EE6-8F21-164B-960A-A1EAEC45249A}" destId="{8641B896-5DBE-5347-A2C9-860689F6FF89}" srcOrd="0" destOrd="0" presId="urn:microsoft.com/office/officeart/2005/8/layout/vList5"/>
    <dgm:cxn modelId="{BDF02B0D-3DE4-844D-9FC9-1518E678D284}" type="presParOf" srcId="{C7067EE6-8F21-164B-960A-A1EAEC45249A}" destId="{52138DA0-0A16-DE49-9DCC-11DD199E37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9BD400-971D-7F47-9B75-47431AC2FF77}" type="doc">
      <dgm:prSet loTypeId="urn:microsoft.com/office/officeart/2005/8/layout/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C5A045A2-9EBC-4641-9173-339AB57B4EF1}">
      <dgm:prSet phldrT="[Testo]" custT="1"/>
      <dgm:spPr/>
      <dgm:t>
        <a:bodyPr/>
        <a:lstStyle/>
        <a:p>
          <a:r>
            <a:rPr lang="es-CO" sz="1800" b="1" dirty="0" smtClean="0">
              <a:solidFill>
                <a:srgbClr val="000000"/>
              </a:solidFill>
            </a:rPr>
            <a:t>Hombres y mujeres</a:t>
          </a:r>
          <a:endParaRPr lang="es-CO" sz="1800" b="1" dirty="0">
            <a:solidFill>
              <a:srgbClr val="000000"/>
            </a:solidFill>
          </a:endParaRPr>
        </a:p>
      </dgm:t>
    </dgm:pt>
    <dgm:pt modelId="{D7492C53-1A22-474D-B679-5ABFE16EF546}" type="parTrans" cxnId="{510DE71F-6A95-9B45-A110-7A775643B0D5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C7AA5717-185F-4147-9823-2FBF9CF4B161}" type="sibTrans" cxnId="{510DE71F-6A95-9B45-A110-7A775643B0D5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7CF038D5-36BB-C347-91BF-45BC3EB5239F}">
      <dgm:prSet phldrT="[Testo]" custT="1"/>
      <dgm:spPr/>
      <dgm:t>
        <a:bodyPr/>
        <a:lstStyle/>
        <a:p>
          <a:r>
            <a:rPr lang="es-CO" sz="1800" b="1" dirty="0" smtClean="0">
              <a:solidFill>
                <a:srgbClr val="000000"/>
              </a:solidFill>
            </a:rPr>
            <a:t>Clases de edad (tres clases: 17-20; 21-25; 26-29)</a:t>
          </a:r>
          <a:endParaRPr lang="es-CO" sz="1800" b="1" dirty="0">
            <a:solidFill>
              <a:srgbClr val="000000"/>
            </a:solidFill>
          </a:endParaRPr>
        </a:p>
      </dgm:t>
    </dgm:pt>
    <dgm:pt modelId="{8B2F054F-9606-154D-B9BD-5A808810BEE0}" type="parTrans" cxnId="{3AE13AC1-0F7B-4843-8112-EE743D566CE6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7E77EEA1-B3A9-6349-9C83-421BF6E5AAA4}" type="sibTrans" cxnId="{3AE13AC1-0F7B-4843-8112-EE743D566CE6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446353D9-3144-5147-B31D-579D9AEA72E7}">
      <dgm:prSet phldrT="[Testo]" custT="1"/>
      <dgm:spPr/>
      <dgm:t>
        <a:bodyPr/>
        <a:lstStyle/>
        <a:p>
          <a:r>
            <a:rPr lang="es-CO" sz="1800" b="1" dirty="0" smtClean="0">
              <a:solidFill>
                <a:srgbClr val="000000"/>
              </a:solidFill>
            </a:rPr>
            <a:t>Condición actual del hogar</a:t>
          </a:r>
          <a:endParaRPr lang="es-CO" sz="1800" b="1" dirty="0">
            <a:solidFill>
              <a:srgbClr val="000000"/>
            </a:solidFill>
          </a:endParaRPr>
        </a:p>
      </dgm:t>
    </dgm:pt>
    <dgm:pt modelId="{F313BFC1-61DA-E345-89D8-5F8EBC64141A}" type="parTrans" cxnId="{2B9550FA-4CC5-494B-AEF3-FAC6EFF96F9D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17D7CDFC-C837-8348-9068-08FEF0819B65}" type="sibTrans" cxnId="{2B9550FA-4CC5-494B-AEF3-FAC6EFF96F9D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DC366CB0-F9DF-5747-8B9D-5255C6E36723}">
      <dgm:prSet custT="1"/>
      <dgm:spPr/>
      <dgm:t>
        <a:bodyPr/>
        <a:lstStyle/>
        <a:p>
          <a:r>
            <a:rPr lang="es-CO" sz="1800" b="1" smtClean="0">
              <a:solidFill>
                <a:schemeClr val="bg1"/>
              </a:solidFill>
            </a:rPr>
            <a:t>Capacidad de los ingresos del hogar de cubrir los gastos mínimos</a:t>
          </a:r>
          <a:endParaRPr lang="es-CO" sz="1800" b="1">
            <a:solidFill>
              <a:schemeClr val="bg1"/>
            </a:solidFill>
          </a:endParaRPr>
        </a:p>
      </dgm:t>
    </dgm:pt>
    <dgm:pt modelId="{A376CDA2-E5B8-5444-B231-B7F1114B8974}" type="parTrans" cxnId="{B797EC84-61A2-394E-B370-B16E2507965A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83092E94-A9F1-1441-B09B-5123E5198436}" type="sibTrans" cxnId="{B797EC84-61A2-394E-B370-B16E2507965A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B9440AA2-0796-7A4A-B626-6BCE442AEF93}">
      <dgm:prSet custT="1"/>
      <dgm:spPr/>
      <dgm:t>
        <a:bodyPr/>
        <a:lstStyle/>
        <a:p>
          <a:r>
            <a:rPr lang="es-CO" sz="1800" b="1" smtClean="0">
              <a:solidFill>
                <a:schemeClr val="tx1"/>
              </a:solidFill>
            </a:rPr>
            <a:t>Coherencia de la autopecepción de pobreza</a:t>
          </a:r>
          <a:endParaRPr lang="es-CO" sz="1800" b="1">
            <a:solidFill>
              <a:schemeClr val="tx1"/>
            </a:solidFill>
          </a:endParaRPr>
        </a:p>
      </dgm:t>
    </dgm:pt>
    <dgm:pt modelId="{4466E871-EAE8-F144-B48F-9ABA3F41CCC4}" type="parTrans" cxnId="{BB9CB058-CB3D-ED46-8517-E1B6F5C11A6C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97FFA173-1B66-8A49-A7C6-C6A6B9080C20}" type="sibTrans" cxnId="{BB9CB058-CB3D-ED46-8517-E1B6F5C11A6C}">
      <dgm:prSet/>
      <dgm:spPr/>
      <dgm:t>
        <a:bodyPr/>
        <a:lstStyle/>
        <a:p>
          <a:endParaRPr lang="es-CO" sz="1800" b="1">
            <a:solidFill>
              <a:srgbClr val="000000"/>
            </a:solidFill>
          </a:endParaRPr>
        </a:p>
      </dgm:t>
    </dgm:pt>
    <dgm:pt modelId="{2266599F-054C-BF48-B72D-3624DA963638}">
      <dgm:prSet/>
      <dgm:spPr/>
      <dgm:t>
        <a:bodyPr/>
        <a:lstStyle/>
        <a:p>
          <a:r>
            <a:rPr lang="es-CO" b="1" dirty="0" smtClean="0">
              <a:solidFill>
                <a:schemeClr val="tx1"/>
              </a:solidFill>
            </a:rPr>
            <a:t>Jóvenes con y sin hijos</a:t>
          </a:r>
          <a:endParaRPr lang="es-CO" b="1" dirty="0">
            <a:solidFill>
              <a:schemeClr val="tx1"/>
            </a:solidFill>
          </a:endParaRPr>
        </a:p>
      </dgm:t>
    </dgm:pt>
    <dgm:pt modelId="{0CCD0614-DE76-494A-B75E-4A4BD7FC852F}" type="parTrans" cxnId="{780CB6F9-7C1F-B744-8288-ED2F693059F3}">
      <dgm:prSet/>
      <dgm:spPr/>
      <dgm:t>
        <a:bodyPr/>
        <a:lstStyle/>
        <a:p>
          <a:endParaRPr lang="es-CO"/>
        </a:p>
      </dgm:t>
    </dgm:pt>
    <dgm:pt modelId="{4A7F77F7-2419-E448-BF64-B0CF7F20D5F7}" type="sibTrans" cxnId="{780CB6F9-7C1F-B744-8288-ED2F693059F3}">
      <dgm:prSet/>
      <dgm:spPr/>
      <dgm:t>
        <a:bodyPr/>
        <a:lstStyle/>
        <a:p>
          <a:endParaRPr lang="es-CO"/>
        </a:p>
      </dgm:t>
    </dgm:pt>
    <dgm:pt modelId="{370E7562-56A3-0740-9ADD-1CAE19DB033D}" type="pres">
      <dgm:prSet presAssocID="{B69BD400-971D-7F47-9B75-47431AC2FF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28D4A19-AFF8-5D46-9351-EC7AE880C2CA}" type="pres">
      <dgm:prSet presAssocID="{C5A045A2-9EBC-4641-9173-339AB57B4EF1}" presName="parentLin" presStyleCnt="0"/>
      <dgm:spPr/>
    </dgm:pt>
    <dgm:pt modelId="{F25C8238-D89B-934E-93CA-8A751F74609D}" type="pres">
      <dgm:prSet presAssocID="{C5A045A2-9EBC-4641-9173-339AB57B4EF1}" presName="parentLeftMargin" presStyleLbl="node1" presStyleIdx="0" presStyleCnt="6"/>
      <dgm:spPr/>
      <dgm:t>
        <a:bodyPr/>
        <a:lstStyle/>
        <a:p>
          <a:endParaRPr lang="es-CO"/>
        </a:p>
      </dgm:t>
    </dgm:pt>
    <dgm:pt modelId="{6101CEFF-4764-A045-95FF-644B36A4C39F}" type="pres">
      <dgm:prSet presAssocID="{C5A045A2-9EBC-4641-9173-339AB57B4EF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0003374-5352-3B48-BBFC-F9D6968D5C4C}" type="pres">
      <dgm:prSet presAssocID="{C5A045A2-9EBC-4641-9173-339AB57B4EF1}" presName="negativeSpace" presStyleCnt="0"/>
      <dgm:spPr/>
    </dgm:pt>
    <dgm:pt modelId="{0CF47563-1C30-7848-AC3A-D4575C406796}" type="pres">
      <dgm:prSet presAssocID="{C5A045A2-9EBC-4641-9173-339AB57B4EF1}" presName="childText" presStyleLbl="conFgAcc1" presStyleIdx="0" presStyleCnt="6">
        <dgm:presLayoutVars>
          <dgm:bulletEnabled val="1"/>
        </dgm:presLayoutVars>
      </dgm:prSet>
      <dgm:spPr/>
    </dgm:pt>
    <dgm:pt modelId="{0553632A-E26C-DD4A-960A-325D2F0919C8}" type="pres">
      <dgm:prSet presAssocID="{C7AA5717-185F-4147-9823-2FBF9CF4B161}" presName="spaceBetweenRectangles" presStyleCnt="0"/>
      <dgm:spPr/>
    </dgm:pt>
    <dgm:pt modelId="{0B4BBEC8-59C2-F249-8922-199E10B7DE56}" type="pres">
      <dgm:prSet presAssocID="{7CF038D5-36BB-C347-91BF-45BC3EB5239F}" presName="parentLin" presStyleCnt="0"/>
      <dgm:spPr/>
    </dgm:pt>
    <dgm:pt modelId="{0FED5C5E-08CA-5D48-B4A2-FAA2F04E4C7F}" type="pres">
      <dgm:prSet presAssocID="{7CF038D5-36BB-C347-91BF-45BC3EB5239F}" presName="parentLeftMargin" presStyleLbl="node1" presStyleIdx="0" presStyleCnt="6"/>
      <dgm:spPr/>
      <dgm:t>
        <a:bodyPr/>
        <a:lstStyle/>
        <a:p>
          <a:endParaRPr lang="es-CO"/>
        </a:p>
      </dgm:t>
    </dgm:pt>
    <dgm:pt modelId="{01FC8962-7E71-3745-8EF8-2C05459EA6D7}" type="pres">
      <dgm:prSet presAssocID="{7CF038D5-36BB-C347-91BF-45BC3EB5239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F2AF350-E4F6-6E45-BC1A-D90E3C238F07}" type="pres">
      <dgm:prSet presAssocID="{7CF038D5-36BB-C347-91BF-45BC3EB5239F}" presName="negativeSpace" presStyleCnt="0"/>
      <dgm:spPr/>
    </dgm:pt>
    <dgm:pt modelId="{072FF3E4-4420-ED46-B730-ED32A13C392C}" type="pres">
      <dgm:prSet presAssocID="{7CF038D5-36BB-C347-91BF-45BC3EB5239F}" presName="childText" presStyleLbl="conFgAcc1" presStyleIdx="1" presStyleCnt="6">
        <dgm:presLayoutVars>
          <dgm:bulletEnabled val="1"/>
        </dgm:presLayoutVars>
      </dgm:prSet>
      <dgm:spPr/>
    </dgm:pt>
    <dgm:pt modelId="{92EF1341-9DE2-DD43-A68D-D3A882DB107C}" type="pres">
      <dgm:prSet presAssocID="{7E77EEA1-B3A9-6349-9C83-421BF6E5AAA4}" presName="spaceBetweenRectangles" presStyleCnt="0"/>
      <dgm:spPr/>
    </dgm:pt>
    <dgm:pt modelId="{97EBC0A7-E2EA-6948-8E7B-0DCA70793348}" type="pres">
      <dgm:prSet presAssocID="{2266599F-054C-BF48-B72D-3624DA963638}" presName="parentLin" presStyleCnt="0"/>
      <dgm:spPr/>
    </dgm:pt>
    <dgm:pt modelId="{5654B588-E7E2-FF44-BC01-F24AF6D13110}" type="pres">
      <dgm:prSet presAssocID="{2266599F-054C-BF48-B72D-3624DA963638}" presName="parentLeftMargin" presStyleLbl="node1" presStyleIdx="1" presStyleCnt="6"/>
      <dgm:spPr/>
      <dgm:t>
        <a:bodyPr/>
        <a:lstStyle/>
        <a:p>
          <a:endParaRPr lang="es-CO"/>
        </a:p>
      </dgm:t>
    </dgm:pt>
    <dgm:pt modelId="{364B2109-747F-564D-AA93-897563D7FE71}" type="pres">
      <dgm:prSet presAssocID="{2266599F-054C-BF48-B72D-3624DA96363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D2FC1B-17E1-7640-A9FA-9B77CCC792B8}" type="pres">
      <dgm:prSet presAssocID="{2266599F-054C-BF48-B72D-3624DA963638}" presName="negativeSpace" presStyleCnt="0"/>
      <dgm:spPr/>
    </dgm:pt>
    <dgm:pt modelId="{A6E96CBA-B852-8149-81E1-E597942E7A68}" type="pres">
      <dgm:prSet presAssocID="{2266599F-054C-BF48-B72D-3624DA963638}" presName="childText" presStyleLbl="conFgAcc1" presStyleIdx="2" presStyleCnt="6">
        <dgm:presLayoutVars>
          <dgm:bulletEnabled val="1"/>
        </dgm:presLayoutVars>
      </dgm:prSet>
      <dgm:spPr/>
    </dgm:pt>
    <dgm:pt modelId="{F706B726-33FC-D64C-85F4-6767BEBBF557}" type="pres">
      <dgm:prSet presAssocID="{4A7F77F7-2419-E448-BF64-B0CF7F20D5F7}" presName="spaceBetweenRectangles" presStyleCnt="0"/>
      <dgm:spPr/>
    </dgm:pt>
    <dgm:pt modelId="{2EFCC028-18D9-5F48-B397-CA6E4960D5A9}" type="pres">
      <dgm:prSet presAssocID="{446353D9-3144-5147-B31D-579D9AEA72E7}" presName="parentLin" presStyleCnt="0"/>
      <dgm:spPr/>
    </dgm:pt>
    <dgm:pt modelId="{CF2608F3-79AF-A548-A08E-068014D48140}" type="pres">
      <dgm:prSet presAssocID="{446353D9-3144-5147-B31D-579D9AEA72E7}" presName="parentLeftMargin" presStyleLbl="node1" presStyleIdx="2" presStyleCnt="6"/>
      <dgm:spPr/>
      <dgm:t>
        <a:bodyPr/>
        <a:lstStyle/>
        <a:p>
          <a:endParaRPr lang="es-CO"/>
        </a:p>
      </dgm:t>
    </dgm:pt>
    <dgm:pt modelId="{0FB5D821-9B51-4D43-BE1E-F646DB20377B}" type="pres">
      <dgm:prSet presAssocID="{446353D9-3144-5147-B31D-579D9AEA72E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C1A34A1-FE60-7043-84AC-AEC3BDEB80F2}" type="pres">
      <dgm:prSet presAssocID="{446353D9-3144-5147-B31D-579D9AEA72E7}" presName="negativeSpace" presStyleCnt="0"/>
      <dgm:spPr/>
    </dgm:pt>
    <dgm:pt modelId="{12CCC347-7E95-6D49-AC31-DFBE0E43EACF}" type="pres">
      <dgm:prSet presAssocID="{446353D9-3144-5147-B31D-579D9AEA72E7}" presName="childText" presStyleLbl="conFgAcc1" presStyleIdx="3" presStyleCnt="6">
        <dgm:presLayoutVars>
          <dgm:bulletEnabled val="1"/>
        </dgm:presLayoutVars>
      </dgm:prSet>
      <dgm:spPr/>
    </dgm:pt>
    <dgm:pt modelId="{F6B1874C-7CB4-7648-8F39-801F888EFB41}" type="pres">
      <dgm:prSet presAssocID="{17D7CDFC-C837-8348-9068-08FEF0819B65}" presName="spaceBetweenRectangles" presStyleCnt="0"/>
      <dgm:spPr/>
    </dgm:pt>
    <dgm:pt modelId="{B2292289-A909-1F4A-9006-D89080FFDB83}" type="pres">
      <dgm:prSet presAssocID="{DC366CB0-F9DF-5747-8B9D-5255C6E36723}" presName="parentLin" presStyleCnt="0"/>
      <dgm:spPr/>
    </dgm:pt>
    <dgm:pt modelId="{DF480E97-C32F-714E-8798-6D7952D3CBAC}" type="pres">
      <dgm:prSet presAssocID="{DC366CB0-F9DF-5747-8B9D-5255C6E36723}" presName="parentLeftMargin" presStyleLbl="node1" presStyleIdx="3" presStyleCnt="6"/>
      <dgm:spPr/>
      <dgm:t>
        <a:bodyPr/>
        <a:lstStyle/>
        <a:p>
          <a:endParaRPr lang="es-CO"/>
        </a:p>
      </dgm:t>
    </dgm:pt>
    <dgm:pt modelId="{7FCE8433-67A1-6B4D-8980-1A24911CA780}" type="pres">
      <dgm:prSet presAssocID="{DC366CB0-F9DF-5747-8B9D-5255C6E3672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7A03178-22A3-6B48-9484-244E06B9FBB0}" type="pres">
      <dgm:prSet presAssocID="{DC366CB0-F9DF-5747-8B9D-5255C6E36723}" presName="negativeSpace" presStyleCnt="0"/>
      <dgm:spPr/>
    </dgm:pt>
    <dgm:pt modelId="{AD660AFF-35BA-1442-B832-FB11688932BB}" type="pres">
      <dgm:prSet presAssocID="{DC366CB0-F9DF-5747-8B9D-5255C6E36723}" presName="childText" presStyleLbl="conFgAcc1" presStyleIdx="4" presStyleCnt="6">
        <dgm:presLayoutVars>
          <dgm:bulletEnabled val="1"/>
        </dgm:presLayoutVars>
      </dgm:prSet>
      <dgm:spPr/>
    </dgm:pt>
    <dgm:pt modelId="{60CFD704-D870-C74F-8305-819ABA43BDB6}" type="pres">
      <dgm:prSet presAssocID="{83092E94-A9F1-1441-B09B-5123E5198436}" presName="spaceBetweenRectangles" presStyleCnt="0"/>
      <dgm:spPr/>
    </dgm:pt>
    <dgm:pt modelId="{DFAB261C-2913-4843-B48D-F6EE30814ABF}" type="pres">
      <dgm:prSet presAssocID="{B9440AA2-0796-7A4A-B626-6BCE442AEF93}" presName="parentLin" presStyleCnt="0"/>
      <dgm:spPr/>
    </dgm:pt>
    <dgm:pt modelId="{9E3CE11A-C882-A148-93D4-234263EF4E4D}" type="pres">
      <dgm:prSet presAssocID="{B9440AA2-0796-7A4A-B626-6BCE442AEF93}" presName="parentLeftMargin" presStyleLbl="node1" presStyleIdx="4" presStyleCnt="6"/>
      <dgm:spPr/>
      <dgm:t>
        <a:bodyPr/>
        <a:lstStyle/>
        <a:p>
          <a:endParaRPr lang="es-CO"/>
        </a:p>
      </dgm:t>
    </dgm:pt>
    <dgm:pt modelId="{45E2213E-CD5D-7C4C-9E0A-7B3F86B408AA}" type="pres">
      <dgm:prSet presAssocID="{B9440AA2-0796-7A4A-B626-6BCE442AEF9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C4FF22C-A371-F245-A5CD-891224147210}" type="pres">
      <dgm:prSet presAssocID="{B9440AA2-0796-7A4A-B626-6BCE442AEF93}" presName="negativeSpace" presStyleCnt="0"/>
      <dgm:spPr/>
    </dgm:pt>
    <dgm:pt modelId="{D6C50C29-BA40-FA4A-92C1-E2D47422A822}" type="pres">
      <dgm:prSet presAssocID="{B9440AA2-0796-7A4A-B626-6BCE442AEF9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10DE71F-6A95-9B45-A110-7A775643B0D5}" srcId="{B69BD400-971D-7F47-9B75-47431AC2FF77}" destId="{C5A045A2-9EBC-4641-9173-339AB57B4EF1}" srcOrd="0" destOrd="0" parTransId="{D7492C53-1A22-474D-B679-5ABFE16EF546}" sibTransId="{C7AA5717-185F-4147-9823-2FBF9CF4B161}"/>
    <dgm:cxn modelId="{EDF45FBB-2BFD-F649-B9B6-7AA84D1226DA}" type="presOf" srcId="{7CF038D5-36BB-C347-91BF-45BC3EB5239F}" destId="{0FED5C5E-08CA-5D48-B4A2-FAA2F04E4C7F}" srcOrd="0" destOrd="0" presId="urn:microsoft.com/office/officeart/2005/8/layout/list1"/>
    <dgm:cxn modelId="{B08488F2-FF6B-2E46-80CD-0308C12ECB4F}" type="presOf" srcId="{7CF038D5-36BB-C347-91BF-45BC3EB5239F}" destId="{01FC8962-7E71-3745-8EF8-2C05459EA6D7}" srcOrd="1" destOrd="0" presId="urn:microsoft.com/office/officeart/2005/8/layout/list1"/>
    <dgm:cxn modelId="{D8E06BF6-8F51-BD41-AC82-018ECADAD3E2}" type="presOf" srcId="{C5A045A2-9EBC-4641-9173-339AB57B4EF1}" destId="{F25C8238-D89B-934E-93CA-8A751F74609D}" srcOrd="0" destOrd="0" presId="urn:microsoft.com/office/officeart/2005/8/layout/list1"/>
    <dgm:cxn modelId="{BB9CB058-CB3D-ED46-8517-E1B6F5C11A6C}" srcId="{B69BD400-971D-7F47-9B75-47431AC2FF77}" destId="{B9440AA2-0796-7A4A-B626-6BCE442AEF93}" srcOrd="5" destOrd="0" parTransId="{4466E871-EAE8-F144-B48F-9ABA3F41CCC4}" sibTransId="{97FFA173-1B66-8A49-A7C6-C6A6B9080C20}"/>
    <dgm:cxn modelId="{AB2A28B3-CCDD-6C4E-B77C-6DA1D5A4D19D}" type="presOf" srcId="{C5A045A2-9EBC-4641-9173-339AB57B4EF1}" destId="{6101CEFF-4764-A045-95FF-644B36A4C39F}" srcOrd="1" destOrd="0" presId="urn:microsoft.com/office/officeart/2005/8/layout/list1"/>
    <dgm:cxn modelId="{780CB6F9-7C1F-B744-8288-ED2F693059F3}" srcId="{B69BD400-971D-7F47-9B75-47431AC2FF77}" destId="{2266599F-054C-BF48-B72D-3624DA963638}" srcOrd="2" destOrd="0" parTransId="{0CCD0614-DE76-494A-B75E-4A4BD7FC852F}" sibTransId="{4A7F77F7-2419-E448-BF64-B0CF7F20D5F7}"/>
    <dgm:cxn modelId="{23DAC3A8-F4E1-214A-AF71-8F9942A36F66}" type="presOf" srcId="{B69BD400-971D-7F47-9B75-47431AC2FF77}" destId="{370E7562-56A3-0740-9ADD-1CAE19DB033D}" srcOrd="0" destOrd="0" presId="urn:microsoft.com/office/officeart/2005/8/layout/list1"/>
    <dgm:cxn modelId="{0CF45CF5-3EFE-2941-A71A-1A41A558F232}" type="presOf" srcId="{DC366CB0-F9DF-5747-8B9D-5255C6E36723}" destId="{7FCE8433-67A1-6B4D-8980-1A24911CA780}" srcOrd="1" destOrd="0" presId="urn:microsoft.com/office/officeart/2005/8/layout/list1"/>
    <dgm:cxn modelId="{E28B65BB-6F60-FE46-AC82-AD1223C4B6D2}" type="presOf" srcId="{446353D9-3144-5147-B31D-579D9AEA72E7}" destId="{CF2608F3-79AF-A548-A08E-068014D48140}" srcOrd="0" destOrd="0" presId="urn:microsoft.com/office/officeart/2005/8/layout/list1"/>
    <dgm:cxn modelId="{85F2B1EA-22B3-644D-B232-5150EB8DA688}" type="presOf" srcId="{DC366CB0-F9DF-5747-8B9D-5255C6E36723}" destId="{DF480E97-C32F-714E-8798-6D7952D3CBAC}" srcOrd="0" destOrd="0" presId="urn:microsoft.com/office/officeart/2005/8/layout/list1"/>
    <dgm:cxn modelId="{2B9550FA-4CC5-494B-AEF3-FAC6EFF96F9D}" srcId="{B69BD400-971D-7F47-9B75-47431AC2FF77}" destId="{446353D9-3144-5147-B31D-579D9AEA72E7}" srcOrd="3" destOrd="0" parTransId="{F313BFC1-61DA-E345-89D8-5F8EBC64141A}" sibTransId="{17D7CDFC-C837-8348-9068-08FEF0819B65}"/>
    <dgm:cxn modelId="{B8CBFC02-580A-4544-9B6F-7CB45BBDA627}" type="presOf" srcId="{446353D9-3144-5147-B31D-579D9AEA72E7}" destId="{0FB5D821-9B51-4D43-BE1E-F646DB20377B}" srcOrd="1" destOrd="0" presId="urn:microsoft.com/office/officeart/2005/8/layout/list1"/>
    <dgm:cxn modelId="{CF342923-1A61-1642-8098-BE4DD43813F1}" type="presOf" srcId="{2266599F-054C-BF48-B72D-3624DA963638}" destId="{364B2109-747F-564D-AA93-897563D7FE71}" srcOrd="1" destOrd="0" presId="urn:microsoft.com/office/officeart/2005/8/layout/list1"/>
    <dgm:cxn modelId="{B797EC84-61A2-394E-B370-B16E2507965A}" srcId="{B69BD400-971D-7F47-9B75-47431AC2FF77}" destId="{DC366CB0-F9DF-5747-8B9D-5255C6E36723}" srcOrd="4" destOrd="0" parTransId="{A376CDA2-E5B8-5444-B231-B7F1114B8974}" sibTransId="{83092E94-A9F1-1441-B09B-5123E5198436}"/>
    <dgm:cxn modelId="{92E6C1CB-8873-4042-944A-8BF97C35B54A}" type="presOf" srcId="{B9440AA2-0796-7A4A-B626-6BCE442AEF93}" destId="{9E3CE11A-C882-A148-93D4-234263EF4E4D}" srcOrd="0" destOrd="0" presId="urn:microsoft.com/office/officeart/2005/8/layout/list1"/>
    <dgm:cxn modelId="{3AE13AC1-0F7B-4843-8112-EE743D566CE6}" srcId="{B69BD400-971D-7F47-9B75-47431AC2FF77}" destId="{7CF038D5-36BB-C347-91BF-45BC3EB5239F}" srcOrd="1" destOrd="0" parTransId="{8B2F054F-9606-154D-B9BD-5A808810BEE0}" sibTransId="{7E77EEA1-B3A9-6349-9C83-421BF6E5AAA4}"/>
    <dgm:cxn modelId="{A0A5219F-3719-6A45-BBDC-AEA7DF911305}" type="presOf" srcId="{B9440AA2-0796-7A4A-B626-6BCE442AEF93}" destId="{45E2213E-CD5D-7C4C-9E0A-7B3F86B408AA}" srcOrd="1" destOrd="0" presId="urn:microsoft.com/office/officeart/2005/8/layout/list1"/>
    <dgm:cxn modelId="{256482C2-A8AA-704A-B7B2-A89828FA270F}" type="presOf" srcId="{2266599F-054C-BF48-B72D-3624DA963638}" destId="{5654B588-E7E2-FF44-BC01-F24AF6D13110}" srcOrd="0" destOrd="0" presId="urn:microsoft.com/office/officeart/2005/8/layout/list1"/>
    <dgm:cxn modelId="{AC6FC4D8-685C-624C-BCE7-F17BF5E18A61}" type="presParOf" srcId="{370E7562-56A3-0740-9ADD-1CAE19DB033D}" destId="{328D4A19-AFF8-5D46-9351-EC7AE880C2CA}" srcOrd="0" destOrd="0" presId="urn:microsoft.com/office/officeart/2005/8/layout/list1"/>
    <dgm:cxn modelId="{ABB00BAC-9C23-D842-A418-C6146B5BCD7B}" type="presParOf" srcId="{328D4A19-AFF8-5D46-9351-EC7AE880C2CA}" destId="{F25C8238-D89B-934E-93CA-8A751F74609D}" srcOrd="0" destOrd="0" presId="urn:microsoft.com/office/officeart/2005/8/layout/list1"/>
    <dgm:cxn modelId="{24921B6F-15C1-AF47-95C0-01BD2473DB6B}" type="presParOf" srcId="{328D4A19-AFF8-5D46-9351-EC7AE880C2CA}" destId="{6101CEFF-4764-A045-95FF-644B36A4C39F}" srcOrd="1" destOrd="0" presId="urn:microsoft.com/office/officeart/2005/8/layout/list1"/>
    <dgm:cxn modelId="{30050B91-039A-874F-AA16-D95E61194234}" type="presParOf" srcId="{370E7562-56A3-0740-9ADD-1CAE19DB033D}" destId="{D0003374-5352-3B48-BBFC-F9D6968D5C4C}" srcOrd="1" destOrd="0" presId="urn:microsoft.com/office/officeart/2005/8/layout/list1"/>
    <dgm:cxn modelId="{BDD5D5F5-D8A6-5848-BE0A-5225693DAF7C}" type="presParOf" srcId="{370E7562-56A3-0740-9ADD-1CAE19DB033D}" destId="{0CF47563-1C30-7848-AC3A-D4575C406796}" srcOrd="2" destOrd="0" presId="urn:microsoft.com/office/officeart/2005/8/layout/list1"/>
    <dgm:cxn modelId="{47067774-624E-BF4A-A233-B6A2557ACCD9}" type="presParOf" srcId="{370E7562-56A3-0740-9ADD-1CAE19DB033D}" destId="{0553632A-E26C-DD4A-960A-325D2F0919C8}" srcOrd="3" destOrd="0" presId="urn:microsoft.com/office/officeart/2005/8/layout/list1"/>
    <dgm:cxn modelId="{98C89CC5-A7C4-7644-8D77-22800D249F24}" type="presParOf" srcId="{370E7562-56A3-0740-9ADD-1CAE19DB033D}" destId="{0B4BBEC8-59C2-F249-8922-199E10B7DE56}" srcOrd="4" destOrd="0" presId="urn:microsoft.com/office/officeart/2005/8/layout/list1"/>
    <dgm:cxn modelId="{B92539B9-7C52-9C4C-B221-AA86C2B0CDF1}" type="presParOf" srcId="{0B4BBEC8-59C2-F249-8922-199E10B7DE56}" destId="{0FED5C5E-08CA-5D48-B4A2-FAA2F04E4C7F}" srcOrd="0" destOrd="0" presId="urn:microsoft.com/office/officeart/2005/8/layout/list1"/>
    <dgm:cxn modelId="{D3B70BB5-B71B-A64C-A04E-8EB11BB95B57}" type="presParOf" srcId="{0B4BBEC8-59C2-F249-8922-199E10B7DE56}" destId="{01FC8962-7E71-3745-8EF8-2C05459EA6D7}" srcOrd="1" destOrd="0" presId="urn:microsoft.com/office/officeart/2005/8/layout/list1"/>
    <dgm:cxn modelId="{42411BFB-2FDD-9F41-A6F7-1F1B8746C128}" type="presParOf" srcId="{370E7562-56A3-0740-9ADD-1CAE19DB033D}" destId="{3F2AF350-E4F6-6E45-BC1A-D90E3C238F07}" srcOrd="5" destOrd="0" presId="urn:microsoft.com/office/officeart/2005/8/layout/list1"/>
    <dgm:cxn modelId="{27124AEA-DB9F-0544-BD0F-4130073E130C}" type="presParOf" srcId="{370E7562-56A3-0740-9ADD-1CAE19DB033D}" destId="{072FF3E4-4420-ED46-B730-ED32A13C392C}" srcOrd="6" destOrd="0" presId="urn:microsoft.com/office/officeart/2005/8/layout/list1"/>
    <dgm:cxn modelId="{F393A2A0-EDCA-A34F-94F3-08FA9272AAD5}" type="presParOf" srcId="{370E7562-56A3-0740-9ADD-1CAE19DB033D}" destId="{92EF1341-9DE2-DD43-A68D-D3A882DB107C}" srcOrd="7" destOrd="0" presId="urn:microsoft.com/office/officeart/2005/8/layout/list1"/>
    <dgm:cxn modelId="{00F59A6E-690B-DB49-884C-BA6A0CF228ED}" type="presParOf" srcId="{370E7562-56A3-0740-9ADD-1CAE19DB033D}" destId="{97EBC0A7-E2EA-6948-8E7B-0DCA70793348}" srcOrd="8" destOrd="0" presId="urn:microsoft.com/office/officeart/2005/8/layout/list1"/>
    <dgm:cxn modelId="{E134EF8B-8013-0045-A2F7-64E7562023BA}" type="presParOf" srcId="{97EBC0A7-E2EA-6948-8E7B-0DCA70793348}" destId="{5654B588-E7E2-FF44-BC01-F24AF6D13110}" srcOrd="0" destOrd="0" presId="urn:microsoft.com/office/officeart/2005/8/layout/list1"/>
    <dgm:cxn modelId="{DD9C20A3-5DBD-814B-9A01-0A671FF5481E}" type="presParOf" srcId="{97EBC0A7-E2EA-6948-8E7B-0DCA70793348}" destId="{364B2109-747F-564D-AA93-897563D7FE71}" srcOrd="1" destOrd="0" presId="urn:microsoft.com/office/officeart/2005/8/layout/list1"/>
    <dgm:cxn modelId="{CD9ADBEE-EEE2-5D46-BAC4-877B68495E54}" type="presParOf" srcId="{370E7562-56A3-0740-9ADD-1CAE19DB033D}" destId="{1AD2FC1B-17E1-7640-A9FA-9B77CCC792B8}" srcOrd="9" destOrd="0" presId="urn:microsoft.com/office/officeart/2005/8/layout/list1"/>
    <dgm:cxn modelId="{D048BB4C-AA15-2F41-911D-48E9A134DFD6}" type="presParOf" srcId="{370E7562-56A3-0740-9ADD-1CAE19DB033D}" destId="{A6E96CBA-B852-8149-81E1-E597942E7A68}" srcOrd="10" destOrd="0" presId="urn:microsoft.com/office/officeart/2005/8/layout/list1"/>
    <dgm:cxn modelId="{D24CC42C-19DC-584C-967D-5CFF511DB13A}" type="presParOf" srcId="{370E7562-56A3-0740-9ADD-1CAE19DB033D}" destId="{F706B726-33FC-D64C-85F4-6767BEBBF557}" srcOrd="11" destOrd="0" presId="urn:microsoft.com/office/officeart/2005/8/layout/list1"/>
    <dgm:cxn modelId="{EC379FA7-EF2F-1547-844F-017F3DE22581}" type="presParOf" srcId="{370E7562-56A3-0740-9ADD-1CAE19DB033D}" destId="{2EFCC028-18D9-5F48-B397-CA6E4960D5A9}" srcOrd="12" destOrd="0" presId="urn:microsoft.com/office/officeart/2005/8/layout/list1"/>
    <dgm:cxn modelId="{D0981F93-5ED7-0749-B397-61037686D372}" type="presParOf" srcId="{2EFCC028-18D9-5F48-B397-CA6E4960D5A9}" destId="{CF2608F3-79AF-A548-A08E-068014D48140}" srcOrd="0" destOrd="0" presId="urn:microsoft.com/office/officeart/2005/8/layout/list1"/>
    <dgm:cxn modelId="{628FFC60-4227-974E-8CFE-1F16B203A48F}" type="presParOf" srcId="{2EFCC028-18D9-5F48-B397-CA6E4960D5A9}" destId="{0FB5D821-9B51-4D43-BE1E-F646DB20377B}" srcOrd="1" destOrd="0" presId="urn:microsoft.com/office/officeart/2005/8/layout/list1"/>
    <dgm:cxn modelId="{E1208BA4-E8E1-A642-9C65-1AD72830C892}" type="presParOf" srcId="{370E7562-56A3-0740-9ADD-1CAE19DB033D}" destId="{9C1A34A1-FE60-7043-84AC-AEC3BDEB80F2}" srcOrd="13" destOrd="0" presId="urn:microsoft.com/office/officeart/2005/8/layout/list1"/>
    <dgm:cxn modelId="{9FCE2CE9-5124-604A-BB03-00BE01E34E71}" type="presParOf" srcId="{370E7562-56A3-0740-9ADD-1CAE19DB033D}" destId="{12CCC347-7E95-6D49-AC31-DFBE0E43EACF}" srcOrd="14" destOrd="0" presId="urn:microsoft.com/office/officeart/2005/8/layout/list1"/>
    <dgm:cxn modelId="{2779208D-8DA1-D84B-A9DE-BB284C410C6D}" type="presParOf" srcId="{370E7562-56A3-0740-9ADD-1CAE19DB033D}" destId="{F6B1874C-7CB4-7648-8F39-801F888EFB41}" srcOrd="15" destOrd="0" presId="urn:microsoft.com/office/officeart/2005/8/layout/list1"/>
    <dgm:cxn modelId="{7F872063-A9E5-634E-A205-F9BC7BFC931F}" type="presParOf" srcId="{370E7562-56A3-0740-9ADD-1CAE19DB033D}" destId="{B2292289-A909-1F4A-9006-D89080FFDB83}" srcOrd="16" destOrd="0" presId="urn:microsoft.com/office/officeart/2005/8/layout/list1"/>
    <dgm:cxn modelId="{F7F88EA8-769C-7B44-A0C7-6C376113E1AC}" type="presParOf" srcId="{B2292289-A909-1F4A-9006-D89080FFDB83}" destId="{DF480E97-C32F-714E-8798-6D7952D3CBAC}" srcOrd="0" destOrd="0" presId="urn:microsoft.com/office/officeart/2005/8/layout/list1"/>
    <dgm:cxn modelId="{34E6C246-1150-FF41-86AF-9555BB113CE8}" type="presParOf" srcId="{B2292289-A909-1F4A-9006-D89080FFDB83}" destId="{7FCE8433-67A1-6B4D-8980-1A24911CA780}" srcOrd="1" destOrd="0" presId="urn:microsoft.com/office/officeart/2005/8/layout/list1"/>
    <dgm:cxn modelId="{28304361-D0BE-FF42-A22D-FEB497704FE3}" type="presParOf" srcId="{370E7562-56A3-0740-9ADD-1CAE19DB033D}" destId="{27A03178-22A3-6B48-9484-244E06B9FBB0}" srcOrd="17" destOrd="0" presId="urn:microsoft.com/office/officeart/2005/8/layout/list1"/>
    <dgm:cxn modelId="{A350B913-95F2-9F4E-9527-BEEDF5993E54}" type="presParOf" srcId="{370E7562-56A3-0740-9ADD-1CAE19DB033D}" destId="{AD660AFF-35BA-1442-B832-FB11688932BB}" srcOrd="18" destOrd="0" presId="urn:microsoft.com/office/officeart/2005/8/layout/list1"/>
    <dgm:cxn modelId="{299B493E-965F-1441-8EE9-BCCE955A8653}" type="presParOf" srcId="{370E7562-56A3-0740-9ADD-1CAE19DB033D}" destId="{60CFD704-D870-C74F-8305-819ABA43BDB6}" srcOrd="19" destOrd="0" presId="urn:microsoft.com/office/officeart/2005/8/layout/list1"/>
    <dgm:cxn modelId="{1B15474A-D206-9A4A-A048-BFB09118D91B}" type="presParOf" srcId="{370E7562-56A3-0740-9ADD-1CAE19DB033D}" destId="{DFAB261C-2913-4843-B48D-F6EE30814ABF}" srcOrd="20" destOrd="0" presId="urn:microsoft.com/office/officeart/2005/8/layout/list1"/>
    <dgm:cxn modelId="{E9C69BEB-5704-A347-91A4-BFB8A0D4621C}" type="presParOf" srcId="{DFAB261C-2913-4843-B48D-F6EE30814ABF}" destId="{9E3CE11A-C882-A148-93D4-234263EF4E4D}" srcOrd="0" destOrd="0" presId="urn:microsoft.com/office/officeart/2005/8/layout/list1"/>
    <dgm:cxn modelId="{D3405D7E-DDAF-0645-894D-516706A811C4}" type="presParOf" srcId="{DFAB261C-2913-4843-B48D-F6EE30814ABF}" destId="{45E2213E-CD5D-7C4C-9E0A-7B3F86B408AA}" srcOrd="1" destOrd="0" presId="urn:microsoft.com/office/officeart/2005/8/layout/list1"/>
    <dgm:cxn modelId="{B628DE10-74ED-734D-81AE-2231C5AB41AC}" type="presParOf" srcId="{370E7562-56A3-0740-9ADD-1CAE19DB033D}" destId="{EC4FF22C-A371-F245-A5CD-891224147210}" srcOrd="21" destOrd="0" presId="urn:microsoft.com/office/officeart/2005/8/layout/list1"/>
    <dgm:cxn modelId="{70375F39-D927-3C48-97FF-28C10BC4DA27}" type="presParOf" srcId="{370E7562-56A3-0740-9ADD-1CAE19DB033D}" destId="{D6C50C29-BA40-FA4A-92C1-E2D47422A82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2A12DB-2E4F-7341-AD61-4C87014182AA}" type="doc">
      <dgm:prSet loTypeId="urn:microsoft.com/office/officeart/2005/8/layout/cycle5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BFA660B5-B2E3-CD4F-AB2D-D6347ECB2EC7}">
      <dgm:prSet custT="1"/>
      <dgm:spPr/>
      <dgm:t>
        <a:bodyPr/>
        <a:lstStyle/>
        <a:p>
          <a:pPr rtl="0"/>
          <a:r>
            <a:rPr lang="es-CO" sz="1600" b="1" dirty="0" smtClean="0">
              <a:solidFill>
                <a:srgbClr val="000000"/>
              </a:solidFill>
            </a:rPr>
            <a:t>Análisis de los promedios y de las medianas</a:t>
          </a:r>
          <a:endParaRPr lang="es-CO" sz="1600" b="1" dirty="0">
            <a:solidFill>
              <a:srgbClr val="000000"/>
            </a:solidFill>
          </a:endParaRPr>
        </a:p>
      </dgm:t>
    </dgm:pt>
    <dgm:pt modelId="{817795D9-64C9-9946-9C38-FEE835BB4B0B}" type="parTrans" cxnId="{8CA71181-EDD7-3D48-A2C8-535D8B4BE12F}">
      <dgm:prSet/>
      <dgm:spPr/>
      <dgm:t>
        <a:bodyPr/>
        <a:lstStyle/>
        <a:p>
          <a:endParaRPr lang="es-CO" sz="1600" b="1">
            <a:solidFill>
              <a:srgbClr val="000000"/>
            </a:solidFill>
          </a:endParaRPr>
        </a:p>
      </dgm:t>
    </dgm:pt>
    <dgm:pt modelId="{FB06C3D3-F7FB-A243-9318-7F461AEC891A}" type="sibTrans" cxnId="{8CA71181-EDD7-3D48-A2C8-535D8B4BE12F}">
      <dgm:prSet/>
      <dgm:spPr/>
      <dgm:t>
        <a:bodyPr/>
        <a:lstStyle/>
        <a:p>
          <a:endParaRPr lang="es-CO" sz="1600" b="1">
            <a:solidFill>
              <a:srgbClr val="000000"/>
            </a:solidFill>
          </a:endParaRPr>
        </a:p>
      </dgm:t>
    </dgm:pt>
    <dgm:pt modelId="{E0340A8E-6730-2E46-B8DB-88988E2FE1D0}">
      <dgm:prSet custT="1"/>
      <dgm:spPr/>
      <dgm:t>
        <a:bodyPr/>
        <a:lstStyle/>
        <a:p>
          <a:pPr rtl="0"/>
          <a:r>
            <a:rPr lang="es-CO" sz="1600" b="1" dirty="0" smtClean="0">
              <a:solidFill>
                <a:srgbClr val="000000"/>
              </a:solidFill>
            </a:rPr>
            <a:t>Análisis de las correlaciones</a:t>
          </a:r>
          <a:endParaRPr lang="es-CO" sz="1600" b="1" dirty="0">
            <a:solidFill>
              <a:srgbClr val="000000"/>
            </a:solidFill>
          </a:endParaRPr>
        </a:p>
      </dgm:t>
    </dgm:pt>
    <dgm:pt modelId="{78F97264-9359-3A4C-9BA0-644347A4EC7B}" type="parTrans" cxnId="{5D19DB1B-B14A-CB44-8845-26B141E0B4CF}">
      <dgm:prSet/>
      <dgm:spPr/>
      <dgm:t>
        <a:bodyPr/>
        <a:lstStyle/>
        <a:p>
          <a:endParaRPr lang="es-CO" sz="1600" b="1">
            <a:solidFill>
              <a:srgbClr val="000000"/>
            </a:solidFill>
          </a:endParaRPr>
        </a:p>
      </dgm:t>
    </dgm:pt>
    <dgm:pt modelId="{4D831CF2-C4F8-2047-AD59-E3EC41C0097B}" type="sibTrans" cxnId="{5D19DB1B-B14A-CB44-8845-26B141E0B4CF}">
      <dgm:prSet/>
      <dgm:spPr/>
      <dgm:t>
        <a:bodyPr/>
        <a:lstStyle/>
        <a:p>
          <a:endParaRPr lang="es-CO" sz="1600" b="1">
            <a:solidFill>
              <a:srgbClr val="000000"/>
            </a:solidFill>
          </a:endParaRPr>
        </a:p>
      </dgm:t>
    </dgm:pt>
    <dgm:pt modelId="{79B59529-FB53-8F4D-B3B7-864CE7613F8D}">
      <dgm:prSet custT="1"/>
      <dgm:spPr/>
      <dgm:t>
        <a:bodyPr/>
        <a:lstStyle/>
        <a:p>
          <a:pPr rtl="0"/>
          <a:r>
            <a:rPr lang="es-CO" sz="1600" b="1" dirty="0" smtClean="0">
              <a:solidFill>
                <a:srgbClr val="000000"/>
              </a:solidFill>
            </a:rPr>
            <a:t>Análisis de un test no paramétrico de la varianza de las medias y de las medianas (</a:t>
          </a:r>
          <a:r>
            <a:rPr lang="es-CO" sz="1600" b="1" i="1" dirty="0" smtClean="0">
              <a:solidFill>
                <a:srgbClr val="000000"/>
              </a:solidFill>
            </a:rPr>
            <a:t>test U de Mann-Whitney</a:t>
          </a:r>
          <a:r>
            <a:rPr lang="es-CO" sz="1600" b="1" dirty="0" smtClean="0">
              <a:solidFill>
                <a:srgbClr val="000000"/>
              </a:solidFill>
            </a:rPr>
            <a:t>)</a:t>
          </a:r>
          <a:endParaRPr lang="es-CO" sz="1600" b="1" dirty="0">
            <a:solidFill>
              <a:srgbClr val="000000"/>
            </a:solidFill>
          </a:endParaRPr>
        </a:p>
      </dgm:t>
    </dgm:pt>
    <dgm:pt modelId="{BE35A9BF-BC86-7749-87DD-D61409F42CE4}" type="parTrans" cxnId="{FF4D688B-E48E-3145-8814-32816AA7ACA9}">
      <dgm:prSet/>
      <dgm:spPr/>
      <dgm:t>
        <a:bodyPr/>
        <a:lstStyle/>
        <a:p>
          <a:endParaRPr lang="es-CO" sz="1600" b="1">
            <a:solidFill>
              <a:srgbClr val="000000"/>
            </a:solidFill>
          </a:endParaRPr>
        </a:p>
      </dgm:t>
    </dgm:pt>
    <dgm:pt modelId="{2B883E22-A19D-9D46-93BA-5F52B68D8225}" type="sibTrans" cxnId="{FF4D688B-E48E-3145-8814-32816AA7ACA9}">
      <dgm:prSet/>
      <dgm:spPr/>
      <dgm:t>
        <a:bodyPr/>
        <a:lstStyle/>
        <a:p>
          <a:endParaRPr lang="es-CO" sz="1600" b="1">
            <a:solidFill>
              <a:srgbClr val="000000"/>
            </a:solidFill>
          </a:endParaRPr>
        </a:p>
      </dgm:t>
    </dgm:pt>
    <dgm:pt modelId="{48D6D285-208F-E04A-A270-F9D662F0ADFC}">
      <dgm:prSet custT="1"/>
      <dgm:spPr/>
      <dgm:t>
        <a:bodyPr/>
        <a:lstStyle/>
        <a:p>
          <a:pPr rtl="0"/>
          <a:r>
            <a:rPr lang="es-CO" sz="1600" b="1" dirty="0" smtClean="0">
              <a:solidFill>
                <a:srgbClr val="000000"/>
              </a:solidFill>
            </a:rPr>
            <a:t>Análisis de la estimación de riesgo (</a:t>
          </a:r>
          <a:r>
            <a:rPr lang="es-CO" sz="1600" b="1" i="1" dirty="0" smtClean="0">
              <a:solidFill>
                <a:srgbClr val="000000"/>
              </a:solidFill>
            </a:rPr>
            <a:t>odds ratio</a:t>
          </a:r>
          <a:r>
            <a:rPr lang="es-CO" sz="1600" b="1" dirty="0" smtClean="0">
              <a:solidFill>
                <a:srgbClr val="000000"/>
              </a:solidFill>
            </a:rPr>
            <a:t>)</a:t>
          </a:r>
          <a:endParaRPr lang="es-CO" sz="1600" b="1" dirty="0">
            <a:solidFill>
              <a:srgbClr val="000000"/>
            </a:solidFill>
          </a:endParaRPr>
        </a:p>
      </dgm:t>
    </dgm:pt>
    <dgm:pt modelId="{F9244B85-6FDA-1840-B27F-4170348B4B7A}" type="parTrans" cxnId="{2DE7902E-4094-1C47-BAF3-E18F03E8C8EE}">
      <dgm:prSet/>
      <dgm:spPr/>
      <dgm:t>
        <a:bodyPr/>
        <a:lstStyle/>
        <a:p>
          <a:endParaRPr lang="es-CO" sz="1600" b="1">
            <a:solidFill>
              <a:srgbClr val="000000"/>
            </a:solidFill>
          </a:endParaRPr>
        </a:p>
      </dgm:t>
    </dgm:pt>
    <dgm:pt modelId="{14ECB770-E336-BD45-A3B2-48F8C0886C65}" type="sibTrans" cxnId="{2DE7902E-4094-1C47-BAF3-E18F03E8C8EE}">
      <dgm:prSet/>
      <dgm:spPr/>
      <dgm:t>
        <a:bodyPr/>
        <a:lstStyle/>
        <a:p>
          <a:endParaRPr lang="es-CO" sz="1600" b="1">
            <a:solidFill>
              <a:srgbClr val="000000"/>
            </a:solidFill>
          </a:endParaRPr>
        </a:p>
      </dgm:t>
    </dgm:pt>
    <dgm:pt modelId="{D01086BC-BCFC-C747-A899-B91F2DAC83ED}" type="pres">
      <dgm:prSet presAssocID="{0A2A12DB-2E4F-7341-AD61-4C87014182A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3F3B5F9-760A-C344-A649-C7114910E2C0}" type="pres">
      <dgm:prSet presAssocID="{BFA660B5-B2E3-CD4F-AB2D-D6347ECB2EC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B7F5A69-2D17-954F-AB19-BD0F507F2BD9}" type="pres">
      <dgm:prSet presAssocID="{BFA660B5-B2E3-CD4F-AB2D-D6347ECB2EC7}" presName="spNode" presStyleCnt="0"/>
      <dgm:spPr/>
    </dgm:pt>
    <dgm:pt modelId="{97EB078C-CDA6-E240-A99C-5A60BF15F8B7}" type="pres">
      <dgm:prSet presAssocID="{FB06C3D3-F7FB-A243-9318-7F461AEC891A}" presName="sibTrans" presStyleLbl="sibTrans1D1" presStyleIdx="0" presStyleCnt="4"/>
      <dgm:spPr/>
      <dgm:t>
        <a:bodyPr/>
        <a:lstStyle/>
        <a:p>
          <a:endParaRPr lang="es-CO"/>
        </a:p>
      </dgm:t>
    </dgm:pt>
    <dgm:pt modelId="{BE10383E-8663-0543-BFEC-2F5BA97B9BF3}" type="pres">
      <dgm:prSet presAssocID="{E0340A8E-6730-2E46-B8DB-88988E2FE1D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BE47B5B-2CF1-2744-8D33-D79DC0F49E35}" type="pres">
      <dgm:prSet presAssocID="{E0340A8E-6730-2E46-B8DB-88988E2FE1D0}" presName="spNode" presStyleCnt="0"/>
      <dgm:spPr/>
    </dgm:pt>
    <dgm:pt modelId="{B4AC2CBA-9428-6E49-90EE-A2CB30B09393}" type="pres">
      <dgm:prSet presAssocID="{4D831CF2-C4F8-2047-AD59-E3EC41C0097B}" presName="sibTrans" presStyleLbl="sibTrans1D1" presStyleIdx="1" presStyleCnt="4"/>
      <dgm:spPr/>
      <dgm:t>
        <a:bodyPr/>
        <a:lstStyle/>
        <a:p>
          <a:endParaRPr lang="es-CO"/>
        </a:p>
      </dgm:t>
    </dgm:pt>
    <dgm:pt modelId="{4C348C9F-D871-4143-9740-06D0F20162F6}" type="pres">
      <dgm:prSet presAssocID="{79B59529-FB53-8F4D-B3B7-864CE7613F8D}" presName="node" presStyleLbl="node1" presStyleIdx="2" presStyleCnt="4" custScaleY="15458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C5FFDC-E6D1-5E47-93ED-081EE55B1BAE}" type="pres">
      <dgm:prSet presAssocID="{79B59529-FB53-8F4D-B3B7-864CE7613F8D}" presName="spNode" presStyleCnt="0"/>
      <dgm:spPr/>
    </dgm:pt>
    <dgm:pt modelId="{18017F6D-CFC5-B346-ABDE-FF52CD4FBEDB}" type="pres">
      <dgm:prSet presAssocID="{2B883E22-A19D-9D46-93BA-5F52B68D8225}" presName="sibTrans" presStyleLbl="sibTrans1D1" presStyleIdx="2" presStyleCnt="4"/>
      <dgm:spPr/>
      <dgm:t>
        <a:bodyPr/>
        <a:lstStyle/>
        <a:p>
          <a:endParaRPr lang="es-CO"/>
        </a:p>
      </dgm:t>
    </dgm:pt>
    <dgm:pt modelId="{81A273BA-5A3C-4F4E-B91F-B00A755C6EF1}" type="pres">
      <dgm:prSet presAssocID="{48D6D285-208F-E04A-A270-F9D662F0ADF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F0A382E-F8C5-3447-A132-8A382473410D}" type="pres">
      <dgm:prSet presAssocID="{48D6D285-208F-E04A-A270-F9D662F0ADFC}" presName="spNode" presStyleCnt="0"/>
      <dgm:spPr/>
    </dgm:pt>
    <dgm:pt modelId="{A031FA95-E47F-5442-8CC1-A127D3C86099}" type="pres">
      <dgm:prSet presAssocID="{14ECB770-E336-BD45-A3B2-48F8C0886C65}" presName="sibTrans" presStyleLbl="sibTrans1D1" presStyleIdx="3" presStyleCnt="4"/>
      <dgm:spPr/>
      <dgm:t>
        <a:bodyPr/>
        <a:lstStyle/>
        <a:p>
          <a:endParaRPr lang="es-CO"/>
        </a:p>
      </dgm:t>
    </dgm:pt>
  </dgm:ptLst>
  <dgm:cxnLst>
    <dgm:cxn modelId="{CF642BE2-0BA4-1C40-A2DC-11F1253BF53C}" type="presOf" srcId="{4D831CF2-C4F8-2047-AD59-E3EC41C0097B}" destId="{B4AC2CBA-9428-6E49-90EE-A2CB30B09393}" srcOrd="0" destOrd="0" presId="urn:microsoft.com/office/officeart/2005/8/layout/cycle5"/>
    <dgm:cxn modelId="{FF4D688B-E48E-3145-8814-32816AA7ACA9}" srcId="{0A2A12DB-2E4F-7341-AD61-4C87014182AA}" destId="{79B59529-FB53-8F4D-B3B7-864CE7613F8D}" srcOrd="2" destOrd="0" parTransId="{BE35A9BF-BC86-7749-87DD-D61409F42CE4}" sibTransId="{2B883E22-A19D-9D46-93BA-5F52B68D8225}"/>
    <dgm:cxn modelId="{B94B194C-2B46-A140-ABE7-6224A9C32888}" type="presOf" srcId="{79B59529-FB53-8F4D-B3B7-864CE7613F8D}" destId="{4C348C9F-D871-4143-9740-06D0F20162F6}" srcOrd="0" destOrd="0" presId="urn:microsoft.com/office/officeart/2005/8/layout/cycle5"/>
    <dgm:cxn modelId="{A04C954F-772B-6946-939B-77572C4A535E}" type="presOf" srcId="{14ECB770-E336-BD45-A3B2-48F8C0886C65}" destId="{A031FA95-E47F-5442-8CC1-A127D3C86099}" srcOrd="0" destOrd="0" presId="urn:microsoft.com/office/officeart/2005/8/layout/cycle5"/>
    <dgm:cxn modelId="{5F078DAB-51F6-9A4A-8F85-D944567853B8}" type="presOf" srcId="{48D6D285-208F-E04A-A270-F9D662F0ADFC}" destId="{81A273BA-5A3C-4F4E-B91F-B00A755C6EF1}" srcOrd="0" destOrd="0" presId="urn:microsoft.com/office/officeart/2005/8/layout/cycle5"/>
    <dgm:cxn modelId="{5D19DB1B-B14A-CB44-8845-26B141E0B4CF}" srcId="{0A2A12DB-2E4F-7341-AD61-4C87014182AA}" destId="{E0340A8E-6730-2E46-B8DB-88988E2FE1D0}" srcOrd="1" destOrd="0" parTransId="{78F97264-9359-3A4C-9BA0-644347A4EC7B}" sibTransId="{4D831CF2-C4F8-2047-AD59-E3EC41C0097B}"/>
    <dgm:cxn modelId="{2DE7902E-4094-1C47-BAF3-E18F03E8C8EE}" srcId="{0A2A12DB-2E4F-7341-AD61-4C87014182AA}" destId="{48D6D285-208F-E04A-A270-F9D662F0ADFC}" srcOrd="3" destOrd="0" parTransId="{F9244B85-6FDA-1840-B27F-4170348B4B7A}" sibTransId="{14ECB770-E336-BD45-A3B2-48F8C0886C65}"/>
    <dgm:cxn modelId="{482D9C2A-DFFA-A444-96F8-E058961EA045}" type="presOf" srcId="{2B883E22-A19D-9D46-93BA-5F52B68D8225}" destId="{18017F6D-CFC5-B346-ABDE-FF52CD4FBEDB}" srcOrd="0" destOrd="0" presId="urn:microsoft.com/office/officeart/2005/8/layout/cycle5"/>
    <dgm:cxn modelId="{8CA71181-EDD7-3D48-A2C8-535D8B4BE12F}" srcId="{0A2A12DB-2E4F-7341-AD61-4C87014182AA}" destId="{BFA660B5-B2E3-CD4F-AB2D-D6347ECB2EC7}" srcOrd="0" destOrd="0" parTransId="{817795D9-64C9-9946-9C38-FEE835BB4B0B}" sibTransId="{FB06C3D3-F7FB-A243-9318-7F461AEC891A}"/>
    <dgm:cxn modelId="{8F58BA22-21F1-3A42-B836-CFD26F0B1B85}" type="presOf" srcId="{E0340A8E-6730-2E46-B8DB-88988E2FE1D0}" destId="{BE10383E-8663-0543-BFEC-2F5BA97B9BF3}" srcOrd="0" destOrd="0" presId="urn:microsoft.com/office/officeart/2005/8/layout/cycle5"/>
    <dgm:cxn modelId="{A4821F1A-895D-3E42-955D-EEA79B32AFDD}" type="presOf" srcId="{0A2A12DB-2E4F-7341-AD61-4C87014182AA}" destId="{D01086BC-BCFC-C747-A899-B91F2DAC83ED}" srcOrd="0" destOrd="0" presId="urn:microsoft.com/office/officeart/2005/8/layout/cycle5"/>
    <dgm:cxn modelId="{15E735F2-C900-AA4C-9386-51FCD4DAB54B}" type="presOf" srcId="{FB06C3D3-F7FB-A243-9318-7F461AEC891A}" destId="{97EB078C-CDA6-E240-A99C-5A60BF15F8B7}" srcOrd="0" destOrd="0" presId="urn:microsoft.com/office/officeart/2005/8/layout/cycle5"/>
    <dgm:cxn modelId="{E516E9E5-3A2A-8A43-92E8-1B9CB567D694}" type="presOf" srcId="{BFA660B5-B2E3-CD4F-AB2D-D6347ECB2EC7}" destId="{03F3B5F9-760A-C344-A649-C7114910E2C0}" srcOrd="0" destOrd="0" presId="urn:microsoft.com/office/officeart/2005/8/layout/cycle5"/>
    <dgm:cxn modelId="{5A377168-C37F-7C45-8D13-F85165A768B0}" type="presParOf" srcId="{D01086BC-BCFC-C747-A899-B91F2DAC83ED}" destId="{03F3B5F9-760A-C344-A649-C7114910E2C0}" srcOrd="0" destOrd="0" presId="urn:microsoft.com/office/officeart/2005/8/layout/cycle5"/>
    <dgm:cxn modelId="{BBC62F8F-EE20-6447-A5F7-0896647A8682}" type="presParOf" srcId="{D01086BC-BCFC-C747-A899-B91F2DAC83ED}" destId="{2B7F5A69-2D17-954F-AB19-BD0F507F2BD9}" srcOrd="1" destOrd="0" presId="urn:microsoft.com/office/officeart/2005/8/layout/cycle5"/>
    <dgm:cxn modelId="{EE1F03A1-26D0-4D4B-AD72-8D25361343E3}" type="presParOf" srcId="{D01086BC-BCFC-C747-A899-B91F2DAC83ED}" destId="{97EB078C-CDA6-E240-A99C-5A60BF15F8B7}" srcOrd="2" destOrd="0" presId="urn:microsoft.com/office/officeart/2005/8/layout/cycle5"/>
    <dgm:cxn modelId="{C8AC5C98-5662-C644-88AE-C34B05E353BE}" type="presParOf" srcId="{D01086BC-BCFC-C747-A899-B91F2DAC83ED}" destId="{BE10383E-8663-0543-BFEC-2F5BA97B9BF3}" srcOrd="3" destOrd="0" presId="urn:microsoft.com/office/officeart/2005/8/layout/cycle5"/>
    <dgm:cxn modelId="{64C82D9E-AA67-F545-99B6-7AA16B453382}" type="presParOf" srcId="{D01086BC-BCFC-C747-A899-B91F2DAC83ED}" destId="{1BE47B5B-2CF1-2744-8D33-D79DC0F49E35}" srcOrd="4" destOrd="0" presId="urn:microsoft.com/office/officeart/2005/8/layout/cycle5"/>
    <dgm:cxn modelId="{142F416D-3BEE-6143-8942-C467B6930AF0}" type="presParOf" srcId="{D01086BC-BCFC-C747-A899-B91F2DAC83ED}" destId="{B4AC2CBA-9428-6E49-90EE-A2CB30B09393}" srcOrd="5" destOrd="0" presId="urn:microsoft.com/office/officeart/2005/8/layout/cycle5"/>
    <dgm:cxn modelId="{55C1206A-2AB3-CB42-B726-7F4C9B7729BF}" type="presParOf" srcId="{D01086BC-BCFC-C747-A899-B91F2DAC83ED}" destId="{4C348C9F-D871-4143-9740-06D0F20162F6}" srcOrd="6" destOrd="0" presId="urn:microsoft.com/office/officeart/2005/8/layout/cycle5"/>
    <dgm:cxn modelId="{D65F4DD6-5E68-604D-9AA6-2459DFA07102}" type="presParOf" srcId="{D01086BC-BCFC-C747-A899-B91F2DAC83ED}" destId="{FFC5FFDC-E6D1-5E47-93ED-081EE55B1BAE}" srcOrd="7" destOrd="0" presId="urn:microsoft.com/office/officeart/2005/8/layout/cycle5"/>
    <dgm:cxn modelId="{49EDD53B-CDF8-F047-A41D-9E4A12FC3CE9}" type="presParOf" srcId="{D01086BC-BCFC-C747-A899-B91F2DAC83ED}" destId="{18017F6D-CFC5-B346-ABDE-FF52CD4FBEDB}" srcOrd="8" destOrd="0" presId="urn:microsoft.com/office/officeart/2005/8/layout/cycle5"/>
    <dgm:cxn modelId="{7BDE28A1-A384-1349-B0AE-E1EF377DA512}" type="presParOf" srcId="{D01086BC-BCFC-C747-A899-B91F2DAC83ED}" destId="{81A273BA-5A3C-4F4E-B91F-B00A755C6EF1}" srcOrd="9" destOrd="0" presId="urn:microsoft.com/office/officeart/2005/8/layout/cycle5"/>
    <dgm:cxn modelId="{9DBA8D06-6BA4-5445-BDEC-3D70EE82DD46}" type="presParOf" srcId="{D01086BC-BCFC-C747-A899-B91F2DAC83ED}" destId="{3F0A382E-F8C5-3447-A132-8A382473410D}" srcOrd="10" destOrd="0" presId="urn:microsoft.com/office/officeart/2005/8/layout/cycle5"/>
    <dgm:cxn modelId="{A1172944-E306-7F49-B68A-0CFA5253D28D}" type="presParOf" srcId="{D01086BC-BCFC-C747-A899-B91F2DAC83ED}" destId="{A031FA95-E47F-5442-8CC1-A127D3C86099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B769EC-417A-024A-8B7B-804E49D78F59}" type="doc">
      <dgm:prSet loTypeId="urn:microsoft.com/office/officeart/2005/8/layout/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D3DECF99-6D16-4342-A304-2ADADA67C166}">
      <dgm:prSet phldrT="[Testo]" custT="1"/>
      <dgm:spPr/>
      <dgm:t>
        <a:bodyPr/>
        <a:lstStyle/>
        <a:p>
          <a:r>
            <a:rPr lang="es-CO" sz="1600" b="1" dirty="0" smtClean="0">
              <a:solidFill>
                <a:schemeClr val="tx1"/>
              </a:solidFill>
            </a:rPr>
            <a:t>de cerca el doble en el </a:t>
          </a:r>
          <a:r>
            <a:rPr lang="es-CO" sz="1600" b="1" i="1" dirty="0" smtClean="0">
              <a:solidFill>
                <a:schemeClr val="tx1"/>
              </a:solidFill>
            </a:rPr>
            <a:t>manejo de la tristeza </a:t>
          </a:r>
          <a:r>
            <a:rPr lang="es-CO" sz="1600" b="1" dirty="0" smtClean="0">
              <a:solidFill>
                <a:schemeClr val="tx1"/>
              </a:solidFill>
            </a:rPr>
            <a:t>(OR = 1,903)</a:t>
          </a:r>
          <a:endParaRPr lang="es-CO" sz="1600" b="1" dirty="0">
            <a:solidFill>
              <a:schemeClr val="tx1"/>
            </a:solidFill>
          </a:endParaRPr>
        </a:p>
      </dgm:t>
    </dgm:pt>
    <dgm:pt modelId="{13C60C58-87AE-3A49-9265-652F3D203AE7}" type="parTrans" cxnId="{119FA614-43F5-8545-A912-EB27B482A48D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6D4F0513-91CB-904E-90A3-FB0CFEB0FB99}" type="sibTrans" cxnId="{119FA614-43F5-8545-A912-EB27B482A48D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D87B021B-8700-0B4C-836B-357EC4B1229A}">
      <dgm:prSet custT="1"/>
      <dgm:spPr/>
      <dgm:t>
        <a:bodyPr/>
        <a:lstStyle/>
        <a:p>
          <a:r>
            <a:rPr lang="es-CO" sz="1600" b="1" dirty="0" smtClean="0">
              <a:solidFill>
                <a:schemeClr val="tx1"/>
              </a:solidFill>
            </a:rPr>
            <a:t>de cerca el 50% más en el </a:t>
          </a:r>
          <a:r>
            <a:rPr lang="es-CO" sz="1600" b="1" i="1" dirty="0" smtClean="0">
              <a:solidFill>
                <a:schemeClr val="tx1"/>
              </a:solidFill>
            </a:rPr>
            <a:t>manejo de la cólera </a:t>
          </a:r>
          <a:r>
            <a:rPr lang="es-CO" sz="1600" b="1" dirty="0" smtClean="0">
              <a:solidFill>
                <a:schemeClr val="tx1"/>
              </a:solidFill>
            </a:rPr>
            <a:t>(OR = 1,498), de la </a:t>
          </a:r>
          <a:r>
            <a:rPr lang="es-CO" sz="1600" b="1" i="1" dirty="0" smtClean="0">
              <a:solidFill>
                <a:schemeClr val="tx1"/>
              </a:solidFill>
            </a:rPr>
            <a:t>vergüenza</a:t>
          </a:r>
          <a:r>
            <a:rPr lang="es-CO" sz="1600" b="1" dirty="0" smtClean="0">
              <a:solidFill>
                <a:schemeClr val="tx1"/>
              </a:solidFill>
            </a:rPr>
            <a:t> (OR = 1,470) y de la </a:t>
          </a:r>
          <a:r>
            <a:rPr lang="es-CO" sz="1600" b="1" i="1" dirty="0" smtClean="0">
              <a:solidFill>
                <a:schemeClr val="tx1"/>
              </a:solidFill>
            </a:rPr>
            <a:t>culpa</a:t>
          </a:r>
          <a:r>
            <a:rPr lang="es-CO" sz="1600" b="1" dirty="0" smtClean="0">
              <a:solidFill>
                <a:schemeClr val="tx1"/>
              </a:solidFill>
            </a:rPr>
            <a:t> (OR = 1,405)</a:t>
          </a:r>
        </a:p>
      </dgm:t>
    </dgm:pt>
    <dgm:pt modelId="{CE1E27B1-C66C-B247-B327-E5096D9E7956}" type="parTrans" cxnId="{4C01B0FF-0DCA-044B-A331-DCCBFE751ADB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EE4FB76B-36E4-DF48-A5E7-07A264D10023}" type="sibTrans" cxnId="{4C01B0FF-0DCA-044B-A331-DCCBFE751ADB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B1628BB9-78B5-FD4F-A4A8-4BE3768D7D73}">
      <dgm:prSet custT="1"/>
      <dgm:spPr/>
      <dgm:t>
        <a:bodyPr/>
        <a:lstStyle/>
        <a:p>
          <a:r>
            <a:rPr lang="es-CO" sz="1600" b="1" dirty="0" smtClean="0">
              <a:solidFill>
                <a:schemeClr val="tx1"/>
              </a:solidFill>
            </a:rPr>
            <a:t>de casi tres veces más en el </a:t>
          </a:r>
          <a:r>
            <a:rPr lang="es-CO" sz="1600" b="1" i="1" dirty="0" smtClean="0">
              <a:solidFill>
                <a:schemeClr val="tx1"/>
              </a:solidFill>
            </a:rPr>
            <a:t>manejo del miedo </a:t>
          </a:r>
          <a:r>
            <a:rPr lang="es-CO" sz="1600" b="1" dirty="0" smtClean="0">
              <a:solidFill>
                <a:schemeClr val="tx1"/>
              </a:solidFill>
            </a:rPr>
            <a:t>(OR = 2,646)</a:t>
          </a:r>
        </a:p>
      </dgm:t>
    </dgm:pt>
    <dgm:pt modelId="{7D87507B-8B73-B841-81EB-D6C43EF94C5A}" type="parTrans" cxnId="{9FC05366-057C-5440-BC13-B605AEE93557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34A3A861-B3D1-AA42-A07E-10B0C58D0E3E}" type="sibTrans" cxnId="{9FC05366-057C-5440-BC13-B605AEE93557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89ED593F-810F-5743-A575-E6F8B74963BA}" type="pres">
      <dgm:prSet presAssocID="{2BB769EC-417A-024A-8B7B-804E49D78F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ED09DE2-927F-2D40-AC79-92C8AF154382}" type="pres">
      <dgm:prSet presAssocID="{D3DECF99-6D16-4342-A304-2ADADA67C166}" presName="parentLin" presStyleCnt="0"/>
      <dgm:spPr/>
    </dgm:pt>
    <dgm:pt modelId="{F37A2B60-49AB-8347-8C83-364E15D8E3CF}" type="pres">
      <dgm:prSet presAssocID="{D3DECF99-6D16-4342-A304-2ADADA67C166}" presName="parentLeftMargin" presStyleLbl="node1" presStyleIdx="0" presStyleCnt="3"/>
      <dgm:spPr/>
      <dgm:t>
        <a:bodyPr/>
        <a:lstStyle/>
        <a:p>
          <a:endParaRPr lang="es-CO"/>
        </a:p>
      </dgm:t>
    </dgm:pt>
    <dgm:pt modelId="{8D55A002-7F9F-BE4A-809E-FD888265C145}" type="pres">
      <dgm:prSet presAssocID="{D3DECF99-6D16-4342-A304-2ADADA67C1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A6DDD13-9193-7748-8F3B-C6F78C8AA280}" type="pres">
      <dgm:prSet presAssocID="{D3DECF99-6D16-4342-A304-2ADADA67C166}" presName="negativeSpace" presStyleCnt="0"/>
      <dgm:spPr/>
    </dgm:pt>
    <dgm:pt modelId="{9C82648E-2514-4040-ADB0-EB1BA49E2AA7}" type="pres">
      <dgm:prSet presAssocID="{D3DECF99-6D16-4342-A304-2ADADA67C166}" presName="childText" presStyleLbl="conFgAcc1" presStyleIdx="0" presStyleCnt="3">
        <dgm:presLayoutVars>
          <dgm:bulletEnabled val="1"/>
        </dgm:presLayoutVars>
      </dgm:prSet>
      <dgm:spPr/>
    </dgm:pt>
    <dgm:pt modelId="{D14CA86C-61B0-5B46-9399-4712FDDBE133}" type="pres">
      <dgm:prSet presAssocID="{6D4F0513-91CB-904E-90A3-FB0CFEB0FB99}" presName="spaceBetweenRectangles" presStyleCnt="0"/>
      <dgm:spPr/>
    </dgm:pt>
    <dgm:pt modelId="{54E10CA3-5939-DD47-9482-6ED336F177D9}" type="pres">
      <dgm:prSet presAssocID="{D87B021B-8700-0B4C-836B-357EC4B1229A}" presName="parentLin" presStyleCnt="0"/>
      <dgm:spPr/>
    </dgm:pt>
    <dgm:pt modelId="{C710FFD8-34F1-494F-8369-2A8670BF2F49}" type="pres">
      <dgm:prSet presAssocID="{D87B021B-8700-0B4C-836B-357EC4B1229A}" presName="parentLeftMargin" presStyleLbl="node1" presStyleIdx="0" presStyleCnt="3"/>
      <dgm:spPr/>
      <dgm:t>
        <a:bodyPr/>
        <a:lstStyle/>
        <a:p>
          <a:endParaRPr lang="es-CO"/>
        </a:p>
      </dgm:t>
    </dgm:pt>
    <dgm:pt modelId="{ACC5F5B1-5B95-5245-8BDC-40EF8EFD0775}" type="pres">
      <dgm:prSet presAssocID="{D87B021B-8700-0B4C-836B-357EC4B1229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F546306-E0BF-E147-86E8-9570AC994DE5}" type="pres">
      <dgm:prSet presAssocID="{D87B021B-8700-0B4C-836B-357EC4B1229A}" presName="negativeSpace" presStyleCnt="0"/>
      <dgm:spPr/>
    </dgm:pt>
    <dgm:pt modelId="{AE70BDE8-C724-6A41-A597-41A36A4D87E0}" type="pres">
      <dgm:prSet presAssocID="{D87B021B-8700-0B4C-836B-357EC4B1229A}" presName="childText" presStyleLbl="conFgAcc1" presStyleIdx="1" presStyleCnt="3">
        <dgm:presLayoutVars>
          <dgm:bulletEnabled val="1"/>
        </dgm:presLayoutVars>
      </dgm:prSet>
      <dgm:spPr/>
    </dgm:pt>
    <dgm:pt modelId="{C44BF948-BE87-9F41-B529-47E0789C02F8}" type="pres">
      <dgm:prSet presAssocID="{EE4FB76B-36E4-DF48-A5E7-07A264D10023}" presName="spaceBetweenRectangles" presStyleCnt="0"/>
      <dgm:spPr/>
    </dgm:pt>
    <dgm:pt modelId="{E0306BB9-B4A5-9041-88BA-A02E5A1E4ECA}" type="pres">
      <dgm:prSet presAssocID="{B1628BB9-78B5-FD4F-A4A8-4BE3768D7D73}" presName="parentLin" presStyleCnt="0"/>
      <dgm:spPr/>
    </dgm:pt>
    <dgm:pt modelId="{26572406-E8C1-EB4F-B03A-D81F47779EF3}" type="pres">
      <dgm:prSet presAssocID="{B1628BB9-78B5-FD4F-A4A8-4BE3768D7D73}" presName="parentLeftMargin" presStyleLbl="node1" presStyleIdx="1" presStyleCnt="3"/>
      <dgm:spPr/>
      <dgm:t>
        <a:bodyPr/>
        <a:lstStyle/>
        <a:p>
          <a:endParaRPr lang="es-CO"/>
        </a:p>
      </dgm:t>
    </dgm:pt>
    <dgm:pt modelId="{4B3FF9DB-2196-C847-97C0-0D9F1361D67A}" type="pres">
      <dgm:prSet presAssocID="{B1628BB9-78B5-FD4F-A4A8-4BE3768D7D7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BFA127-A41C-4046-B243-968F63FE096E}" type="pres">
      <dgm:prSet presAssocID="{B1628BB9-78B5-FD4F-A4A8-4BE3768D7D73}" presName="negativeSpace" presStyleCnt="0"/>
      <dgm:spPr/>
    </dgm:pt>
    <dgm:pt modelId="{5C8F4D66-A6C8-6C48-BC2B-1AB2020FCAAC}" type="pres">
      <dgm:prSet presAssocID="{B1628BB9-78B5-FD4F-A4A8-4BE3768D7D73}" presName="childText" presStyleLbl="conFgAcc1" presStyleIdx="2" presStyleCnt="3" custLinFactY="21801" custLinFactNeighborX="-793" custLinFactNeighborY="100000">
        <dgm:presLayoutVars>
          <dgm:bulletEnabled val="1"/>
        </dgm:presLayoutVars>
      </dgm:prSet>
      <dgm:spPr/>
    </dgm:pt>
  </dgm:ptLst>
  <dgm:cxnLst>
    <dgm:cxn modelId="{4C01B0FF-0DCA-044B-A331-DCCBFE751ADB}" srcId="{2BB769EC-417A-024A-8B7B-804E49D78F59}" destId="{D87B021B-8700-0B4C-836B-357EC4B1229A}" srcOrd="1" destOrd="0" parTransId="{CE1E27B1-C66C-B247-B327-E5096D9E7956}" sibTransId="{EE4FB76B-36E4-DF48-A5E7-07A264D10023}"/>
    <dgm:cxn modelId="{5E513D91-B32C-FE48-8637-5C64CBDC6FED}" type="presOf" srcId="{D3DECF99-6D16-4342-A304-2ADADA67C166}" destId="{F37A2B60-49AB-8347-8C83-364E15D8E3CF}" srcOrd="0" destOrd="0" presId="urn:microsoft.com/office/officeart/2005/8/layout/list1"/>
    <dgm:cxn modelId="{9FC05366-057C-5440-BC13-B605AEE93557}" srcId="{2BB769EC-417A-024A-8B7B-804E49D78F59}" destId="{B1628BB9-78B5-FD4F-A4A8-4BE3768D7D73}" srcOrd="2" destOrd="0" parTransId="{7D87507B-8B73-B841-81EB-D6C43EF94C5A}" sibTransId="{34A3A861-B3D1-AA42-A07E-10B0C58D0E3E}"/>
    <dgm:cxn modelId="{DFD375D5-5A2E-5D4D-8103-FA86058E3360}" type="presOf" srcId="{D87B021B-8700-0B4C-836B-357EC4B1229A}" destId="{C710FFD8-34F1-494F-8369-2A8670BF2F49}" srcOrd="0" destOrd="0" presId="urn:microsoft.com/office/officeart/2005/8/layout/list1"/>
    <dgm:cxn modelId="{6C2E3586-674F-F144-A238-23FCB0A75636}" type="presOf" srcId="{B1628BB9-78B5-FD4F-A4A8-4BE3768D7D73}" destId="{4B3FF9DB-2196-C847-97C0-0D9F1361D67A}" srcOrd="1" destOrd="0" presId="urn:microsoft.com/office/officeart/2005/8/layout/list1"/>
    <dgm:cxn modelId="{C7864445-273E-D148-A3F1-911ACABDBCF4}" type="presOf" srcId="{B1628BB9-78B5-FD4F-A4A8-4BE3768D7D73}" destId="{26572406-E8C1-EB4F-B03A-D81F47779EF3}" srcOrd="0" destOrd="0" presId="urn:microsoft.com/office/officeart/2005/8/layout/list1"/>
    <dgm:cxn modelId="{119FA614-43F5-8545-A912-EB27B482A48D}" srcId="{2BB769EC-417A-024A-8B7B-804E49D78F59}" destId="{D3DECF99-6D16-4342-A304-2ADADA67C166}" srcOrd="0" destOrd="0" parTransId="{13C60C58-87AE-3A49-9265-652F3D203AE7}" sibTransId="{6D4F0513-91CB-904E-90A3-FB0CFEB0FB99}"/>
    <dgm:cxn modelId="{16A06249-2423-6748-A6FE-FF423FF6F1DA}" type="presOf" srcId="{D87B021B-8700-0B4C-836B-357EC4B1229A}" destId="{ACC5F5B1-5B95-5245-8BDC-40EF8EFD0775}" srcOrd="1" destOrd="0" presId="urn:microsoft.com/office/officeart/2005/8/layout/list1"/>
    <dgm:cxn modelId="{6E60176D-BB25-EA42-9758-BA17FD83BE85}" type="presOf" srcId="{2BB769EC-417A-024A-8B7B-804E49D78F59}" destId="{89ED593F-810F-5743-A575-E6F8B74963BA}" srcOrd="0" destOrd="0" presId="urn:microsoft.com/office/officeart/2005/8/layout/list1"/>
    <dgm:cxn modelId="{411963F0-3993-A54E-A973-2AFAA590E7B7}" type="presOf" srcId="{D3DECF99-6D16-4342-A304-2ADADA67C166}" destId="{8D55A002-7F9F-BE4A-809E-FD888265C145}" srcOrd="1" destOrd="0" presId="urn:microsoft.com/office/officeart/2005/8/layout/list1"/>
    <dgm:cxn modelId="{BC57DED8-B16F-4849-9FA2-E8546BD38F9F}" type="presParOf" srcId="{89ED593F-810F-5743-A575-E6F8B74963BA}" destId="{8ED09DE2-927F-2D40-AC79-92C8AF154382}" srcOrd="0" destOrd="0" presId="urn:microsoft.com/office/officeart/2005/8/layout/list1"/>
    <dgm:cxn modelId="{AC6E1880-D37E-DB45-9DDF-AD54175118AE}" type="presParOf" srcId="{8ED09DE2-927F-2D40-AC79-92C8AF154382}" destId="{F37A2B60-49AB-8347-8C83-364E15D8E3CF}" srcOrd="0" destOrd="0" presId="urn:microsoft.com/office/officeart/2005/8/layout/list1"/>
    <dgm:cxn modelId="{D8EE5207-CC5A-2B42-845C-777522169295}" type="presParOf" srcId="{8ED09DE2-927F-2D40-AC79-92C8AF154382}" destId="{8D55A002-7F9F-BE4A-809E-FD888265C145}" srcOrd="1" destOrd="0" presId="urn:microsoft.com/office/officeart/2005/8/layout/list1"/>
    <dgm:cxn modelId="{3180A931-C532-0547-BAFE-5267B8380B05}" type="presParOf" srcId="{89ED593F-810F-5743-A575-E6F8B74963BA}" destId="{FA6DDD13-9193-7748-8F3B-C6F78C8AA280}" srcOrd="1" destOrd="0" presId="urn:microsoft.com/office/officeart/2005/8/layout/list1"/>
    <dgm:cxn modelId="{91F39983-1098-7B40-A2B3-CDBE73324028}" type="presParOf" srcId="{89ED593F-810F-5743-A575-E6F8B74963BA}" destId="{9C82648E-2514-4040-ADB0-EB1BA49E2AA7}" srcOrd="2" destOrd="0" presId="urn:microsoft.com/office/officeart/2005/8/layout/list1"/>
    <dgm:cxn modelId="{2F5610A3-B065-7949-AA24-F346FFF2E8FD}" type="presParOf" srcId="{89ED593F-810F-5743-A575-E6F8B74963BA}" destId="{D14CA86C-61B0-5B46-9399-4712FDDBE133}" srcOrd="3" destOrd="0" presId="urn:microsoft.com/office/officeart/2005/8/layout/list1"/>
    <dgm:cxn modelId="{CBDC38A9-3266-B34F-9BF8-94AC7B80B509}" type="presParOf" srcId="{89ED593F-810F-5743-A575-E6F8B74963BA}" destId="{54E10CA3-5939-DD47-9482-6ED336F177D9}" srcOrd="4" destOrd="0" presId="urn:microsoft.com/office/officeart/2005/8/layout/list1"/>
    <dgm:cxn modelId="{1571FFD7-F5B6-3B49-961E-5777FF4FDFDF}" type="presParOf" srcId="{54E10CA3-5939-DD47-9482-6ED336F177D9}" destId="{C710FFD8-34F1-494F-8369-2A8670BF2F49}" srcOrd="0" destOrd="0" presId="urn:microsoft.com/office/officeart/2005/8/layout/list1"/>
    <dgm:cxn modelId="{80BB3392-CCB0-964A-A8F3-D712FCE4A90A}" type="presParOf" srcId="{54E10CA3-5939-DD47-9482-6ED336F177D9}" destId="{ACC5F5B1-5B95-5245-8BDC-40EF8EFD0775}" srcOrd="1" destOrd="0" presId="urn:microsoft.com/office/officeart/2005/8/layout/list1"/>
    <dgm:cxn modelId="{DF80909F-CFD9-4140-B348-4E0A73E6A2A3}" type="presParOf" srcId="{89ED593F-810F-5743-A575-E6F8B74963BA}" destId="{7F546306-E0BF-E147-86E8-9570AC994DE5}" srcOrd="5" destOrd="0" presId="urn:microsoft.com/office/officeart/2005/8/layout/list1"/>
    <dgm:cxn modelId="{E6FB080D-0F5D-8443-BAE8-518D2EE7DE6A}" type="presParOf" srcId="{89ED593F-810F-5743-A575-E6F8B74963BA}" destId="{AE70BDE8-C724-6A41-A597-41A36A4D87E0}" srcOrd="6" destOrd="0" presId="urn:microsoft.com/office/officeart/2005/8/layout/list1"/>
    <dgm:cxn modelId="{EA971642-CB6C-2241-860A-5744D6FCE4EB}" type="presParOf" srcId="{89ED593F-810F-5743-A575-E6F8B74963BA}" destId="{C44BF948-BE87-9F41-B529-47E0789C02F8}" srcOrd="7" destOrd="0" presId="urn:microsoft.com/office/officeart/2005/8/layout/list1"/>
    <dgm:cxn modelId="{54383AAF-047E-3E42-A5D1-C4D42B62585F}" type="presParOf" srcId="{89ED593F-810F-5743-A575-E6F8B74963BA}" destId="{E0306BB9-B4A5-9041-88BA-A02E5A1E4ECA}" srcOrd="8" destOrd="0" presId="urn:microsoft.com/office/officeart/2005/8/layout/list1"/>
    <dgm:cxn modelId="{345BBBED-0C15-5B4D-9DCA-CAC81CD4F755}" type="presParOf" srcId="{E0306BB9-B4A5-9041-88BA-A02E5A1E4ECA}" destId="{26572406-E8C1-EB4F-B03A-D81F47779EF3}" srcOrd="0" destOrd="0" presId="urn:microsoft.com/office/officeart/2005/8/layout/list1"/>
    <dgm:cxn modelId="{C58BDE64-54DE-A642-AF04-E116C98222F0}" type="presParOf" srcId="{E0306BB9-B4A5-9041-88BA-A02E5A1E4ECA}" destId="{4B3FF9DB-2196-C847-97C0-0D9F1361D67A}" srcOrd="1" destOrd="0" presId="urn:microsoft.com/office/officeart/2005/8/layout/list1"/>
    <dgm:cxn modelId="{4A3A8918-EA85-6447-B3E2-924F3FC89788}" type="presParOf" srcId="{89ED593F-810F-5743-A575-E6F8B74963BA}" destId="{8CBFA127-A41C-4046-B243-968F63FE096E}" srcOrd="9" destOrd="0" presId="urn:microsoft.com/office/officeart/2005/8/layout/list1"/>
    <dgm:cxn modelId="{8780C1D8-E3C7-9044-860E-68AB0E5D8345}" type="presParOf" srcId="{89ED593F-810F-5743-A575-E6F8B74963BA}" destId="{5C8F4D66-A6C8-6C48-BC2B-1AB2020FCA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B769EC-417A-024A-8B7B-804E49D78F59}" type="doc">
      <dgm:prSet loTypeId="urn:microsoft.com/office/officeart/2005/8/layout/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D3DECF99-6D16-4342-A304-2ADADA67C166}">
      <dgm:prSet phldrT="[Testo]" custT="1"/>
      <dgm:spPr/>
      <dgm:t>
        <a:bodyPr/>
        <a:lstStyle/>
        <a:p>
          <a:r>
            <a:rPr lang="es-CO" sz="1600" b="1" dirty="0" smtClean="0">
              <a:solidFill>
                <a:schemeClr val="tx1"/>
              </a:solidFill>
            </a:rPr>
            <a:t>de cerca el 50% más en la </a:t>
          </a:r>
          <a:r>
            <a:rPr lang="es-CO" sz="1600" b="1" i="1" dirty="0" smtClean="0">
              <a:solidFill>
                <a:schemeClr val="tx1"/>
              </a:solidFill>
            </a:rPr>
            <a:t>comunicación interpersonal </a:t>
          </a:r>
          <a:r>
            <a:rPr lang="es-CO" sz="1600" b="1" dirty="0" smtClean="0">
              <a:solidFill>
                <a:schemeClr val="tx1"/>
              </a:solidFill>
            </a:rPr>
            <a:t>(OR = 1,477)</a:t>
          </a:r>
          <a:endParaRPr lang="es-CO" sz="1600" b="1" dirty="0">
            <a:solidFill>
              <a:schemeClr val="tx1"/>
            </a:solidFill>
          </a:endParaRPr>
        </a:p>
      </dgm:t>
    </dgm:pt>
    <dgm:pt modelId="{13C60C58-87AE-3A49-9265-652F3D203AE7}" type="parTrans" cxnId="{119FA614-43F5-8545-A912-EB27B482A48D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6D4F0513-91CB-904E-90A3-FB0CFEB0FB99}" type="sibTrans" cxnId="{119FA614-43F5-8545-A912-EB27B482A48D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D87B021B-8700-0B4C-836B-357EC4B1229A}">
      <dgm:prSet custT="1"/>
      <dgm:spPr/>
      <dgm:t>
        <a:bodyPr/>
        <a:lstStyle/>
        <a:p>
          <a:r>
            <a:rPr lang="es-CO" sz="1600" b="1" dirty="0" smtClean="0">
              <a:solidFill>
                <a:schemeClr val="tx1"/>
              </a:solidFill>
            </a:rPr>
            <a:t>de cerca el 30% más en la </a:t>
          </a:r>
          <a:r>
            <a:rPr lang="es-CO" sz="1600" b="1" i="1" dirty="0" smtClean="0">
              <a:solidFill>
                <a:schemeClr val="tx1"/>
              </a:solidFill>
            </a:rPr>
            <a:t>autoeficacia social </a:t>
          </a:r>
          <a:r>
            <a:rPr lang="es-CO" sz="1600" b="1" dirty="0" smtClean="0">
              <a:solidFill>
                <a:schemeClr val="tx1"/>
              </a:solidFill>
            </a:rPr>
            <a:t>(OR = 1,344)</a:t>
          </a:r>
        </a:p>
      </dgm:t>
    </dgm:pt>
    <dgm:pt modelId="{CE1E27B1-C66C-B247-B327-E5096D9E7956}" type="parTrans" cxnId="{4C01B0FF-0DCA-044B-A331-DCCBFE751ADB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EE4FB76B-36E4-DF48-A5E7-07A264D10023}" type="sibTrans" cxnId="{4C01B0FF-0DCA-044B-A331-DCCBFE751ADB}">
      <dgm:prSet/>
      <dgm:spPr/>
      <dgm:t>
        <a:bodyPr/>
        <a:lstStyle/>
        <a:p>
          <a:endParaRPr lang="es-CO" sz="1600" b="1">
            <a:solidFill>
              <a:schemeClr val="tx1"/>
            </a:solidFill>
          </a:endParaRPr>
        </a:p>
      </dgm:t>
    </dgm:pt>
    <dgm:pt modelId="{89ED593F-810F-5743-A575-E6F8B74963BA}" type="pres">
      <dgm:prSet presAssocID="{2BB769EC-417A-024A-8B7B-804E49D78F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ED09DE2-927F-2D40-AC79-92C8AF154382}" type="pres">
      <dgm:prSet presAssocID="{D3DECF99-6D16-4342-A304-2ADADA67C166}" presName="parentLin" presStyleCnt="0"/>
      <dgm:spPr/>
    </dgm:pt>
    <dgm:pt modelId="{F37A2B60-49AB-8347-8C83-364E15D8E3CF}" type="pres">
      <dgm:prSet presAssocID="{D3DECF99-6D16-4342-A304-2ADADA67C166}" presName="parentLeftMargin" presStyleLbl="node1" presStyleIdx="0" presStyleCnt="2"/>
      <dgm:spPr/>
      <dgm:t>
        <a:bodyPr/>
        <a:lstStyle/>
        <a:p>
          <a:endParaRPr lang="es-CO"/>
        </a:p>
      </dgm:t>
    </dgm:pt>
    <dgm:pt modelId="{8D55A002-7F9F-BE4A-809E-FD888265C145}" type="pres">
      <dgm:prSet presAssocID="{D3DECF99-6D16-4342-A304-2ADADA67C16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A6DDD13-9193-7748-8F3B-C6F78C8AA280}" type="pres">
      <dgm:prSet presAssocID="{D3DECF99-6D16-4342-A304-2ADADA67C166}" presName="negativeSpace" presStyleCnt="0"/>
      <dgm:spPr/>
    </dgm:pt>
    <dgm:pt modelId="{9C82648E-2514-4040-ADB0-EB1BA49E2AA7}" type="pres">
      <dgm:prSet presAssocID="{D3DECF99-6D16-4342-A304-2ADADA67C166}" presName="childText" presStyleLbl="conFgAcc1" presStyleIdx="0" presStyleCnt="2">
        <dgm:presLayoutVars>
          <dgm:bulletEnabled val="1"/>
        </dgm:presLayoutVars>
      </dgm:prSet>
      <dgm:spPr/>
    </dgm:pt>
    <dgm:pt modelId="{D14CA86C-61B0-5B46-9399-4712FDDBE133}" type="pres">
      <dgm:prSet presAssocID="{6D4F0513-91CB-904E-90A3-FB0CFEB0FB99}" presName="spaceBetweenRectangles" presStyleCnt="0"/>
      <dgm:spPr/>
    </dgm:pt>
    <dgm:pt modelId="{54E10CA3-5939-DD47-9482-6ED336F177D9}" type="pres">
      <dgm:prSet presAssocID="{D87B021B-8700-0B4C-836B-357EC4B1229A}" presName="parentLin" presStyleCnt="0"/>
      <dgm:spPr/>
    </dgm:pt>
    <dgm:pt modelId="{C710FFD8-34F1-494F-8369-2A8670BF2F49}" type="pres">
      <dgm:prSet presAssocID="{D87B021B-8700-0B4C-836B-357EC4B1229A}" presName="parentLeftMargin" presStyleLbl="node1" presStyleIdx="0" presStyleCnt="2"/>
      <dgm:spPr/>
      <dgm:t>
        <a:bodyPr/>
        <a:lstStyle/>
        <a:p>
          <a:endParaRPr lang="es-CO"/>
        </a:p>
      </dgm:t>
    </dgm:pt>
    <dgm:pt modelId="{ACC5F5B1-5B95-5245-8BDC-40EF8EFD0775}" type="pres">
      <dgm:prSet presAssocID="{D87B021B-8700-0B4C-836B-357EC4B1229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F546306-E0BF-E147-86E8-9570AC994DE5}" type="pres">
      <dgm:prSet presAssocID="{D87B021B-8700-0B4C-836B-357EC4B1229A}" presName="negativeSpace" presStyleCnt="0"/>
      <dgm:spPr/>
    </dgm:pt>
    <dgm:pt modelId="{AE70BDE8-C724-6A41-A597-41A36A4D87E0}" type="pres">
      <dgm:prSet presAssocID="{D87B021B-8700-0B4C-836B-357EC4B1229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E19711A-24E0-9B4B-AB9A-BAE137CD81B7}" type="presOf" srcId="{D3DECF99-6D16-4342-A304-2ADADA67C166}" destId="{8D55A002-7F9F-BE4A-809E-FD888265C145}" srcOrd="1" destOrd="0" presId="urn:microsoft.com/office/officeart/2005/8/layout/list1"/>
    <dgm:cxn modelId="{12B4E369-ACB9-D84E-A18D-C7930044DB37}" type="presOf" srcId="{2BB769EC-417A-024A-8B7B-804E49D78F59}" destId="{89ED593F-810F-5743-A575-E6F8B74963BA}" srcOrd="0" destOrd="0" presId="urn:microsoft.com/office/officeart/2005/8/layout/list1"/>
    <dgm:cxn modelId="{119FA614-43F5-8545-A912-EB27B482A48D}" srcId="{2BB769EC-417A-024A-8B7B-804E49D78F59}" destId="{D3DECF99-6D16-4342-A304-2ADADA67C166}" srcOrd="0" destOrd="0" parTransId="{13C60C58-87AE-3A49-9265-652F3D203AE7}" sibTransId="{6D4F0513-91CB-904E-90A3-FB0CFEB0FB99}"/>
    <dgm:cxn modelId="{046307E7-E397-C541-AF3A-462DB2636DD5}" type="presOf" srcId="{D87B021B-8700-0B4C-836B-357EC4B1229A}" destId="{C710FFD8-34F1-494F-8369-2A8670BF2F49}" srcOrd="0" destOrd="0" presId="urn:microsoft.com/office/officeart/2005/8/layout/list1"/>
    <dgm:cxn modelId="{4C01B0FF-0DCA-044B-A331-DCCBFE751ADB}" srcId="{2BB769EC-417A-024A-8B7B-804E49D78F59}" destId="{D87B021B-8700-0B4C-836B-357EC4B1229A}" srcOrd="1" destOrd="0" parTransId="{CE1E27B1-C66C-B247-B327-E5096D9E7956}" sibTransId="{EE4FB76B-36E4-DF48-A5E7-07A264D10023}"/>
    <dgm:cxn modelId="{7ACFABB5-16B1-F649-A8AB-CA376DA2AB6D}" type="presOf" srcId="{D87B021B-8700-0B4C-836B-357EC4B1229A}" destId="{ACC5F5B1-5B95-5245-8BDC-40EF8EFD0775}" srcOrd="1" destOrd="0" presId="urn:microsoft.com/office/officeart/2005/8/layout/list1"/>
    <dgm:cxn modelId="{081DB558-C199-DD4F-B404-E2F1474C04D9}" type="presOf" srcId="{D3DECF99-6D16-4342-A304-2ADADA67C166}" destId="{F37A2B60-49AB-8347-8C83-364E15D8E3CF}" srcOrd="0" destOrd="0" presId="urn:microsoft.com/office/officeart/2005/8/layout/list1"/>
    <dgm:cxn modelId="{5BB14BE5-BAF9-E844-986F-815DC87896CD}" type="presParOf" srcId="{89ED593F-810F-5743-A575-E6F8B74963BA}" destId="{8ED09DE2-927F-2D40-AC79-92C8AF154382}" srcOrd="0" destOrd="0" presId="urn:microsoft.com/office/officeart/2005/8/layout/list1"/>
    <dgm:cxn modelId="{E56C3639-C6C5-9047-B6A3-2EEC1EF57A74}" type="presParOf" srcId="{8ED09DE2-927F-2D40-AC79-92C8AF154382}" destId="{F37A2B60-49AB-8347-8C83-364E15D8E3CF}" srcOrd="0" destOrd="0" presId="urn:microsoft.com/office/officeart/2005/8/layout/list1"/>
    <dgm:cxn modelId="{8F1C05F0-0ECB-0644-9DA7-615FA473A388}" type="presParOf" srcId="{8ED09DE2-927F-2D40-AC79-92C8AF154382}" destId="{8D55A002-7F9F-BE4A-809E-FD888265C145}" srcOrd="1" destOrd="0" presId="urn:microsoft.com/office/officeart/2005/8/layout/list1"/>
    <dgm:cxn modelId="{A2DF4DE2-A9F8-B54E-8BFA-ED3A47A4824C}" type="presParOf" srcId="{89ED593F-810F-5743-A575-E6F8B74963BA}" destId="{FA6DDD13-9193-7748-8F3B-C6F78C8AA280}" srcOrd="1" destOrd="0" presId="urn:microsoft.com/office/officeart/2005/8/layout/list1"/>
    <dgm:cxn modelId="{582150D3-ED23-3F49-A68E-8A9BD75DE7AE}" type="presParOf" srcId="{89ED593F-810F-5743-A575-E6F8B74963BA}" destId="{9C82648E-2514-4040-ADB0-EB1BA49E2AA7}" srcOrd="2" destOrd="0" presId="urn:microsoft.com/office/officeart/2005/8/layout/list1"/>
    <dgm:cxn modelId="{2005FCC7-C7FC-AB48-A1BD-A03B963D2AB6}" type="presParOf" srcId="{89ED593F-810F-5743-A575-E6F8B74963BA}" destId="{D14CA86C-61B0-5B46-9399-4712FDDBE133}" srcOrd="3" destOrd="0" presId="urn:microsoft.com/office/officeart/2005/8/layout/list1"/>
    <dgm:cxn modelId="{35337938-18DD-D546-BB81-5146628FD7BA}" type="presParOf" srcId="{89ED593F-810F-5743-A575-E6F8B74963BA}" destId="{54E10CA3-5939-DD47-9482-6ED336F177D9}" srcOrd="4" destOrd="0" presId="urn:microsoft.com/office/officeart/2005/8/layout/list1"/>
    <dgm:cxn modelId="{97345F3D-418D-7E48-A9BB-0CB7A105D167}" type="presParOf" srcId="{54E10CA3-5939-DD47-9482-6ED336F177D9}" destId="{C710FFD8-34F1-494F-8369-2A8670BF2F49}" srcOrd="0" destOrd="0" presId="urn:microsoft.com/office/officeart/2005/8/layout/list1"/>
    <dgm:cxn modelId="{36542BB5-9F60-104B-9956-6295A7898B29}" type="presParOf" srcId="{54E10CA3-5939-DD47-9482-6ED336F177D9}" destId="{ACC5F5B1-5B95-5245-8BDC-40EF8EFD0775}" srcOrd="1" destOrd="0" presId="urn:microsoft.com/office/officeart/2005/8/layout/list1"/>
    <dgm:cxn modelId="{498F7935-112E-234C-9351-2DA9DFBB29F5}" type="presParOf" srcId="{89ED593F-810F-5743-A575-E6F8B74963BA}" destId="{7F546306-E0BF-E147-86E8-9570AC994DE5}" srcOrd="5" destOrd="0" presId="urn:microsoft.com/office/officeart/2005/8/layout/list1"/>
    <dgm:cxn modelId="{3B1FB8B9-E33B-4F40-B9F3-A6EB072AB506}" type="presParOf" srcId="{89ED593F-810F-5743-A575-E6F8B74963BA}" destId="{AE70BDE8-C724-6A41-A597-41A36A4D87E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1E4232-DBFD-D144-B8A4-A93DC9E0843D}" type="doc">
      <dgm:prSet loTypeId="urn:microsoft.com/office/officeart/2005/8/layout/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8D348266-DE33-944B-AFBA-367EF6D91875}">
      <dgm:prSet phldrT="[Testo]" custT="1"/>
      <dgm:spPr/>
      <dgm:t>
        <a:bodyPr/>
        <a:lstStyle/>
        <a:p>
          <a:r>
            <a:rPr lang="es-CO" sz="1200" b="1" dirty="0" smtClean="0">
              <a:solidFill>
                <a:schemeClr val="tx1"/>
              </a:solidFill>
            </a:rPr>
            <a:t>A la luz de los 2.613 jóvenes que recopilaron todas las escalas, considerar la posibilidad de organizar el sistema de manera que se aplique a todos el instrumento completo;</a:t>
          </a:r>
          <a:endParaRPr lang="es-CO" sz="1200" b="1" dirty="0">
            <a:solidFill>
              <a:schemeClr val="tx1"/>
            </a:solidFill>
          </a:endParaRPr>
        </a:p>
      </dgm:t>
    </dgm:pt>
    <dgm:pt modelId="{20FFB81F-34DE-0943-BFF6-E61814CEB2C2}" type="parTrans" cxnId="{C97914D1-1AC8-8749-A19B-E9BA0F84635A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CA27E93B-D123-F540-9D9B-E977EDD76543}" type="sibTrans" cxnId="{C97914D1-1AC8-8749-A19B-E9BA0F84635A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50466A59-828F-E240-9AE0-70B62B9C6557}">
      <dgm:prSet phldrT="[Testo]" custT="1"/>
      <dgm:spPr/>
      <dgm:t>
        <a:bodyPr/>
        <a:lstStyle/>
        <a:p>
          <a:r>
            <a:rPr lang="es-CO" sz="1200" b="1" dirty="0" smtClean="0">
              <a:solidFill>
                <a:schemeClr val="tx1"/>
              </a:solidFill>
            </a:rPr>
            <a:t>De todas maneras, evitar la conformación de muestras fuertemente desequilbradas;</a:t>
          </a:r>
          <a:endParaRPr lang="es-CO" sz="1200" b="1" dirty="0">
            <a:solidFill>
              <a:schemeClr val="tx1"/>
            </a:solidFill>
          </a:endParaRPr>
        </a:p>
      </dgm:t>
    </dgm:pt>
    <dgm:pt modelId="{799679BC-F1AB-0A4A-8599-49A5117256B2}" type="parTrans" cxnId="{1B9C8794-AA0E-374C-BE1D-6D7F843E53B8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EB622D38-6DB1-1B40-806F-FBF7D63C4693}" type="sibTrans" cxnId="{1B9C8794-AA0E-374C-BE1D-6D7F843E53B8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6C6C1B19-5FD1-C341-A99F-C18E6910828A}">
      <dgm:prSet phldrT="[Testo]" custT="1"/>
      <dgm:spPr/>
      <dgm:t>
        <a:bodyPr/>
        <a:lstStyle/>
        <a:p>
          <a:r>
            <a:rPr lang="es-CO" sz="1200" b="1" dirty="0" smtClean="0">
              <a:solidFill>
                <a:schemeClr val="tx1"/>
              </a:solidFill>
            </a:rPr>
            <a:t>Apuntar a una reducción de las respuestas faltantes en las variables territoriales (departamento y municipio), para garantizar un análisis más detallada a nivel de contextos;</a:t>
          </a:r>
          <a:endParaRPr lang="es-CO" sz="1200" b="1" dirty="0">
            <a:solidFill>
              <a:schemeClr val="tx1"/>
            </a:solidFill>
          </a:endParaRPr>
        </a:p>
      </dgm:t>
    </dgm:pt>
    <dgm:pt modelId="{DB865D4A-210D-FE40-98A3-91C7A3739BFE}" type="parTrans" cxnId="{CE0DD92A-FD2C-D94C-81DD-AF8D48AE3736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BC909BC5-F762-D442-A299-DC177311FBB0}" type="sibTrans" cxnId="{CE0DD92A-FD2C-D94C-81DD-AF8D48AE3736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4A9F24CF-794B-FC4B-8C9F-395732F7326D}">
      <dgm:prSet custT="1"/>
      <dgm:spPr/>
      <dgm:t>
        <a:bodyPr/>
        <a:lstStyle/>
        <a:p>
          <a:r>
            <a:rPr lang="es-CO" sz="1200" b="1" dirty="0" smtClean="0">
              <a:solidFill>
                <a:schemeClr val="tx1"/>
              </a:solidFill>
            </a:rPr>
            <a:t>Reforzar el mecanismo de obligo de respuestas en las escalas para evitar respuestas faltantes;</a:t>
          </a:r>
          <a:endParaRPr lang="es-CO" sz="1200" b="1" dirty="0">
            <a:solidFill>
              <a:schemeClr val="tx1"/>
            </a:solidFill>
          </a:endParaRPr>
        </a:p>
      </dgm:t>
    </dgm:pt>
    <dgm:pt modelId="{76ABBC65-2FEC-AC4C-8A76-636C38CC2AEB}" type="parTrans" cxnId="{F7102E25-0BD2-5944-81B1-B4699847BBD3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973811D4-1044-CA49-9DB1-CBE33D796257}" type="sibTrans" cxnId="{F7102E25-0BD2-5944-81B1-B4699847BBD3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9AACEDA6-6C61-7648-A8F4-C21201138B29}">
      <dgm:prSet custT="1"/>
      <dgm:spPr/>
      <dgm:t>
        <a:bodyPr/>
        <a:lstStyle/>
        <a:p>
          <a:r>
            <a:rPr lang="es-CO" sz="1200" b="1" dirty="0" smtClean="0">
              <a:solidFill>
                <a:schemeClr val="bg1"/>
              </a:solidFill>
            </a:rPr>
            <a:t>Considerar una etapa de análisis de la formulación de los ítems de las escalas para mejorar el grado de contextualización del lenguaje y aumentar la fiabilidad de las respuestas.</a:t>
          </a:r>
          <a:endParaRPr lang="es-CO" sz="1200" b="1" dirty="0">
            <a:solidFill>
              <a:schemeClr val="bg1"/>
            </a:solidFill>
          </a:endParaRPr>
        </a:p>
      </dgm:t>
    </dgm:pt>
    <dgm:pt modelId="{A3608A30-1FA5-B646-9190-3000B313CB96}" type="parTrans" cxnId="{32DCB6B0-815F-2E45-9466-4708DFB0342A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A2C6BEF5-3A06-0245-8EBE-FAA4C9CA6FBD}" type="sibTrans" cxnId="{32DCB6B0-815F-2E45-9466-4708DFB0342A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2F3C36B9-068D-6F40-A31B-03E61B553E69}" type="pres">
      <dgm:prSet presAssocID="{6E1E4232-DBFD-D144-B8A4-A93DC9E084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9D879FC-42A6-8543-AC90-BE0C46969EE0}" type="pres">
      <dgm:prSet presAssocID="{8D348266-DE33-944B-AFBA-367EF6D91875}" presName="parentLin" presStyleCnt="0"/>
      <dgm:spPr/>
    </dgm:pt>
    <dgm:pt modelId="{1F5A6E50-0EDA-2849-8CAC-671201B10AD8}" type="pres">
      <dgm:prSet presAssocID="{8D348266-DE33-944B-AFBA-367EF6D91875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AC2A3E1F-115C-284C-A5EC-CBC52CC05125}" type="pres">
      <dgm:prSet presAssocID="{8D348266-DE33-944B-AFBA-367EF6D9187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E576976-6F1F-7842-9722-3431FDFEBDC9}" type="pres">
      <dgm:prSet presAssocID="{8D348266-DE33-944B-AFBA-367EF6D91875}" presName="negativeSpace" presStyleCnt="0"/>
      <dgm:spPr/>
    </dgm:pt>
    <dgm:pt modelId="{D4BF2D83-CF05-DC44-BD88-DD04D489E34E}" type="pres">
      <dgm:prSet presAssocID="{8D348266-DE33-944B-AFBA-367EF6D91875}" presName="childText" presStyleLbl="conFgAcc1" presStyleIdx="0" presStyleCnt="5">
        <dgm:presLayoutVars>
          <dgm:bulletEnabled val="1"/>
        </dgm:presLayoutVars>
      </dgm:prSet>
      <dgm:spPr/>
    </dgm:pt>
    <dgm:pt modelId="{13E5A736-CB4B-4248-AC2A-68F783EEEB5C}" type="pres">
      <dgm:prSet presAssocID="{CA27E93B-D123-F540-9D9B-E977EDD76543}" presName="spaceBetweenRectangles" presStyleCnt="0"/>
      <dgm:spPr/>
    </dgm:pt>
    <dgm:pt modelId="{14DC6E64-F516-A745-AF69-E275ADCB0DD9}" type="pres">
      <dgm:prSet presAssocID="{50466A59-828F-E240-9AE0-70B62B9C6557}" presName="parentLin" presStyleCnt="0"/>
      <dgm:spPr/>
    </dgm:pt>
    <dgm:pt modelId="{15CA44D0-C0A6-234A-9B97-B8C0FBDE3301}" type="pres">
      <dgm:prSet presAssocID="{50466A59-828F-E240-9AE0-70B62B9C6557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31BE684D-996F-704C-8156-FA12FC58A416}" type="pres">
      <dgm:prSet presAssocID="{50466A59-828F-E240-9AE0-70B62B9C655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6BD354A-94DC-6B44-99C2-D67B8DDD3D5F}" type="pres">
      <dgm:prSet presAssocID="{50466A59-828F-E240-9AE0-70B62B9C6557}" presName="negativeSpace" presStyleCnt="0"/>
      <dgm:spPr/>
    </dgm:pt>
    <dgm:pt modelId="{736BF32D-4DCB-F944-B095-2E4E2336BE58}" type="pres">
      <dgm:prSet presAssocID="{50466A59-828F-E240-9AE0-70B62B9C6557}" presName="childText" presStyleLbl="conFgAcc1" presStyleIdx="1" presStyleCnt="5">
        <dgm:presLayoutVars>
          <dgm:bulletEnabled val="1"/>
        </dgm:presLayoutVars>
      </dgm:prSet>
      <dgm:spPr/>
    </dgm:pt>
    <dgm:pt modelId="{A225A20A-2E6A-9645-973C-7BC1A7E33870}" type="pres">
      <dgm:prSet presAssocID="{EB622D38-6DB1-1B40-806F-FBF7D63C4693}" presName="spaceBetweenRectangles" presStyleCnt="0"/>
      <dgm:spPr/>
    </dgm:pt>
    <dgm:pt modelId="{BEE4ED1F-B693-7242-86AC-F4ED6D82F455}" type="pres">
      <dgm:prSet presAssocID="{6C6C1B19-5FD1-C341-A99F-C18E6910828A}" presName="parentLin" presStyleCnt="0"/>
      <dgm:spPr/>
    </dgm:pt>
    <dgm:pt modelId="{4979A204-C7A2-B843-882A-164607067C1D}" type="pres">
      <dgm:prSet presAssocID="{6C6C1B19-5FD1-C341-A99F-C18E6910828A}" presName="parentLeftMargin" presStyleLbl="node1" presStyleIdx="1" presStyleCnt="5"/>
      <dgm:spPr/>
      <dgm:t>
        <a:bodyPr/>
        <a:lstStyle/>
        <a:p>
          <a:endParaRPr lang="it-IT"/>
        </a:p>
      </dgm:t>
    </dgm:pt>
    <dgm:pt modelId="{982FFD0A-A620-1544-BA29-2B6BC2DD589B}" type="pres">
      <dgm:prSet presAssocID="{6C6C1B19-5FD1-C341-A99F-C18E6910828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16A4819-261C-4940-9079-52CEDFD83F8B}" type="pres">
      <dgm:prSet presAssocID="{6C6C1B19-5FD1-C341-A99F-C18E6910828A}" presName="negativeSpace" presStyleCnt="0"/>
      <dgm:spPr/>
    </dgm:pt>
    <dgm:pt modelId="{645888FF-DC70-C84F-9481-DC795EC25443}" type="pres">
      <dgm:prSet presAssocID="{6C6C1B19-5FD1-C341-A99F-C18E6910828A}" presName="childText" presStyleLbl="conFgAcc1" presStyleIdx="2" presStyleCnt="5">
        <dgm:presLayoutVars>
          <dgm:bulletEnabled val="1"/>
        </dgm:presLayoutVars>
      </dgm:prSet>
      <dgm:spPr/>
    </dgm:pt>
    <dgm:pt modelId="{0A0D3B73-0C9A-4D42-801B-85CA3FFF5DA8}" type="pres">
      <dgm:prSet presAssocID="{BC909BC5-F762-D442-A299-DC177311FBB0}" presName="spaceBetweenRectangles" presStyleCnt="0"/>
      <dgm:spPr/>
    </dgm:pt>
    <dgm:pt modelId="{4EF1B4B1-769B-3349-9922-77CF2512E445}" type="pres">
      <dgm:prSet presAssocID="{4A9F24CF-794B-FC4B-8C9F-395732F7326D}" presName="parentLin" presStyleCnt="0"/>
      <dgm:spPr/>
    </dgm:pt>
    <dgm:pt modelId="{9430F614-B28C-514B-ADBB-14D43AB1C5C0}" type="pres">
      <dgm:prSet presAssocID="{4A9F24CF-794B-FC4B-8C9F-395732F7326D}" presName="parentLeftMargin" presStyleLbl="node1" presStyleIdx="2" presStyleCnt="5"/>
      <dgm:spPr/>
      <dgm:t>
        <a:bodyPr/>
        <a:lstStyle/>
        <a:p>
          <a:endParaRPr lang="it-IT"/>
        </a:p>
      </dgm:t>
    </dgm:pt>
    <dgm:pt modelId="{859AABC3-109E-E04A-B0B0-432BE55BFC0E}" type="pres">
      <dgm:prSet presAssocID="{4A9F24CF-794B-FC4B-8C9F-395732F7326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A63E46E-7269-934F-9D3E-937F0A6EF02B}" type="pres">
      <dgm:prSet presAssocID="{4A9F24CF-794B-FC4B-8C9F-395732F7326D}" presName="negativeSpace" presStyleCnt="0"/>
      <dgm:spPr/>
    </dgm:pt>
    <dgm:pt modelId="{311D97F3-1EF2-7A45-B259-5FCF748C9FA9}" type="pres">
      <dgm:prSet presAssocID="{4A9F24CF-794B-FC4B-8C9F-395732F7326D}" presName="childText" presStyleLbl="conFgAcc1" presStyleIdx="3" presStyleCnt="5">
        <dgm:presLayoutVars>
          <dgm:bulletEnabled val="1"/>
        </dgm:presLayoutVars>
      </dgm:prSet>
      <dgm:spPr/>
    </dgm:pt>
    <dgm:pt modelId="{1D5C7C34-EECE-9046-B608-9641F51A2A90}" type="pres">
      <dgm:prSet presAssocID="{973811D4-1044-CA49-9DB1-CBE33D796257}" presName="spaceBetweenRectangles" presStyleCnt="0"/>
      <dgm:spPr/>
    </dgm:pt>
    <dgm:pt modelId="{DB47B16E-F221-F14F-9287-F3AA2520C0FC}" type="pres">
      <dgm:prSet presAssocID="{9AACEDA6-6C61-7648-A8F4-C21201138B29}" presName="parentLin" presStyleCnt="0"/>
      <dgm:spPr/>
    </dgm:pt>
    <dgm:pt modelId="{ABC869DE-4152-D640-95A0-0835D94D534F}" type="pres">
      <dgm:prSet presAssocID="{9AACEDA6-6C61-7648-A8F4-C21201138B29}" presName="parentLeftMargin" presStyleLbl="node1" presStyleIdx="3" presStyleCnt="5"/>
      <dgm:spPr/>
      <dgm:t>
        <a:bodyPr/>
        <a:lstStyle/>
        <a:p>
          <a:endParaRPr lang="it-IT"/>
        </a:p>
      </dgm:t>
    </dgm:pt>
    <dgm:pt modelId="{70615FCF-8D8D-D045-9EE5-FE643AAD8BCC}" type="pres">
      <dgm:prSet presAssocID="{9AACEDA6-6C61-7648-A8F4-C21201138B2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D895BA6-80EA-F745-A07C-CB407780B8C4}" type="pres">
      <dgm:prSet presAssocID="{9AACEDA6-6C61-7648-A8F4-C21201138B29}" presName="negativeSpace" presStyleCnt="0"/>
      <dgm:spPr/>
    </dgm:pt>
    <dgm:pt modelId="{EB1440E6-2CDC-3843-9BD9-83FAA990EAD8}" type="pres">
      <dgm:prSet presAssocID="{9AACEDA6-6C61-7648-A8F4-C21201138B2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97EAADB-5DC9-EA44-8FB9-3A30FA185782}" type="presOf" srcId="{9AACEDA6-6C61-7648-A8F4-C21201138B29}" destId="{70615FCF-8D8D-D045-9EE5-FE643AAD8BCC}" srcOrd="1" destOrd="0" presId="urn:microsoft.com/office/officeart/2005/8/layout/list1"/>
    <dgm:cxn modelId="{2DC2639A-DC19-0F41-8881-303A27FF3CD2}" type="presOf" srcId="{6C6C1B19-5FD1-C341-A99F-C18E6910828A}" destId="{4979A204-C7A2-B843-882A-164607067C1D}" srcOrd="0" destOrd="0" presId="urn:microsoft.com/office/officeart/2005/8/layout/list1"/>
    <dgm:cxn modelId="{D7ACA2DE-9F67-CA49-AC4B-BD5E89A57407}" type="presOf" srcId="{6C6C1B19-5FD1-C341-A99F-C18E6910828A}" destId="{982FFD0A-A620-1544-BA29-2B6BC2DD589B}" srcOrd="1" destOrd="0" presId="urn:microsoft.com/office/officeart/2005/8/layout/list1"/>
    <dgm:cxn modelId="{3379CADF-BAF4-5A4D-934B-B16AA7D87E7E}" type="presOf" srcId="{4A9F24CF-794B-FC4B-8C9F-395732F7326D}" destId="{9430F614-B28C-514B-ADBB-14D43AB1C5C0}" srcOrd="0" destOrd="0" presId="urn:microsoft.com/office/officeart/2005/8/layout/list1"/>
    <dgm:cxn modelId="{13B5A0E9-0D8C-4248-988B-90993BDE0D6A}" type="presOf" srcId="{6E1E4232-DBFD-D144-B8A4-A93DC9E0843D}" destId="{2F3C36B9-068D-6F40-A31B-03E61B553E69}" srcOrd="0" destOrd="0" presId="urn:microsoft.com/office/officeart/2005/8/layout/list1"/>
    <dgm:cxn modelId="{C97914D1-1AC8-8749-A19B-E9BA0F84635A}" srcId="{6E1E4232-DBFD-D144-B8A4-A93DC9E0843D}" destId="{8D348266-DE33-944B-AFBA-367EF6D91875}" srcOrd="0" destOrd="0" parTransId="{20FFB81F-34DE-0943-BFF6-E61814CEB2C2}" sibTransId="{CA27E93B-D123-F540-9D9B-E977EDD76543}"/>
    <dgm:cxn modelId="{482B1783-FC69-404C-AB6A-73FE61C3201C}" type="presOf" srcId="{50466A59-828F-E240-9AE0-70B62B9C6557}" destId="{15CA44D0-C0A6-234A-9B97-B8C0FBDE3301}" srcOrd="0" destOrd="0" presId="urn:microsoft.com/office/officeart/2005/8/layout/list1"/>
    <dgm:cxn modelId="{D34BCF27-3601-7F49-B66E-557E44884E00}" type="presOf" srcId="{9AACEDA6-6C61-7648-A8F4-C21201138B29}" destId="{ABC869DE-4152-D640-95A0-0835D94D534F}" srcOrd="0" destOrd="0" presId="urn:microsoft.com/office/officeart/2005/8/layout/list1"/>
    <dgm:cxn modelId="{1B9C8794-AA0E-374C-BE1D-6D7F843E53B8}" srcId="{6E1E4232-DBFD-D144-B8A4-A93DC9E0843D}" destId="{50466A59-828F-E240-9AE0-70B62B9C6557}" srcOrd="1" destOrd="0" parTransId="{799679BC-F1AB-0A4A-8599-49A5117256B2}" sibTransId="{EB622D38-6DB1-1B40-806F-FBF7D63C4693}"/>
    <dgm:cxn modelId="{6EF5B777-6DD5-5443-96F7-9901F505D4EB}" type="presOf" srcId="{50466A59-828F-E240-9AE0-70B62B9C6557}" destId="{31BE684D-996F-704C-8156-FA12FC58A416}" srcOrd="1" destOrd="0" presId="urn:microsoft.com/office/officeart/2005/8/layout/list1"/>
    <dgm:cxn modelId="{8066FCE6-A870-D040-A0FD-06D9A3E2383B}" type="presOf" srcId="{8D348266-DE33-944B-AFBA-367EF6D91875}" destId="{AC2A3E1F-115C-284C-A5EC-CBC52CC05125}" srcOrd="1" destOrd="0" presId="urn:microsoft.com/office/officeart/2005/8/layout/list1"/>
    <dgm:cxn modelId="{985890BC-58D3-B245-934A-4450F12376E2}" type="presOf" srcId="{8D348266-DE33-944B-AFBA-367EF6D91875}" destId="{1F5A6E50-0EDA-2849-8CAC-671201B10AD8}" srcOrd="0" destOrd="0" presId="urn:microsoft.com/office/officeart/2005/8/layout/list1"/>
    <dgm:cxn modelId="{F0D8262C-4BA5-DF45-8FFB-1F6D0B274A16}" type="presOf" srcId="{4A9F24CF-794B-FC4B-8C9F-395732F7326D}" destId="{859AABC3-109E-E04A-B0B0-432BE55BFC0E}" srcOrd="1" destOrd="0" presId="urn:microsoft.com/office/officeart/2005/8/layout/list1"/>
    <dgm:cxn modelId="{F7102E25-0BD2-5944-81B1-B4699847BBD3}" srcId="{6E1E4232-DBFD-D144-B8A4-A93DC9E0843D}" destId="{4A9F24CF-794B-FC4B-8C9F-395732F7326D}" srcOrd="3" destOrd="0" parTransId="{76ABBC65-2FEC-AC4C-8A76-636C38CC2AEB}" sibTransId="{973811D4-1044-CA49-9DB1-CBE33D796257}"/>
    <dgm:cxn modelId="{CE0DD92A-FD2C-D94C-81DD-AF8D48AE3736}" srcId="{6E1E4232-DBFD-D144-B8A4-A93DC9E0843D}" destId="{6C6C1B19-5FD1-C341-A99F-C18E6910828A}" srcOrd="2" destOrd="0" parTransId="{DB865D4A-210D-FE40-98A3-91C7A3739BFE}" sibTransId="{BC909BC5-F762-D442-A299-DC177311FBB0}"/>
    <dgm:cxn modelId="{32DCB6B0-815F-2E45-9466-4708DFB0342A}" srcId="{6E1E4232-DBFD-D144-B8A4-A93DC9E0843D}" destId="{9AACEDA6-6C61-7648-A8F4-C21201138B29}" srcOrd="4" destOrd="0" parTransId="{A3608A30-1FA5-B646-9190-3000B313CB96}" sibTransId="{A2C6BEF5-3A06-0245-8EBE-FAA4C9CA6FBD}"/>
    <dgm:cxn modelId="{6116903E-DB18-CC4B-AAAF-DDC079C04A0C}" type="presParOf" srcId="{2F3C36B9-068D-6F40-A31B-03E61B553E69}" destId="{F9D879FC-42A6-8543-AC90-BE0C46969EE0}" srcOrd="0" destOrd="0" presId="urn:microsoft.com/office/officeart/2005/8/layout/list1"/>
    <dgm:cxn modelId="{A46B45E1-822A-9D4D-9761-48F9EB898D1E}" type="presParOf" srcId="{F9D879FC-42A6-8543-AC90-BE0C46969EE0}" destId="{1F5A6E50-0EDA-2849-8CAC-671201B10AD8}" srcOrd="0" destOrd="0" presId="urn:microsoft.com/office/officeart/2005/8/layout/list1"/>
    <dgm:cxn modelId="{382E551E-8F9C-674C-8411-236ADA874A6D}" type="presParOf" srcId="{F9D879FC-42A6-8543-AC90-BE0C46969EE0}" destId="{AC2A3E1F-115C-284C-A5EC-CBC52CC05125}" srcOrd="1" destOrd="0" presId="urn:microsoft.com/office/officeart/2005/8/layout/list1"/>
    <dgm:cxn modelId="{3846474D-1211-5A47-A184-5466B4482E8A}" type="presParOf" srcId="{2F3C36B9-068D-6F40-A31B-03E61B553E69}" destId="{8E576976-6F1F-7842-9722-3431FDFEBDC9}" srcOrd="1" destOrd="0" presId="urn:microsoft.com/office/officeart/2005/8/layout/list1"/>
    <dgm:cxn modelId="{8419FFFE-CDE9-3E4B-BF87-CF7E4BCCEB4A}" type="presParOf" srcId="{2F3C36B9-068D-6F40-A31B-03E61B553E69}" destId="{D4BF2D83-CF05-DC44-BD88-DD04D489E34E}" srcOrd="2" destOrd="0" presId="urn:microsoft.com/office/officeart/2005/8/layout/list1"/>
    <dgm:cxn modelId="{50754E08-5C34-D24B-8798-FB3972D68B57}" type="presParOf" srcId="{2F3C36B9-068D-6F40-A31B-03E61B553E69}" destId="{13E5A736-CB4B-4248-AC2A-68F783EEEB5C}" srcOrd="3" destOrd="0" presId="urn:microsoft.com/office/officeart/2005/8/layout/list1"/>
    <dgm:cxn modelId="{54940F45-C222-6548-99D6-B0D61CFE56ED}" type="presParOf" srcId="{2F3C36B9-068D-6F40-A31B-03E61B553E69}" destId="{14DC6E64-F516-A745-AF69-E275ADCB0DD9}" srcOrd="4" destOrd="0" presId="urn:microsoft.com/office/officeart/2005/8/layout/list1"/>
    <dgm:cxn modelId="{44ED4700-8B69-DC4F-BC05-F23402621B94}" type="presParOf" srcId="{14DC6E64-F516-A745-AF69-E275ADCB0DD9}" destId="{15CA44D0-C0A6-234A-9B97-B8C0FBDE3301}" srcOrd="0" destOrd="0" presId="urn:microsoft.com/office/officeart/2005/8/layout/list1"/>
    <dgm:cxn modelId="{324278A9-6FAF-C141-8EDE-E14695D9CF40}" type="presParOf" srcId="{14DC6E64-F516-A745-AF69-E275ADCB0DD9}" destId="{31BE684D-996F-704C-8156-FA12FC58A416}" srcOrd="1" destOrd="0" presId="urn:microsoft.com/office/officeart/2005/8/layout/list1"/>
    <dgm:cxn modelId="{5BF5A2FD-1FBC-7C4F-83D2-071B015B2E77}" type="presParOf" srcId="{2F3C36B9-068D-6F40-A31B-03E61B553E69}" destId="{36BD354A-94DC-6B44-99C2-D67B8DDD3D5F}" srcOrd="5" destOrd="0" presId="urn:microsoft.com/office/officeart/2005/8/layout/list1"/>
    <dgm:cxn modelId="{83FA913D-4DC2-044C-BC53-B141FB139835}" type="presParOf" srcId="{2F3C36B9-068D-6F40-A31B-03E61B553E69}" destId="{736BF32D-4DCB-F944-B095-2E4E2336BE58}" srcOrd="6" destOrd="0" presId="urn:microsoft.com/office/officeart/2005/8/layout/list1"/>
    <dgm:cxn modelId="{FF1CC9CC-B6B8-B941-8FFC-4B117A91CC5A}" type="presParOf" srcId="{2F3C36B9-068D-6F40-A31B-03E61B553E69}" destId="{A225A20A-2E6A-9645-973C-7BC1A7E33870}" srcOrd="7" destOrd="0" presId="urn:microsoft.com/office/officeart/2005/8/layout/list1"/>
    <dgm:cxn modelId="{F9D6A584-5C5A-5D4A-A875-89CE51589E59}" type="presParOf" srcId="{2F3C36B9-068D-6F40-A31B-03E61B553E69}" destId="{BEE4ED1F-B693-7242-86AC-F4ED6D82F455}" srcOrd="8" destOrd="0" presId="urn:microsoft.com/office/officeart/2005/8/layout/list1"/>
    <dgm:cxn modelId="{DA6E89AE-CBF3-EE49-896C-6B58EE2C3B0E}" type="presParOf" srcId="{BEE4ED1F-B693-7242-86AC-F4ED6D82F455}" destId="{4979A204-C7A2-B843-882A-164607067C1D}" srcOrd="0" destOrd="0" presId="urn:microsoft.com/office/officeart/2005/8/layout/list1"/>
    <dgm:cxn modelId="{13D34736-A06C-7C41-869B-BEE6BE9C9A5E}" type="presParOf" srcId="{BEE4ED1F-B693-7242-86AC-F4ED6D82F455}" destId="{982FFD0A-A620-1544-BA29-2B6BC2DD589B}" srcOrd="1" destOrd="0" presId="urn:microsoft.com/office/officeart/2005/8/layout/list1"/>
    <dgm:cxn modelId="{E6C80CC0-5D06-164E-A8F9-4E751D16D888}" type="presParOf" srcId="{2F3C36B9-068D-6F40-A31B-03E61B553E69}" destId="{E16A4819-261C-4940-9079-52CEDFD83F8B}" srcOrd="9" destOrd="0" presId="urn:microsoft.com/office/officeart/2005/8/layout/list1"/>
    <dgm:cxn modelId="{D773B9BB-7605-CC43-836F-84FD580DC4E0}" type="presParOf" srcId="{2F3C36B9-068D-6F40-A31B-03E61B553E69}" destId="{645888FF-DC70-C84F-9481-DC795EC25443}" srcOrd="10" destOrd="0" presId="urn:microsoft.com/office/officeart/2005/8/layout/list1"/>
    <dgm:cxn modelId="{32CE2655-7027-0A49-8F1A-A056DE65AA7D}" type="presParOf" srcId="{2F3C36B9-068D-6F40-A31B-03E61B553E69}" destId="{0A0D3B73-0C9A-4D42-801B-85CA3FFF5DA8}" srcOrd="11" destOrd="0" presId="urn:microsoft.com/office/officeart/2005/8/layout/list1"/>
    <dgm:cxn modelId="{99111032-A38A-9544-8A89-CAA3741625E4}" type="presParOf" srcId="{2F3C36B9-068D-6F40-A31B-03E61B553E69}" destId="{4EF1B4B1-769B-3349-9922-77CF2512E445}" srcOrd="12" destOrd="0" presId="urn:microsoft.com/office/officeart/2005/8/layout/list1"/>
    <dgm:cxn modelId="{A46828A9-5FF8-1F44-BB34-B82C51B3E8D0}" type="presParOf" srcId="{4EF1B4B1-769B-3349-9922-77CF2512E445}" destId="{9430F614-B28C-514B-ADBB-14D43AB1C5C0}" srcOrd="0" destOrd="0" presId="urn:microsoft.com/office/officeart/2005/8/layout/list1"/>
    <dgm:cxn modelId="{D839F7CF-A6A2-AF4F-B20C-8BAC7AE2F13A}" type="presParOf" srcId="{4EF1B4B1-769B-3349-9922-77CF2512E445}" destId="{859AABC3-109E-E04A-B0B0-432BE55BFC0E}" srcOrd="1" destOrd="0" presId="urn:microsoft.com/office/officeart/2005/8/layout/list1"/>
    <dgm:cxn modelId="{2C88232C-12B8-E249-B14E-B73A9F8BB947}" type="presParOf" srcId="{2F3C36B9-068D-6F40-A31B-03E61B553E69}" destId="{DA63E46E-7269-934F-9D3E-937F0A6EF02B}" srcOrd="13" destOrd="0" presId="urn:microsoft.com/office/officeart/2005/8/layout/list1"/>
    <dgm:cxn modelId="{6E425230-CB6F-3C4E-B62F-C53E39FE3BF2}" type="presParOf" srcId="{2F3C36B9-068D-6F40-A31B-03E61B553E69}" destId="{311D97F3-1EF2-7A45-B259-5FCF748C9FA9}" srcOrd="14" destOrd="0" presId="urn:microsoft.com/office/officeart/2005/8/layout/list1"/>
    <dgm:cxn modelId="{07DD5188-8DE2-1746-AE6F-0502FE2CC3BA}" type="presParOf" srcId="{2F3C36B9-068D-6F40-A31B-03E61B553E69}" destId="{1D5C7C34-EECE-9046-B608-9641F51A2A90}" srcOrd="15" destOrd="0" presId="urn:microsoft.com/office/officeart/2005/8/layout/list1"/>
    <dgm:cxn modelId="{CE4B1B8D-9971-FA4A-8D03-BFA8AB30D1D2}" type="presParOf" srcId="{2F3C36B9-068D-6F40-A31B-03E61B553E69}" destId="{DB47B16E-F221-F14F-9287-F3AA2520C0FC}" srcOrd="16" destOrd="0" presId="urn:microsoft.com/office/officeart/2005/8/layout/list1"/>
    <dgm:cxn modelId="{8F130162-2D5B-3648-9468-D2817BC816D6}" type="presParOf" srcId="{DB47B16E-F221-F14F-9287-F3AA2520C0FC}" destId="{ABC869DE-4152-D640-95A0-0835D94D534F}" srcOrd="0" destOrd="0" presId="urn:microsoft.com/office/officeart/2005/8/layout/list1"/>
    <dgm:cxn modelId="{320742C5-3FDA-DF49-9AC5-38CD3B56D74E}" type="presParOf" srcId="{DB47B16E-F221-F14F-9287-F3AA2520C0FC}" destId="{70615FCF-8D8D-D045-9EE5-FE643AAD8BCC}" srcOrd="1" destOrd="0" presId="urn:microsoft.com/office/officeart/2005/8/layout/list1"/>
    <dgm:cxn modelId="{1D6ED7A0-9588-D142-B876-99A8E155AC1F}" type="presParOf" srcId="{2F3C36B9-068D-6F40-A31B-03E61B553E69}" destId="{0D895BA6-80EA-F745-A07C-CB407780B8C4}" srcOrd="17" destOrd="0" presId="urn:microsoft.com/office/officeart/2005/8/layout/list1"/>
    <dgm:cxn modelId="{3E2BD015-6D99-B641-9C06-DAC098B3FCA4}" type="presParOf" srcId="{2F3C36B9-068D-6F40-A31B-03E61B553E69}" destId="{EB1440E6-2CDC-3843-9BD9-83FAA990EAD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1E4232-DBFD-D144-B8A4-A93DC9E0843D}" type="doc">
      <dgm:prSet loTypeId="urn:microsoft.com/office/officeart/2005/8/layout/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8D348266-DE33-944B-AFBA-367EF6D91875}">
      <dgm:prSet phldrT="[Testo]" custT="1"/>
      <dgm:spPr/>
      <dgm:t>
        <a:bodyPr/>
        <a:lstStyle/>
        <a:p>
          <a:r>
            <a:rPr lang="es-CO" sz="1200" b="1" dirty="0" smtClean="0">
              <a:solidFill>
                <a:schemeClr val="tx1"/>
              </a:solidFill>
            </a:rPr>
            <a:t>La condición de género influye en el grado de expresión de las competencias socioemocionales: se confirma la importancia del enfoque de género en la realización de los programas dirigidos al fortalecimiento de las CSE.</a:t>
          </a:r>
          <a:endParaRPr lang="es-CO" sz="1200" b="1" dirty="0">
            <a:solidFill>
              <a:schemeClr val="tx1"/>
            </a:solidFill>
          </a:endParaRPr>
        </a:p>
      </dgm:t>
    </dgm:pt>
    <dgm:pt modelId="{20FFB81F-34DE-0943-BFF6-E61814CEB2C2}" type="parTrans" cxnId="{C97914D1-1AC8-8749-A19B-E9BA0F84635A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CA27E93B-D123-F540-9D9B-E977EDD76543}" type="sibTrans" cxnId="{C97914D1-1AC8-8749-A19B-E9BA0F84635A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50466A59-828F-E240-9AE0-70B62B9C6557}">
      <dgm:prSet phldrT="[Testo]" custT="1"/>
      <dgm:spPr/>
      <dgm:t>
        <a:bodyPr/>
        <a:lstStyle/>
        <a:p>
          <a:r>
            <a:rPr lang="es-CO" sz="1200" b="1" dirty="0" smtClean="0">
              <a:solidFill>
                <a:schemeClr val="tx1"/>
              </a:solidFill>
            </a:rPr>
            <a:t>Aumentando la edad de los jóvenes mejora el nivel de expresión de las competencias (los jóvenes menores de 20 años tienen valores más bajos): </a:t>
          </a:r>
          <a:r>
            <a:rPr lang="es-CO" sz="1200" b="1" dirty="0" smtClean="0">
              <a:solidFill>
                <a:schemeClr val="accent1"/>
              </a:solidFill>
            </a:rPr>
            <a:t>a. considerando la estructura del programa, es un positivo indicador de impacto porque confirma la relación entre tiempo de tratamiento y mejores valores en las escalas</a:t>
          </a:r>
          <a:r>
            <a:rPr lang="es-CO" sz="1200" b="1" dirty="0" smtClean="0">
              <a:solidFill>
                <a:schemeClr val="tx1"/>
              </a:solidFill>
            </a:rPr>
            <a:t>; </a:t>
          </a:r>
          <a:r>
            <a:rPr lang="es-CO" sz="1200" b="1" dirty="0" smtClean="0">
              <a:solidFill>
                <a:srgbClr val="000090"/>
              </a:solidFill>
            </a:rPr>
            <a:t>b. se confirma la importancia de invertir en edad juvenil en el fortalecimiento de las competencias socioemocionales</a:t>
          </a:r>
          <a:r>
            <a:rPr lang="es-CO" sz="1200" b="1" dirty="0" smtClean="0">
              <a:solidFill>
                <a:schemeClr val="tx1"/>
              </a:solidFill>
            </a:rPr>
            <a:t>.</a:t>
          </a:r>
          <a:endParaRPr lang="es-CO" sz="1200" b="1" dirty="0">
            <a:solidFill>
              <a:schemeClr val="tx1"/>
            </a:solidFill>
          </a:endParaRPr>
        </a:p>
      </dgm:t>
    </dgm:pt>
    <dgm:pt modelId="{799679BC-F1AB-0A4A-8599-49A5117256B2}" type="parTrans" cxnId="{1B9C8794-AA0E-374C-BE1D-6D7F843E53B8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EB622D38-6DB1-1B40-806F-FBF7D63C4693}" type="sibTrans" cxnId="{1B9C8794-AA0E-374C-BE1D-6D7F843E53B8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6C6C1B19-5FD1-C341-A99F-C18E6910828A}">
      <dgm:prSet phldrT="[Testo]" custT="1"/>
      <dgm:spPr/>
      <dgm:t>
        <a:bodyPr/>
        <a:lstStyle/>
        <a:p>
          <a:r>
            <a:rPr lang="es-CO" sz="1200" b="1" dirty="0" smtClean="0">
              <a:solidFill>
                <a:schemeClr val="tx1"/>
              </a:solidFill>
            </a:rPr>
            <a:t>La condición de padres está relacionada con la expresión de valores más altos en las escalas aplicadas: se propone investigar con mayor detenimiento esta relación, poniendo atención al tema del embarazo adolecente.</a:t>
          </a:r>
          <a:endParaRPr lang="es-CO" sz="1200" b="1" dirty="0">
            <a:solidFill>
              <a:schemeClr val="tx1"/>
            </a:solidFill>
          </a:endParaRPr>
        </a:p>
      </dgm:t>
    </dgm:pt>
    <dgm:pt modelId="{DB865D4A-210D-FE40-98A3-91C7A3739BFE}" type="parTrans" cxnId="{CE0DD92A-FD2C-D94C-81DD-AF8D48AE3736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BC909BC5-F762-D442-A299-DC177311FBB0}" type="sibTrans" cxnId="{CE0DD92A-FD2C-D94C-81DD-AF8D48AE3736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4A9F24CF-794B-FC4B-8C9F-395732F7326D}">
      <dgm:prSet custT="1"/>
      <dgm:spPr/>
      <dgm:t>
        <a:bodyPr/>
        <a:lstStyle/>
        <a:p>
          <a:r>
            <a:rPr lang="es-CO" sz="1200" b="1" dirty="0" smtClean="0">
              <a:solidFill>
                <a:schemeClr val="tx1"/>
              </a:solidFill>
            </a:rPr>
            <a:t>Se destaca una importante incoherencia en la autopercepción de la propia condición socioeconómica: se hipotiza una relación entre dicha incoherencia y el nivel de expresión de las CSE. A este respecto sería necesario dedicarle una específica atención en el diseño de las aplicaciones futuras.</a:t>
          </a:r>
          <a:endParaRPr lang="es-CO" sz="1200" b="1" dirty="0">
            <a:solidFill>
              <a:schemeClr val="tx1"/>
            </a:solidFill>
          </a:endParaRPr>
        </a:p>
      </dgm:t>
    </dgm:pt>
    <dgm:pt modelId="{76ABBC65-2FEC-AC4C-8A76-636C38CC2AEB}" type="parTrans" cxnId="{F7102E25-0BD2-5944-81B1-B4699847BBD3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973811D4-1044-CA49-9DB1-CBE33D796257}" type="sibTrans" cxnId="{F7102E25-0BD2-5944-81B1-B4699847BBD3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9AACEDA6-6C61-7648-A8F4-C21201138B29}">
      <dgm:prSet custT="1"/>
      <dgm:spPr/>
      <dgm:t>
        <a:bodyPr/>
        <a:lstStyle/>
        <a:p>
          <a:r>
            <a:rPr lang="es-CO" sz="1200" b="1" dirty="0" smtClean="0">
              <a:solidFill>
                <a:schemeClr val="bg1"/>
              </a:solidFill>
            </a:rPr>
            <a:t>En la muestra menor se destaca que casi un tercio de los jóvenes tiene valores bajos en la escala de resilencia: se sugiere ampliar la aplicación de esta escala y prestar específica atención a este tema. </a:t>
          </a:r>
          <a:endParaRPr lang="es-CO" sz="1200" b="1" dirty="0">
            <a:solidFill>
              <a:schemeClr val="bg1"/>
            </a:solidFill>
          </a:endParaRPr>
        </a:p>
      </dgm:t>
    </dgm:pt>
    <dgm:pt modelId="{A3608A30-1FA5-B646-9190-3000B313CB96}" type="parTrans" cxnId="{32DCB6B0-815F-2E45-9466-4708DFB0342A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A2C6BEF5-3A06-0245-8EBE-FAA4C9CA6FBD}" type="sibTrans" cxnId="{32DCB6B0-815F-2E45-9466-4708DFB0342A}">
      <dgm:prSet/>
      <dgm:spPr/>
      <dgm:t>
        <a:bodyPr/>
        <a:lstStyle/>
        <a:p>
          <a:endParaRPr lang="es-CO" sz="1200" b="1">
            <a:solidFill>
              <a:schemeClr val="tx1"/>
            </a:solidFill>
          </a:endParaRPr>
        </a:p>
      </dgm:t>
    </dgm:pt>
    <dgm:pt modelId="{2F3C36B9-068D-6F40-A31B-03E61B553E69}" type="pres">
      <dgm:prSet presAssocID="{6E1E4232-DBFD-D144-B8A4-A93DC9E084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9D879FC-42A6-8543-AC90-BE0C46969EE0}" type="pres">
      <dgm:prSet presAssocID="{8D348266-DE33-944B-AFBA-367EF6D91875}" presName="parentLin" presStyleCnt="0"/>
      <dgm:spPr/>
    </dgm:pt>
    <dgm:pt modelId="{1F5A6E50-0EDA-2849-8CAC-671201B10AD8}" type="pres">
      <dgm:prSet presAssocID="{8D348266-DE33-944B-AFBA-367EF6D91875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AC2A3E1F-115C-284C-A5EC-CBC52CC05125}" type="pres">
      <dgm:prSet presAssocID="{8D348266-DE33-944B-AFBA-367EF6D91875}" presName="parentText" presStyleLbl="node1" presStyleIdx="0" presStyleCnt="5" custScaleY="12477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E576976-6F1F-7842-9722-3431FDFEBDC9}" type="pres">
      <dgm:prSet presAssocID="{8D348266-DE33-944B-AFBA-367EF6D91875}" presName="negativeSpace" presStyleCnt="0"/>
      <dgm:spPr/>
    </dgm:pt>
    <dgm:pt modelId="{D4BF2D83-CF05-DC44-BD88-DD04D489E34E}" type="pres">
      <dgm:prSet presAssocID="{8D348266-DE33-944B-AFBA-367EF6D91875}" presName="childText" presStyleLbl="conFgAcc1" presStyleIdx="0" presStyleCnt="5">
        <dgm:presLayoutVars>
          <dgm:bulletEnabled val="1"/>
        </dgm:presLayoutVars>
      </dgm:prSet>
      <dgm:spPr/>
    </dgm:pt>
    <dgm:pt modelId="{13E5A736-CB4B-4248-AC2A-68F783EEEB5C}" type="pres">
      <dgm:prSet presAssocID="{CA27E93B-D123-F540-9D9B-E977EDD76543}" presName="spaceBetweenRectangles" presStyleCnt="0"/>
      <dgm:spPr/>
    </dgm:pt>
    <dgm:pt modelId="{14DC6E64-F516-A745-AF69-E275ADCB0DD9}" type="pres">
      <dgm:prSet presAssocID="{50466A59-828F-E240-9AE0-70B62B9C6557}" presName="parentLin" presStyleCnt="0"/>
      <dgm:spPr/>
    </dgm:pt>
    <dgm:pt modelId="{15CA44D0-C0A6-234A-9B97-B8C0FBDE3301}" type="pres">
      <dgm:prSet presAssocID="{50466A59-828F-E240-9AE0-70B62B9C6557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31BE684D-996F-704C-8156-FA12FC58A416}" type="pres">
      <dgm:prSet presAssocID="{50466A59-828F-E240-9AE0-70B62B9C6557}" presName="parentText" presStyleLbl="node1" presStyleIdx="1" presStyleCnt="5" custScaleY="24955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6BD354A-94DC-6B44-99C2-D67B8DDD3D5F}" type="pres">
      <dgm:prSet presAssocID="{50466A59-828F-E240-9AE0-70B62B9C6557}" presName="negativeSpace" presStyleCnt="0"/>
      <dgm:spPr/>
    </dgm:pt>
    <dgm:pt modelId="{736BF32D-4DCB-F944-B095-2E4E2336BE58}" type="pres">
      <dgm:prSet presAssocID="{50466A59-828F-E240-9AE0-70B62B9C6557}" presName="childText" presStyleLbl="conFgAcc1" presStyleIdx="1" presStyleCnt="5">
        <dgm:presLayoutVars>
          <dgm:bulletEnabled val="1"/>
        </dgm:presLayoutVars>
      </dgm:prSet>
      <dgm:spPr/>
    </dgm:pt>
    <dgm:pt modelId="{A225A20A-2E6A-9645-973C-7BC1A7E33870}" type="pres">
      <dgm:prSet presAssocID="{EB622D38-6DB1-1B40-806F-FBF7D63C4693}" presName="spaceBetweenRectangles" presStyleCnt="0"/>
      <dgm:spPr/>
    </dgm:pt>
    <dgm:pt modelId="{BEE4ED1F-B693-7242-86AC-F4ED6D82F455}" type="pres">
      <dgm:prSet presAssocID="{6C6C1B19-5FD1-C341-A99F-C18E6910828A}" presName="parentLin" presStyleCnt="0"/>
      <dgm:spPr/>
    </dgm:pt>
    <dgm:pt modelId="{4979A204-C7A2-B843-882A-164607067C1D}" type="pres">
      <dgm:prSet presAssocID="{6C6C1B19-5FD1-C341-A99F-C18E6910828A}" presName="parentLeftMargin" presStyleLbl="node1" presStyleIdx="1" presStyleCnt="5"/>
      <dgm:spPr/>
      <dgm:t>
        <a:bodyPr/>
        <a:lstStyle/>
        <a:p>
          <a:endParaRPr lang="it-IT"/>
        </a:p>
      </dgm:t>
    </dgm:pt>
    <dgm:pt modelId="{982FFD0A-A620-1544-BA29-2B6BC2DD589B}" type="pres">
      <dgm:prSet presAssocID="{6C6C1B19-5FD1-C341-A99F-C18E6910828A}" presName="parentText" presStyleLbl="node1" presStyleIdx="2" presStyleCnt="5" custScaleY="13916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16A4819-261C-4940-9079-52CEDFD83F8B}" type="pres">
      <dgm:prSet presAssocID="{6C6C1B19-5FD1-C341-A99F-C18E6910828A}" presName="negativeSpace" presStyleCnt="0"/>
      <dgm:spPr/>
    </dgm:pt>
    <dgm:pt modelId="{645888FF-DC70-C84F-9481-DC795EC25443}" type="pres">
      <dgm:prSet presAssocID="{6C6C1B19-5FD1-C341-A99F-C18E6910828A}" presName="childText" presStyleLbl="conFgAcc1" presStyleIdx="2" presStyleCnt="5">
        <dgm:presLayoutVars>
          <dgm:bulletEnabled val="1"/>
        </dgm:presLayoutVars>
      </dgm:prSet>
      <dgm:spPr/>
    </dgm:pt>
    <dgm:pt modelId="{0A0D3B73-0C9A-4D42-801B-85CA3FFF5DA8}" type="pres">
      <dgm:prSet presAssocID="{BC909BC5-F762-D442-A299-DC177311FBB0}" presName="spaceBetweenRectangles" presStyleCnt="0"/>
      <dgm:spPr/>
    </dgm:pt>
    <dgm:pt modelId="{4EF1B4B1-769B-3349-9922-77CF2512E445}" type="pres">
      <dgm:prSet presAssocID="{4A9F24CF-794B-FC4B-8C9F-395732F7326D}" presName="parentLin" presStyleCnt="0"/>
      <dgm:spPr/>
    </dgm:pt>
    <dgm:pt modelId="{9430F614-B28C-514B-ADBB-14D43AB1C5C0}" type="pres">
      <dgm:prSet presAssocID="{4A9F24CF-794B-FC4B-8C9F-395732F7326D}" presName="parentLeftMargin" presStyleLbl="node1" presStyleIdx="2" presStyleCnt="5"/>
      <dgm:spPr/>
      <dgm:t>
        <a:bodyPr/>
        <a:lstStyle/>
        <a:p>
          <a:endParaRPr lang="it-IT"/>
        </a:p>
      </dgm:t>
    </dgm:pt>
    <dgm:pt modelId="{859AABC3-109E-E04A-B0B0-432BE55BFC0E}" type="pres">
      <dgm:prSet presAssocID="{4A9F24CF-794B-FC4B-8C9F-395732F7326D}" presName="parentText" presStyleLbl="node1" presStyleIdx="3" presStyleCnt="5" custScaleY="17380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A63E46E-7269-934F-9D3E-937F0A6EF02B}" type="pres">
      <dgm:prSet presAssocID="{4A9F24CF-794B-FC4B-8C9F-395732F7326D}" presName="negativeSpace" presStyleCnt="0"/>
      <dgm:spPr/>
    </dgm:pt>
    <dgm:pt modelId="{311D97F3-1EF2-7A45-B259-5FCF748C9FA9}" type="pres">
      <dgm:prSet presAssocID="{4A9F24CF-794B-FC4B-8C9F-395732F7326D}" presName="childText" presStyleLbl="conFgAcc1" presStyleIdx="3" presStyleCnt="5">
        <dgm:presLayoutVars>
          <dgm:bulletEnabled val="1"/>
        </dgm:presLayoutVars>
      </dgm:prSet>
      <dgm:spPr/>
    </dgm:pt>
    <dgm:pt modelId="{1D5C7C34-EECE-9046-B608-9641F51A2A90}" type="pres">
      <dgm:prSet presAssocID="{973811D4-1044-CA49-9DB1-CBE33D796257}" presName="spaceBetweenRectangles" presStyleCnt="0"/>
      <dgm:spPr/>
    </dgm:pt>
    <dgm:pt modelId="{DB47B16E-F221-F14F-9287-F3AA2520C0FC}" type="pres">
      <dgm:prSet presAssocID="{9AACEDA6-6C61-7648-A8F4-C21201138B29}" presName="parentLin" presStyleCnt="0"/>
      <dgm:spPr/>
    </dgm:pt>
    <dgm:pt modelId="{ABC869DE-4152-D640-95A0-0835D94D534F}" type="pres">
      <dgm:prSet presAssocID="{9AACEDA6-6C61-7648-A8F4-C21201138B29}" presName="parentLeftMargin" presStyleLbl="node1" presStyleIdx="3" presStyleCnt="5"/>
      <dgm:spPr/>
      <dgm:t>
        <a:bodyPr/>
        <a:lstStyle/>
        <a:p>
          <a:endParaRPr lang="it-IT"/>
        </a:p>
      </dgm:t>
    </dgm:pt>
    <dgm:pt modelId="{70615FCF-8D8D-D045-9EE5-FE643AAD8BCC}" type="pres">
      <dgm:prSet presAssocID="{9AACEDA6-6C61-7648-A8F4-C21201138B2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D895BA6-80EA-F745-A07C-CB407780B8C4}" type="pres">
      <dgm:prSet presAssocID="{9AACEDA6-6C61-7648-A8F4-C21201138B29}" presName="negativeSpace" presStyleCnt="0"/>
      <dgm:spPr/>
    </dgm:pt>
    <dgm:pt modelId="{EB1440E6-2CDC-3843-9BD9-83FAA990EAD8}" type="pres">
      <dgm:prSet presAssocID="{9AACEDA6-6C61-7648-A8F4-C21201138B2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562B582-AE6E-B146-B560-FDCCA66A8C6B}" type="presOf" srcId="{6C6C1B19-5FD1-C341-A99F-C18E6910828A}" destId="{4979A204-C7A2-B843-882A-164607067C1D}" srcOrd="0" destOrd="0" presId="urn:microsoft.com/office/officeart/2005/8/layout/list1"/>
    <dgm:cxn modelId="{971642B2-8819-B347-A7B2-ACB8C1925B22}" type="presOf" srcId="{6E1E4232-DBFD-D144-B8A4-A93DC9E0843D}" destId="{2F3C36B9-068D-6F40-A31B-03E61B553E69}" srcOrd="0" destOrd="0" presId="urn:microsoft.com/office/officeart/2005/8/layout/list1"/>
    <dgm:cxn modelId="{23E9A671-A8B8-F445-B6F3-2EC80BCD6006}" type="presOf" srcId="{50466A59-828F-E240-9AE0-70B62B9C6557}" destId="{31BE684D-996F-704C-8156-FA12FC58A416}" srcOrd="1" destOrd="0" presId="urn:microsoft.com/office/officeart/2005/8/layout/list1"/>
    <dgm:cxn modelId="{6EB0BE2C-375F-0B46-9FC5-69445E29B1EA}" type="presOf" srcId="{4A9F24CF-794B-FC4B-8C9F-395732F7326D}" destId="{859AABC3-109E-E04A-B0B0-432BE55BFC0E}" srcOrd="1" destOrd="0" presId="urn:microsoft.com/office/officeart/2005/8/layout/list1"/>
    <dgm:cxn modelId="{FB9D535B-D970-2545-88D0-E400E839C04D}" type="presOf" srcId="{8D348266-DE33-944B-AFBA-367EF6D91875}" destId="{1F5A6E50-0EDA-2849-8CAC-671201B10AD8}" srcOrd="0" destOrd="0" presId="urn:microsoft.com/office/officeart/2005/8/layout/list1"/>
    <dgm:cxn modelId="{B6A33CF6-8B7D-3F45-93B3-66A3561C4979}" type="presOf" srcId="{4A9F24CF-794B-FC4B-8C9F-395732F7326D}" destId="{9430F614-B28C-514B-ADBB-14D43AB1C5C0}" srcOrd="0" destOrd="0" presId="urn:microsoft.com/office/officeart/2005/8/layout/list1"/>
    <dgm:cxn modelId="{BBFC4955-894D-7E4C-A104-932B344CFD13}" type="presOf" srcId="{9AACEDA6-6C61-7648-A8F4-C21201138B29}" destId="{70615FCF-8D8D-D045-9EE5-FE643AAD8BCC}" srcOrd="1" destOrd="0" presId="urn:microsoft.com/office/officeart/2005/8/layout/list1"/>
    <dgm:cxn modelId="{F7102E25-0BD2-5944-81B1-B4699847BBD3}" srcId="{6E1E4232-DBFD-D144-B8A4-A93DC9E0843D}" destId="{4A9F24CF-794B-FC4B-8C9F-395732F7326D}" srcOrd="3" destOrd="0" parTransId="{76ABBC65-2FEC-AC4C-8A76-636C38CC2AEB}" sibTransId="{973811D4-1044-CA49-9DB1-CBE33D796257}"/>
    <dgm:cxn modelId="{2F6517FB-21AA-6246-9F57-8770DFEDA35A}" type="presOf" srcId="{50466A59-828F-E240-9AE0-70B62B9C6557}" destId="{15CA44D0-C0A6-234A-9B97-B8C0FBDE3301}" srcOrd="0" destOrd="0" presId="urn:microsoft.com/office/officeart/2005/8/layout/list1"/>
    <dgm:cxn modelId="{407439E6-2900-144C-BE5C-DE0B8FD6C8E0}" type="presOf" srcId="{8D348266-DE33-944B-AFBA-367EF6D91875}" destId="{AC2A3E1F-115C-284C-A5EC-CBC52CC05125}" srcOrd="1" destOrd="0" presId="urn:microsoft.com/office/officeart/2005/8/layout/list1"/>
    <dgm:cxn modelId="{1B9C8794-AA0E-374C-BE1D-6D7F843E53B8}" srcId="{6E1E4232-DBFD-D144-B8A4-A93DC9E0843D}" destId="{50466A59-828F-E240-9AE0-70B62B9C6557}" srcOrd="1" destOrd="0" parTransId="{799679BC-F1AB-0A4A-8599-49A5117256B2}" sibTransId="{EB622D38-6DB1-1B40-806F-FBF7D63C4693}"/>
    <dgm:cxn modelId="{CC897132-8505-6D4D-9F34-6D31090CCC57}" type="presOf" srcId="{9AACEDA6-6C61-7648-A8F4-C21201138B29}" destId="{ABC869DE-4152-D640-95A0-0835D94D534F}" srcOrd="0" destOrd="0" presId="urn:microsoft.com/office/officeart/2005/8/layout/list1"/>
    <dgm:cxn modelId="{CE0DD92A-FD2C-D94C-81DD-AF8D48AE3736}" srcId="{6E1E4232-DBFD-D144-B8A4-A93DC9E0843D}" destId="{6C6C1B19-5FD1-C341-A99F-C18E6910828A}" srcOrd="2" destOrd="0" parTransId="{DB865D4A-210D-FE40-98A3-91C7A3739BFE}" sibTransId="{BC909BC5-F762-D442-A299-DC177311FBB0}"/>
    <dgm:cxn modelId="{C97914D1-1AC8-8749-A19B-E9BA0F84635A}" srcId="{6E1E4232-DBFD-D144-B8A4-A93DC9E0843D}" destId="{8D348266-DE33-944B-AFBA-367EF6D91875}" srcOrd="0" destOrd="0" parTransId="{20FFB81F-34DE-0943-BFF6-E61814CEB2C2}" sibTransId="{CA27E93B-D123-F540-9D9B-E977EDD76543}"/>
    <dgm:cxn modelId="{32DCB6B0-815F-2E45-9466-4708DFB0342A}" srcId="{6E1E4232-DBFD-D144-B8A4-A93DC9E0843D}" destId="{9AACEDA6-6C61-7648-A8F4-C21201138B29}" srcOrd="4" destOrd="0" parTransId="{A3608A30-1FA5-B646-9190-3000B313CB96}" sibTransId="{A2C6BEF5-3A06-0245-8EBE-FAA4C9CA6FBD}"/>
    <dgm:cxn modelId="{133DB25B-D18D-8641-8C70-C008667A9271}" type="presOf" srcId="{6C6C1B19-5FD1-C341-A99F-C18E6910828A}" destId="{982FFD0A-A620-1544-BA29-2B6BC2DD589B}" srcOrd="1" destOrd="0" presId="urn:microsoft.com/office/officeart/2005/8/layout/list1"/>
    <dgm:cxn modelId="{3F23A588-4755-3C45-9296-A4FD5D158624}" type="presParOf" srcId="{2F3C36B9-068D-6F40-A31B-03E61B553E69}" destId="{F9D879FC-42A6-8543-AC90-BE0C46969EE0}" srcOrd="0" destOrd="0" presId="urn:microsoft.com/office/officeart/2005/8/layout/list1"/>
    <dgm:cxn modelId="{7FC3C735-5F4A-6D4C-BAAF-95D1BE6DC96F}" type="presParOf" srcId="{F9D879FC-42A6-8543-AC90-BE0C46969EE0}" destId="{1F5A6E50-0EDA-2849-8CAC-671201B10AD8}" srcOrd="0" destOrd="0" presId="urn:microsoft.com/office/officeart/2005/8/layout/list1"/>
    <dgm:cxn modelId="{FB054FA2-FF02-D740-B1BB-6AEE267EB917}" type="presParOf" srcId="{F9D879FC-42A6-8543-AC90-BE0C46969EE0}" destId="{AC2A3E1F-115C-284C-A5EC-CBC52CC05125}" srcOrd="1" destOrd="0" presId="urn:microsoft.com/office/officeart/2005/8/layout/list1"/>
    <dgm:cxn modelId="{78F206D8-504D-FF42-976F-2D2E51F74755}" type="presParOf" srcId="{2F3C36B9-068D-6F40-A31B-03E61B553E69}" destId="{8E576976-6F1F-7842-9722-3431FDFEBDC9}" srcOrd="1" destOrd="0" presId="urn:microsoft.com/office/officeart/2005/8/layout/list1"/>
    <dgm:cxn modelId="{F328E1C0-E6F8-3248-8CFC-2974CA83DCC8}" type="presParOf" srcId="{2F3C36B9-068D-6F40-A31B-03E61B553E69}" destId="{D4BF2D83-CF05-DC44-BD88-DD04D489E34E}" srcOrd="2" destOrd="0" presId="urn:microsoft.com/office/officeart/2005/8/layout/list1"/>
    <dgm:cxn modelId="{01B13BD9-3BA4-D940-8D1B-D319E09536B4}" type="presParOf" srcId="{2F3C36B9-068D-6F40-A31B-03E61B553E69}" destId="{13E5A736-CB4B-4248-AC2A-68F783EEEB5C}" srcOrd="3" destOrd="0" presId="urn:microsoft.com/office/officeart/2005/8/layout/list1"/>
    <dgm:cxn modelId="{2B638841-B948-6441-9072-AB98E508483A}" type="presParOf" srcId="{2F3C36B9-068D-6F40-A31B-03E61B553E69}" destId="{14DC6E64-F516-A745-AF69-E275ADCB0DD9}" srcOrd="4" destOrd="0" presId="urn:microsoft.com/office/officeart/2005/8/layout/list1"/>
    <dgm:cxn modelId="{AE266F02-16AB-5D46-B65A-F4365D1DF4E4}" type="presParOf" srcId="{14DC6E64-F516-A745-AF69-E275ADCB0DD9}" destId="{15CA44D0-C0A6-234A-9B97-B8C0FBDE3301}" srcOrd="0" destOrd="0" presId="urn:microsoft.com/office/officeart/2005/8/layout/list1"/>
    <dgm:cxn modelId="{BC17A250-5AA3-2942-89A8-40B0BF0D81E7}" type="presParOf" srcId="{14DC6E64-F516-A745-AF69-E275ADCB0DD9}" destId="{31BE684D-996F-704C-8156-FA12FC58A416}" srcOrd="1" destOrd="0" presId="urn:microsoft.com/office/officeart/2005/8/layout/list1"/>
    <dgm:cxn modelId="{8BBFC35B-F5F6-724D-BA19-A76F3CFC2920}" type="presParOf" srcId="{2F3C36B9-068D-6F40-A31B-03E61B553E69}" destId="{36BD354A-94DC-6B44-99C2-D67B8DDD3D5F}" srcOrd="5" destOrd="0" presId="urn:microsoft.com/office/officeart/2005/8/layout/list1"/>
    <dgm:cxn modelId="{3F28B2FB-35B1-B24A-860F-CDB05113E398}" type="presParOf" srcId="{2F3C36B9-068D-6F40-A31B-03E61B553E69}" destId="{736BF32D-4DCB-F944-B095-2E4E2336BE58}" srcOrd="6" destOrd="0" presId="urn:microsoft.com/office/officeart/2005/8/layout/list1"/>
    <dgm:cxn modelId="{97BDD241-5A4A-384C-BB8A-A61D59F4B394}" type="presParOf" srcId="{2F3C36B9-068D-6F40-A31B-03E61B553E69}" destId="{A225A20A-2E6A-9645-973C-7BC1A7E33870}" srcOrd="7" destOrd="0" presId="urn:microsoft.com/office/officeart/2005/8/layout/list1"/>
    <dgm:cxn modelId="{2F80C34E-6C15-1F4C-999C-20EEB2ECAAE6}" type="presParOf" srcId="{2F3C36B9-068D-6F40-A31B-03E61B553E69}" destId="{BEE4ED1F-B693-7242-86AC-F4ED6D82F455}" srcOrd="8" destOrd="0" presId="urn:microsoft.com/office/officeart/2005/8/layout/list1"/>
    <dgm:cxn modelId="{A92B0C65-AABE-E24A-8622-44497522412D}" type="presParOf" srcId="{BEE4ED1F-B693-7242-86AC-F4ED6D82F455}" destId="{4979A204-C7A2-B843-882A-164607067C1D}" srcOrd="0" destOrd="0" presId="urn:microsoft.com/office/officeart/2005/8/layout/list1"/>
    <dgm:cxn modelId="{003C029E-7800-F641-91A5-FFDFD0EAB27E}" type="presParOf" srcId="{BEE4ED1F-B693-7242-86AC-F4ED6D82F455}" destId="{982FFD0A-A620-1544-BA29-2B6BC2DD589B}" srcOrd="1" destOrd="0" presId="urn:microsoft.com/office/officeart/2005/8/layout/list1"/>
    <dgm:cxn modelId="{A0ADB2D2-B479-0E4F-926D-C44B8D203578}" type="presParOf" srcId="{2F3C36B9-068D-6F40-A31B-03E61B553E69}" destId="{E16A4819-261C-4940-9079-52CEDFD83F8B}" srcOrd="9" destOrd="0" presId="urn:microsoft.com/office/officeart/2005/8/layout/list1"/>
    <dgm:cxn modelId="{78F52CE1-4EC9-704E-A471-D25924EBEE5A}" type="presParOf" srcId="{2F3C36B9-068D-6F40-A31B-03E61B553E69}" destId="{645888FF-DC70-C84F-9481-DC795EC25443}" srcOrd="10" destOrd="0" presId="urn:microsoft.com/office/officeart/2005/8/layout/list1"/>
    <dgm:cxn modelId="{8357CEE2-894A-4D43-A0CC-FE8113BAED2A}" type="presParOf" srcId="{2F3C36B9-068D-6F40-A31B-03E61B553E69}" destId="{0A0D3B73-0C9A-4D42-801B-85CA3FFF5DA8}" srcOrd="11" destOrd="0" presId="urn:microsoft.com/office/officeart/2005/8/layout/list1"/>
    <dgm:cxn modelId="{1F387CBB-1501-0B49-ACCD-D027A05ECE74}" type="presParOf" srcId="{2F3C36B9-068D-6F40-A31B-03E61B553E69}" destId="{4EF1B4B1-769B-3349-9922-77CF2512E445}" srcOrd="12" destOrd="0" presId="urn:microsoft.com/office/officeart/2005/8/layout/list1"/>
    <dgm:cxn modelId="{74AAD3B2-5776-F942-891F-642FC0F3C528}" type="presParOf" srcId="{4EF1B4B1-769B-3349-9922-77CF2512E445}" destId="{9430F614-B28C-514B-ADBB-14D43AB1C5C0}" srcOrd="0" destOrd="0" presId="urn:microsoft.com/office/officeart/2005/8/layout/list1"/>
    <dgm:cxn modelId="{94968CE9-6653-7A47-94E3-AEBEF7396599}" type="presParOf" srcId="{4EF1B4B1-769B-3349-9922-77CF2512E445}" destId="{859AABC3-109E-E04A-B0B0-432BE55BFC0E}" srcOrd="1" destOrd="0" presId="urn:microsoft.com/office/officeart/2005/8/layout/list1"/>
    <dgm:cxn modelId="{F216F2A7-B8B1-D545-AC67-C0713509A15C}" type="presParOf" srcId="{2F3C36B9-068D-6F40-A31B-03E61B553E69}" destId="{DA63E46E-7269-934F-9D3E-937F0A6EF02B}" srcOrd="13" destOrd="0" presId="urn:microsoft.com/office/officeart/2005/8/layout/list1"/>
    <dgm:cxn modelId="{3A4F5A5A-0F25-4942-8C14-5A743D9BE8F8}" type="presParOf" srcId="{2F3C36B9-068D-6F40-A31B-03E61B553E69}" destId="{311D97F3-1EF2-7A45-B259-5FCF748C9FA9}" srcOrd="14" destOrd="0" presId="urn:microsoft.com/office/officeart/2005/8/layout/list1"/>
    <dgm:cxn modelId="{D78F17D6-C770-E041-A462-B33608FDFD54}" type="presParOf" srcId="{2F3C36B9-068D-6F40-A31B-03E61B553E69}" destId="{1D5C7C34-EECE-9046-B608-9641F51A2A90}" srcOrd="15" destOrd="0" presId="urn:microsoft.com/office/officeart/2005/8/layout/list1"/>
    <dgm:cxn modelId="{7692D4A2-E49A-3C43-B5F5-AAA77C5264C1}" type="presParOf" srcId="{2F3C36B9-068D-6F40-A31B-03E61B553E69}" destId="{DB47B16E-F221-F14F-9287-F3AA2520C0FC}" srcOrd="16" destOrd="0" presId="urn:microsoft.com/office/officeart/2005/8/layout/list1"/>
    <dgm:cxn modelId="{BE728883-7FB9-BF4B-9F12-7238E08DFB0E}" type="presParOf" srcId="{DB47B16E-F221-F14F-9287-F3AA2520C0FC}" destId="{ABC869DE-4152-D640-95A0-0835D94D534F}" srcOrd="0" destOrd="0" presId="urn:microsoft.com/office/officeart/2005/8/layout/list1"/>
    <dgm:cxn modelId="{5CFB9CE8-1696-2F4B-8642-E512AECE1EFA}" type="presParOf" srcId="{DB47B16E-F221-F14F-9287-F3AA2520C0FC}" destId="{70615FCF-8D8D-D045-9EE5-FE643AAD8BCC}" srcOrd="1" destOrd="0" presId="urn:microsoft.com/office/officeart/2005/8/layout/list1"/>
    <dgm:cxn modelId="{001C6820-0FF4-B249-86CB-720623F9A810}" type="presParOf" srcId="{2F3C36B9-068D-6F40-A31B-03E61B553E69}" destId="{0D895BA6-80EA-F745-A07C-CB407780B8C4}" srcOrd="17" destOrd="0" presId="urn:microsoft.com/office/officeart/2005/8/layout/list1"/>
    <dgm:cxn modelId="{F2062031-830A-434E-A4E3-F2777D4A015A}" type="presParOf" srcId="{2F3C36B9-068D-6F40-A31B-03E61B553E69}" destId="{EB1440E6-2CDC-3843-9BD9-83FAA990EAD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4717D-E3BB-B341-96BE-ECF20DDD4B2F}">
      <dsp:nvSpPr>
        <dsp:cNvPr id="0" name=""/>
        <dsp:cNvSpPr/>
      </dsp:nvSpPr>
      <dsp:spPr>
        <a:xfrm>
          <a:off x="0" y="0"/>
          <a:ext cx="6394310" cy="1235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s-CO" sz="1700" kern="1200" dirty="0" smtClean="0"/>
            <a:t>1. Base de datos originaria: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pt-BR" sz="1700" b="1" kern="1200" dirty="0" smtClean="0"/>
            <a:t>117.606 registros </a:t>
          </a:r>
          <a:r>
            <a:rPr lang="pt-BR" sz="1700" b="0" i="1" kern="1200" dirty="0" smtClean="0"/>
            <a:t>(presencia de aproximadamente 5.000 registros duplicados)</a:t>
          </a:r>
          <a:endParaRPr lang="es-CO" sz="1700" b="0" i="1" kern="1200" dirty="0"/>
        </a:p>
      </dsp:txBody>
      <dsp:txXfrm>
        <a:off x="36191" y="36191"/>
        <a:ext cx="4956527" cy="1163275"/>
      </dsp:txXfrm>
    </dsp:sp>
    <dsp:sp modelId="{604E90BD-6594-3648-94AF-B12DFD37DE1A}">
      <dsp:nvSpPr>
        <dsp:cNvPr id="0" name=""/>
        <dsp:cNvSpPr/>
      </dsp:nvSpPr>
      <dsp:spPr>
        <a:xfrm>
          <a:off x="535523" y="1460322"/>
          <a:ext cx="6394310" cy="1235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2. Base de datos con todos los casos validos (no considera los registros que no tienen respuestas a los cuestionarios de HpV):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kern="1200" dirty="0" smtClean="0"/>
            <a:t>47.920 registros</a:t>
          </a:r>
          <a:endParaRPr lang="es-CO" sz="1700" b="1" kern="1200" dirty="0"/>
        </a:p>
      </dsp:txBody>
      <dsp:txXfrm>
        <a:off x="571714" y="1496513"/>
        <a:ext cx="4983227" cy="1163275"/>
      </dsp:txXfrm>
    </dsp:sp>
    <dsp:sp modelId="{0B828410-49E9-DF4C-B2EF-751E3D2A0884}">
      <dsp:nvSpPr>
        <dsp:cNvPr id="0" name=""/>
        <dsp:cNvSpPr/>
      </dsp:nvSpPr>
      <dsp:spPr>
        <a:xfrm>
          <a:off x="1063054" y="2920644"/>
          <a:ext cx="6394310" cy="1235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3. Base de datos con los registros que tienen respuestas a las escalas EAEP, EAEN y EAR: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kern="1200" dirty="0" smtClean="0"/>
            <a:t>47.449 registros</a:t>
          </a:r>
          <a:endParaRPr lang="es-CO" sz="1700" b="1" kern="1200" dirty="0"/>
        </a:p>
      </dsp:txBody>
      <dsp:txXfrm>
        <a:off x="1099245" y="2956835"/>
        <a:ext cx="4991220" cy="1163275"/>
      </dsp:txXfrm>
    </dsp:sp>
    <dsp:sp modelId="{DB3708A0-A5FD-D047-8BD5-70561677436F}">
      <dsp:nvSpPr>
        <dsp:cNvPr id="0" name=""/>
        <dsp:cNvSpPr/>
      </dsp:nvSpPr>
      <dsp:spPr>
        <a:xfrm>
          <a:off x="1598577" y="4380966"/>
          <a:ext cx="6394310" cy="1235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4. Base de datos con los registros que tienen respuestas a todas las escalas (EAEP, EAEN, EACISE, EER y EAR):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kern="1200" dirty="0" smtClean="0"/>
            <a:t>2.613 registros</a:t>
          </a:r>
          <a:endParaRPr lang="es-CO" sz="1700" b="1" kern="1200" dirty="0"/>
        </a:p>
      </dsp:txBody>
      <dsp:txXfrm>
        <a:off x="1634768" y="4417157"/>
        <a:ext cx="4983227" cy="1163275"/>
      </dsp:txXfrm>
    </dsp:sp>
    <dsp:sp modelId="{DA68B0F2-3219-8644-9FDC-C3660F472CCC}">
      <dsp:nvSpPr>
        <dsp:cNvPr id="0" name=""/>
        <dsp:cNvSpPr/>
      </dsp:nvSpPr>
      <dsp:spPr>
        <a:xfrm>
          <a:off x="5591133" y="946401"/>
          <a:ext cx="803177" cy="803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>
        <a:off x="5771848" y="946401"/>
        <a:ext cx="441747" cy="604391"/>
      </dsp:txXfrm>
    </dsp:sp>
    <dsp:sp modelId="{408D6375-CC3B-3948-BAD7-546DDD30D20E}">
      <dsp:nvSpPr>
        <dsp:cNvPr id="0" name=""/>
        <dsp:cNvSpPr/>
      </dsp:nvSpPr>
      <dsp:spPr>
        <a:xfrm>
          <a:off x="6126656" y="2406723"/>
          <a:ext cx="803177" cy="803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>
        <a:off x="6307371" y="2406723"/>
        <a:ext cx="441747" cy="604391"/>
      </dsp:txXfrm>
    </dsp:sp>
    <dsp:sp modelId="{A4106F0E-01C2-A042-8690-9F94ACD49328}">
      <dsp:nvSpPr>
        <dsp:cNvPr id="0" name=""/>
        <dsp:cNvSpPr/>
      </dsp:nvSpPr>
      <dsp:spPr>
        <a:xfrm>
          <a:off x="6654187" y="3867045"/>
          <a:ext cx="803177" cy="8031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>
        <a:off x="6834902" y="3867045"/>
        <a:ext cx="441747" cy="604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83560-C5D4-C74A-A883-F816F20DAE94}">
      <dsp:nvSpPr>
        <dsp:cNvPr id="0" name=""/>
        <dsp:cNvSpPr/>
      </dsp:nvSpPr>
      <dsp:spPr>
        <a:xfrm rot="5400000">
          <a:off x="4459302" y="-1819458"/>
          <a:ext cx="710803" cy="453148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b="1" i="1" kern="1200" dirty="0" smtClean="0">
              <a:latin typeface="+mn-lt"/>
              <a:cs typeface="+mn-cs"/>
            </a:rPr>
            <a:t>AUTO-EFICACIA EN EL MANEJO DE LAS EMOCIONES POSITIVAS </a:t>
          </a:r>
          <a:endParaRPr lang="es-CO" sz="1500" kern="1200" dirty="0">
            <a:latin typeface="+mn-lt"/>
          </a:endParaRPr>
        </a:p>
      </dsp:txBody>
      <dsp:txXfrm rot="-5400000">
        <a:off x="2548961" y="125582"/>
        <a:ext cx="4496787" cy="641405"/>
      </dsp:txXfrm>
    </dsp:sp>
    <dsp:sp modelId="{5BBBF79D-1E7C-D54A-A3AB-36AF9BA326C3}">
      <dsp:nvSpPr>
        <dsp:cNvPr id="0" name=""/>
        <dsp:cNvSpPr/>
      </dsp:nvSpPr>
      <dsp:spPr>
        <a:xfrm>
          <a:off x="0" y="2032"/>
          <a:ext cx="2548961" cy="8885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400" kern="1200" dirty="0" smtClean="0">
              <a:latin typeface="+mn-lt"/>
            </a:rPr>
            <a:t>1. EAEP</a:t>
          </a:r>
          <a:endParaRPr lang="es-CO" sz="4400" kern="1200" dirty="0">
            <a:latin typeface="+mn-lt"/>
          </a:endParaRPr>
        </a:p>
      </dsp:txBody>
      <dsp:txXfrm>
        <a:off x="43373" y="45405"/>
        <a:ext cx="2462215" cy="801758"/>
      </dsp:txXfrm>
    </dsp:sp>
    <dsp:sp modelId="{7E24966C-DC23-E448-9091-C8F786CB9FDD}">
      <dsp:nvSpPr>
        <dsp:cNvPr id="0" name=""/>
        <dsp:cNvSpPr/>
      </dsp:nvSpPr>
      <dsp:spPr>
        <a:xfrm rot="5400000">
          <a:off x="4459302" y="-886529"/>
          <a:ext cx="710803" cy="453148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b="1" i="1" kern="1200" dirty="0" smtClean="0">
              <a:latin typeface="+mn-lt"/>
              <a:cs typeface="+mn-cs"/>
            </a:rPr>
            <a:t>AUTO-EFICACIA EN EL MANEJO DE LAS EMOCIONES NEGATIVAS</a:t>
          </a:r>
          <a:endParaRPr lang="es-CO" sz="1500" kern="1200" dirty="0">
            <a:latin typeface="+mn-lt"/>
          </a:endParaRPr>
        </a:p>
      </dsp:txBody>
      <dsp:txXfrm rot="-5400000">
        <a:off x="2548961" y="1058511"/>
        <a:ext cx="4496787" cy="641405"/>
      </dsp:txXfrm>
    </dsp:sp>
    <dsp:sp modelId="{922F7DF9-82D5-6048-984D-3C6C21EA7E9F}">
      <dsp:nvSpPr>
        <dsp:cNvPr id="0" name=""/>
        <dsp:cNvSpPr/>
      </dsp:nvSpPr>
      <dsp:spPr>
        <a:xfrm>
          <a:off x="0" y="934961"/>
          <a:ext cx="2548961" cy="8885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400" kern="1200" dirty="0" smtClean="0">
              <a:latin typeface="+mn-lt"/>
            </a:rPr>
            <a:t>2. EAEN</a:t>
          </a:r>
          <a:endParaRPr lang="es-CO" sz="4400" kern="1200" dirty="0">
            <a:latin typeface="+mn-lt"/>
          </a:endParaRPr>
        </a:p>
      </dsp:txBody>
      <dsp:txXfrm>
        <a:off x="43373" y="978334"/>
        <a:ext cx="2462215" cy="801758"/>
      </dsp:txXfrm>
    </dsp:sp>
    <dsp:sp modelId="{AF251971-0686-614D-AB99-046819238DD1}">
      <dsp:nvSpPr>
        <dsp:cNvPr id="0" name=""/>
        <dsp:cNvSpPr/>
      </dsp:nvSpPr>
      <dsp:spPr>
        <a:xfrm rot="5400000">
          <a:off x="4459302" y="46400"/>
          <a:ext cx="710803" cy="453148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b="1" i="1" kern="1200" dirty="0" smtClean="0">
              <a:latin typeface="+mn-lt"/>
            </a:rPr>
            <a:t>AUTO-EFICACIA PERCIBIDA EN LA COMUNICACI</a:t>
          </a:r>
          <a:r>
            <a:rPr lang="en-US" sz="1500" b="1" i="1" kern="1200" dirty="0" smtClean="0">
              <a:latin typeface="+mn-lt"/>
              <a:cs typeface="Times New Roman" charset="0"/>
            </a:rPr>
            <a:t>ÓN INTERPERSONAL, SOCIAL Y EMPÁTICA </a:t>
          </a:r>
          <a:endParaRPr lang="es-CO" sz="1500" kern="1200" dirty="0">
            <a:latin typeface="+mn-lt"/>
          </a:endParaRPr>
        </a:p>
      </dsp:txBody>
      <dsp:txXfrm rot="-5400000">
        <a:off x="2548961" y="1991441"/>
        <a:ext cx="4496787" cy="641405"/>
      </dsp:txXfrm>
    </dsp:sp>
    <dsp:sp modelId="{2148F3AB-69B3-794C-8ECC-39814175000B}">
      <dsp:nvSpPr>
        <dsp:cNvPr id="0" name=""/>
        <dsp:cNvSpPr/>
      </dsp:nvSpPr>
      <dsp:spPr>
        <a:xfrm>
          <a:off x="0" y="1867891"/>
          <a:ext cx="2548961" cy="8885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400" kern="1200" dirty="0" smtClean="0">
              <a:latin typeface="+mn-lt"/>
            </a:rPr>
            <a:t>3. EACISE</a:t>
          </a:r>
          <a:endParaRPr lang="es-CO" sz="4400" kern="1200" dirty="0">
            <a:latin typeface="+mn-lt"/>
          </a:endParaRPr>
        </a:p>
      </dsp:txBody>
      <dsp:txXfrm>
        <a:off x="43373" y="1911264"/>
        <a:ext cx="2462215" cy="801758"/>
      </dsp:txXfrm>
    </dsp:sp>
    <dsp:sp modelId="{F64F9E6C-45E5-CA4A-A70B-2FB5A4DAFAED}">
      <dsp:nvSpPr>
        <dsp:cNvPr id="0" name=""/>
        <dsp:cNvSpPr/>
      </dsp:nvSpPr>
      <dsp:spPr>
        <a:xfrm rot="5400000">
          <a:off x="4459302" y="979330"/>
          <a:ext cx="710803" cy="453148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500" b="1" i="1" kern="1200" dirty="0" smtClean="0">
              <a:latin typeface="+mn-lt"/>
            </a:rPr>
            <a:t>ESCALA DE AUTOESTIMA DE ROSEMBERG</a:t>
          </a:r>
          <a:endParaRPr lang="es-CO" sz="1500" b="1" i="1" kern="1200" dirty="0">
            <a:latin typeface="+mn-lt"/>
          </a:endParaRPr>
        </a:p>
      </dsp:txBody>
      <dsp:txXfrm rot="-5400000">
        <a:off x="2548961" y="2924371"/>
        <a:ext cx="4496787" cy="641405"/>
      </dsp:txXfrm>
    </dsp:sp>
    <dsp:sp modelId="{89A0CD5B-E80B-B944-ACF9-5218492261BC}">
      <dsp:nvSpPr>
        <dsp:cNvPr id="0" name=""/>
        <dsp:cNvSpPr/>
      </dsp:nvSpPr>
      <dsp:spPr>
        <a:xfrm>
          <a:off x="0" y="2800821"/>
          <a:ext cx="2548961" cy="8885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400" kern="1200" dirty="0" smtClean="0">
              <a:latin typeface="+mn-lt"/>
            </a:rPr>
            <a:t>4. EAR</a:t>
          </a:r>
          <a:endParaRPr lang="es-CO" sz="4400" kern="1200" dirty="0">
            <a:latin typeface="+mn-lt"/>
          </a:endParaRPr>
        </a:p>
      </dsp:txBody>
      <dsp:txXfrm>
        <a:off x="43373" y="2844194"/>
        <a:ext cx="2462215" cy="801758"/>
      </dsp:txXfrm>
    </dsp:sp>
    <dsp:sp modelId="{52138DA0-0A16-DE49-9DCC-11DD199E37C0}">
      <dsp:nvSpPr>
        <dsp:cNvPr id="0" name=""/>
        <dsp:cNvSpPr/>
      </dsp:nvSpPr>
      <dsp:spPr>
        <a:xfrm rot="5400000">
          <a:off x="4459302" y="1912260"/>
          <a:ext cx="710803" cy="4531486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500" b="1" i="1" kern="1200" dirty="0" smtClean="0">
              <a:latin typeface="+mn-lt"/>
              <a:cs typeface="+mn-cs"/>
            </a:rPr>
            <a:t>ESCALA DE EGO-RESILIENCIA de </a:t>
          </a:r>
          <a:r>
            <a:rPr lang="it-IT" sz="1500" b="1" i="1" kern="1200" dirty="0" err="1" smtClean="0">
              <a:latin typeface="+mn-lt"/>
              <a:cs typeface="+mn-cs"/>
            </a:rPr>
            <a:t>Block</a:t>
          </a:r>
          <a:r>
            <a:rPr lang="it-IT" sz="1500" b="1" i="1" kern="1200" dirty="0" smtClean="0">
              <a:latin typeface="+mn-lt"/>
              <a:cs typeface="+mn-cs"/>
            </a:rPr>
            <a:t> e </a:t>
          </a:r>
          <a:r>
            <a:rPr lang="it-IT" sz="1500" b="1" i="1" kern="1200" dirty="0" err="1" smtClean="0">
              <a:latin typeface="+mn-lt"/>
              <a:cs typeface="+mn-cs"/>
            </a:rPr>
            <a:t>Kremen</a:t>
          </a:r>
          <a:r>
            <a:rPr lang="it-IT" sz="1500" b="1" i="1" kern="1200" dirty="0" smtClean="0">
              <a:latin typeface="+mn-lt"/>
              <a:cs typeface="+mn-cs"/>
            </a:rPr>
            <a:t> </a:t>
          </a:r>
          <a:endParaRPr lang="es-CO" sz="1500" kern="1200" dirty="0">
            <a:latin typeface="+mn-lt"/>
          </a:endParaRPr>
        </a:p>
      </dsp:txBody>
      <dsp:txXfrm rot="-5400000">
        <a:off x="2548961" y="3857301"/>
        <a:ext cx="4496787" cy="641405"/>
      </dsp:txXfrm>
    </dsp:sp>
    <dsp:sp modelId="{8641B896-5DBE-5347-A2C9-860689F6FF89}">
      <dsp:nvSpPr>
        <dsp:cNvPr id="0" name=""/>
        <dsp:cNvSpPr/>
      </dsp:nvSpPr>
      <dsp:spPr>
        <a:xfrm>
          <a:off x="0" y="3733751"/>
          <a:ext cx="2548961" cy="8885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400" kern="1200" dirty="0" smtClean="0">
              <a:latin typeface="+mn-lt"/>
            </a:rPr>
            <a:t>5. EER</a:t>
          </a:r>
          <a:endParaRPr lang="es-CO" sz="4400" kern="1200" dirty="0">
            <a:latin typeface="+mn-lt"/>
          </a:endParaRPr>
        </a:p>
      </dsp:txBody>
      <dsp:txXfrm>
        <a:off x="43373" y="3777124"/>
        <a:ext cx="2462215" cy="801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47563-1C30-7848-AC3A-D4575C406796}">
      <dsp:nvSpPr>
        <dsp:cNvPr id="0" name=""/>
        <dsp:cNvSpPr/>
      </dsp:nvSpPr>
      <dsp:spPr>
        <a:xfrm>
          <a:off x="0" y="363903"/>
          <a:ext cx="770485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1CEFF-4764-A045-95FF-644B36A4C39F}">
      <dsp:nvSpPr>
        <dsp:cNvPr id="0" name=""/>
        <dsp:cNvSpPr/>
      </dsp:nvSpPr>
      <dsp:spPr>
        <a:xfrm>
          <a:off x="385242" y="68703"/>
          <a:ext cx="5393399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solidFill>
                <a:srgbClr val="000000"/>
              </a:solidFill>
            </a:rPr>
            <a:t>Hombres y mujeres</a:t>
          </a:r>
          <a:endParaRPr lang="es-CO" sz="1800" b="1" kern="1200" dirty="0">
            <a:solidFill>
              <a:srgbClr val="000000"/>
            </a:solidFill>
          </a:endParaRPr>
        </a:p>
      </dsp:txBody>
      <dsp:txXfrm>
        <a:off x="414063" y="97524"/>
        <a:ext cx="5335757" cy="532758"/>
      </dsp:txXfrm>
    </dsp:sp>
    <dsp:sp modelId="{072FF3E4-4420-ED46-B730-ED32A13C392C}">
      <dsp:nvSpPr>
        <dsp:cNvPr id="0" name=""/>
        <dsp:cNvSpPr/>
      </dsp:nvSpPr>
      <dsp:spPr>
        <a:xfrm>
          <a:off x="0" y="1271104"/>
          <a:ext cx="770485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C8962-7E71-3745-8EF8-2C05459EA6D7}">
      <dsp:nvSpPr>
        <dsp:cNvPr id="0" name=""/>
        <dsp:cNvSpPr/>
      </dsp:nvSpPr>
      <dsp:spPr>
        <a:xfrm>
          <a:off x="385242" y="975904"/>
          <a:ext cx="5393399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solidFill>
                <a:srgbClr val="000000"/>
              </a:solidFill>
            </a:rPr>
            <a:t>Clases de edad (tres clases: 17-20; 21-25; 26-29)</a:t>
          </a:r>
          <a:endParaRPr lang="es-CO" sz="1800" b="1" kern="1200" dirty="0">
            <a:solidFill>
              <a:srgbClr val="000000"/>
            </a:solidFill>
          </a:endParaRPr>
        </a:p>
      </dsp:txBody>
      <dsp:txXfrm>
        <a:off x="414063" y="1004725"/>
        <a:ext cx="5335757" cy="532758"/>
      </dsp:txXfrm>
    </dsp:sp>
    <dsp:sp modelId="{A6E96CBA-B852-8149-81E1-E597942E7A68}">
      <dsp:nvSpPr>
        <dsp:cNvPr id="0" name=""/>
        <dsp:cNvSpPr/>
      </dsp:nvSpPr>
      <dsp:spPr>
        <a:xfrm>
          <a:off x="0" y="2178304"/>
          <a:ext cx="770485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B2109-747F-564D-AA93-897563D7FE71}">
      <dsp:nvSpPr>
        <dsp:cNvPr id="0" name=""/>
        <dsp:cNvSpPr/>
      </dsp:nvSpPr>
      <dsp:spPr>
        <a:xfrm>
          <a:off x="385242" y="1883104"/>
          <a:ext cx="5393399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>
              <a:solidFill>
                <a:schemeClr val="tx1"/>
              </a:solidFill>
            </a:rPr>
            <a:t>Jóvenes con y sin hijos</a:t>
          </a:r>
          <a:endParaRPr lang="es-CO" sz="2000" b="1" kern="1200" dirty="0">
            <a:solidFill>
              <a:schemeClr val="tx1"/>
            </a:solidFill>
          </a:endParaRPr>
        </a:p>
      </dsp:txBody>
      <dsp:txXfrm>
        <a:off x="414063" y="1911925"/>
        <a:ext cx="5335757" cy="532758"/>
      </dsp:txXfrm>
    </dsp:sp>
    <dsp:sp modelId="{12CCC347-7E95-6D49-AC31-DFBE0E43EACF}">
      <dsp:nvSpPr>
        <dsp:cNvPr id="0" name=""/>
        <dsp:cNvSpPr/>
      </dsp:nvSpPr>
      <dsp:spPr>
        <a:xfrm>
          <a:off x="0" y="3085504"/>
          <a:ext cx="770485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5D821-9B51-4D43-BE1E-F646DB20377B}">
      <dsp:nvSpPr>
        <dsp:cNvPr id="0" name=""/>
        <dsp:cNvSpPr/>
      </dsp:nvSpPr>
      <dsp:spPr>
        <a:xfrm>
          <a:off x="385242" y="2790304"/>
          <a:ext cx="5393399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solidFill>
                <a:srgbClr val="000000"/>
              </a:solidFill>
            </a:rPr>
            <a:t>Condición actual del hogar</a:t>
          </a:r>
          <a:endParaRPr lang="es-CO" sz="1800" b="1" kern="1200" dirty="0">
            <a:solidFill>
              <a:srgbClr val="000000"/>
            </a:solidFill>
          </a:endParaRPr>
        </a:p>
      </dsp:txBody>
      <dsp:txXfrm>
        <a:off x="414063" y="2819125"/>
        <a:ext cx="5335757" cy="532758"/>
      </dsp:txXfrm>
    </dsp:sp>
    <dsp:sp modelId="{AD660AFF-35BA-1442-B832-FB11688932BB}">
      <dsp:nvSpPr>
        <dsp:cNvPr id="0" name=""/>
        <dsp:cNvSpPr/>
      </dsp:nvSpPr>
      <dsp:spPr>
        <a:xfrm>
          <a:off x="0" y="3992704"/>
          <a:ext cx="770485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E8433-67A1-6B4D-8980-1A24911CA780}">
      <dsp:nvSpPr>
        <dsp:cNvPr id="0" name=""/>
        <dsp:cNvSpPr/>
      </dsp:nvSpPr>
      <dsp:spPr>
        <a:xfrm>
          <a:off x="385242" y="3697504"/>
          <a:ext cx="5393399" cy="5904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smtClean="0">
              <a:solidFill>
                <a:schemeClr val="bg1"/>
              </a:solidFill>
            </a:rPr>
            <a:t>Capacidad de los ingresos del hogar de cubrir los gastos mínimos</a:t>
          </a:r>
          <a:endParaRPr lang="es-CO" sz="1800" b="1" kern="1200">
            <a:solidFill>
              <a:schemeClr val="bg1"/>
            </a:solidFill>
          </a:endParaRPr>
        </a:p>
      </dsp:txBody>
      <dsp:txXfrm>
        <a:off x="414063" y="3726325"/>
        <a:ext cx="5335757" cy="532758"/>
      </dsp:txXfrm>
    </dsp:sp>
    <dsp:sp modelId="{D6C50C29-BA40-FA4A-92C1-E2D47422A822}">
      <dsp:nvSpPr>
        <dsp:cNvPr id="0" name=""/>
        <dsp:cNvSpPr/>
      </dsp:nvSpPr>
      <dsp:spPr>
        <a:xfrm>
          <a:off x="0" y="4899904"/>
          <a:ext cx="7704856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2213E-CD5D-7C4C-9E0A-7B3F86B408AA}">
      <dsp:nvSpPr>
        <dsp:cNvPr id="0" name=""/>
        <dsp:cNvSpPr/>
      </dsp:nvSpPr>
      <dsp:spPr>
        <a:xfrm>
          <a:off x="385242" y="4604704"/>
          <a:ext cx="5393399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smtClean="0">
              <a:solidFill>
                <a:schemeClr val="tx1"/>
              </a:solidFill>
            </a:rPr>
            <a:t>Coherencia de la autopecepción de pobreza</a:t>
          </a:r>
          <a:endParaRPr lang="es-CO" sz="1800" b="1" kern="1200">
            <a:solidFill>
              <a:schemeClr val="tx1"/>
            </a:solidFill>
          </a:endParaRPr>
        </a:p>
      </dsp:txBody>
      <dsp:txXfrm>
        <a:off x="414063" y="4633525"/>
        <a:ext cx="5335757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3B5F9-760A-C344-A649-C7114910E2C0}">
      <dsp:nvSpPr>
        <dsp:cNvPr id="0" name=""/>
        <dsp:cNvSpPr/>
      </dsp:nvSpPr>
      <dsp:spPr>
        <a:xfrm>
          <a:off x="3226647" y="-162089"/>
          <a:ext cx="1827624" cy="11879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rgbClr val="000000"/>
              </a:solidFill>
            </a:rPr>
            <a:t>Análisis de los promedios y de las medianas</a:t>
          </a:r>
          <a:endParaRPr lang="es-CO" sz="1600" b="1" kern="1200" dirty="0">
            <a:solidFill>
              <a:srgbClr val="000000"/>
            </a:solidFill>
          </a:endParaRPr>
        </a:p>
      </dsp:txBody>
      <dsp:txXfrm>
        <a:off x="3284638" y="-104098"/>
        <a:ext cx="1711642" cy="1071974"/>
      </dsp:txXfrm>
    </dsp:sp>
    <dsp:sp modelId="{97EB078C-CDA6-E240-A99C-5A60BF15F8B7}">
      <dsp:nvSpPr>
        <dsp:cNvPr id="0" name=""/>
        <dsp:cNvSpPr/>
      </dsp:nvSpPr>
      <dsp:spPr>
        <a:xfrm>
          <a:off x="2178163" y="431888"/>
          <a:ext cx="3924592" cy="3924592"/>
        </a:xfrm>
        <a:custGeom>
          <a:avLst/>
          <a:gdLst/>
          <a:ahLst/>
          <a:cxnLst/>
          <a:rect l="0" t="0" r="0" b="0"/>
          <a:pathLst>
            <a:path>
              <a:moveTo>
                <a:pt x="3128299" y="383992"/>
              </a:moveTo>
              <a:arcTo wR="1962296" hR="1962296" stAng="18387352" swAng="163339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0383E-8663-0543-BFEC-2F5BA97B9BF3}">
      <dsp:nvSpPr>
        <dsp:cNvPr id="0" name=""/>
        <dsp:cNvSpPr/>
      </dsp:nvSpPr>
      <dsp:spPr>
        <a:xfrm>
          <a:off x="5188943" y="1800206"/>
          <a:ext cx="1827624" cy="11879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rgbClr val="000000"/>
              </a:solidFill>
            </a:rPr>
            <a:t>Análisis de las correlaciones</a:t>
          </a:r>
          <a:endParaRPr lang="es-CO" sz="1600" b="1" kern="1200" dirty="0">
            <a:solidFill>
              <a:srgbClr val="000000"/>
            </a:solidFill>
          </a:endParaRPr>
        </a:p>
      </dsp:txBody>
      <dsp:txXfrm>
        <a:off x="5246934" y="1858197"/>
        <a:ext cx="1711642" cy="1071974"/>
      </dsp:txXfrm>
    </dsp:sp>
    <dsp:sp modelId="{B4AC2CBA-9428-6E49-90EE-A2CB30B09393}">
      <dsp:nvSpPr>
        <dsp:cNvPr id="0" name=""/>
        <dsp:cNvSpPr/>
      </dsp:nvSpPr>
      <dsp:spPr>
        <a:xfrm>
          <a:off x="2178163" y="431888"/>
          <a:ext cx="3924592" cy="3924592"/>
        </a:xfrm>
        <a:custGeom>
          <a:avLst/>
          <a:gdLst/>
          <a:ahLst/>
          <a:cxnLst/>
          <a:rect l="0" t="0" r="0" b="0"/>
          <a:pathLst>
            <a:path>
              <a:moveTo>
                <a:pt x="3721151" y="2832373"/>
              </a:moveTo>
              <a:arcTo wR="1962296" hR="1962296" stAng="1579251" swAng="163339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48C9F-D871-4143-9740-06D0F20162F6}">
      <dsp:nvSpPr>
        <dsp:cNvPr id="0" name=""/>
        <dsp:cNvSpPr/>
      </dsp:nvSpPr>
      <dsp:spPr>
        <a:xfrm>
          <a:off x="3226647" y="3438303"/>
          <a:ext cx="1827624" cy="18363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rgbClr val="000000"/>
              </a:solidFill>
            </a:rPr>
            <a:t>Análisis de un test no paramétrico de la varianza de las medias y de las medianas (</a:t>
          </a:r>
          <a:r>
            <a:rPr lang="es-CO" sz="1600" b="1" i="1" kern="1200" dirty="0" smtClean="0">
              <a:solidFill>
                <a:srgbClr val="000000"/>
              </a:solidFill>
            </a:rPr>
            <a:t>test U de Mann-Whitney</a:t>
          </a:r>
          <a:r>
            <a:rPr lang="es-CO" sz="1600" b="1" kern="1200" dirty="0" smtClean="0">
              <a:solidFill>
                <a:srgbClr val="000000"/>
              </a:solidFill>
            </a:rPr>
            <a:t>)</a:t>
          </a:r>
          <a:endParaRPr lang="es-CO" sz="1600" b="1" kern="1200" dirty="0">
            <a:solidFill>
              <a:srgbClr val="000000"/>
            </a:solidFill>
          </a:endParaRPr>
        </a:p>
      </dsp:txBody>
      <dsp:txXfrm>
        <a:off x="3315864" y="3527520"/>
        <a:ext cx="1649190" cy="1657920"/>
      </dsp:txXfrm>
    </dsp:sp>
    <dsp:sp modelId="{18017F6D-CFC5-B346-ABDE-FF52CD4FBEDB}">
      <dsp:nvSpPr>
        <dsp:cNvPr id="0" name=""/>
        <dsp:cNvSpPr/>
      </dsp:nvSpPr>
      <dsp:spPr>
        <a:xfrm>
          <a:off x="2178163" y="431888"/>
          <a:ext cx="3924592" cy="3924592"/>
        </a:xfrm>
        <a:custGeom>
          <a:avLst/>
          <a:gdLst/>
          <a:ahLst/>
          <a:cxnLst/>
          <a:rect l="0" t="0" r="0" b="0"/>
          <a:pathLst>
            <a:path>
              <a:moveTo>
                <a:pt x="796293" y="3540600"/>
              </a:moveTo>
              <a:arcTo wR="1962296" hR="1962296" stAng="7587352" swAng="163339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273BA-5A3C-4F4E-B91F-B00A755C6EF1}">
      <dsp:nvSpPr>
        <dsp:cNvPr id="0" name=""/>
        <dsp:cNvSpPr/>
      </dsp:nvSpPr>
      <dsp:spPr>
        <a:xfrm>
          <a:off x="1264351" y="1800206"/>
          <a:ext cx="1827624" cy="11879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rgbClr val="000000"/>
              </a:solidFill>
            </a:rPr>
            <a:t>Análisis de la estimación de riesgo (</a:t>
          </a:r>
          <a:r>
            <a:rPr lang="es-CO" sz="1600" b="1" i="1" kern="1200" dirty="0" smtClean="0">
              <a:solidFill>
                <a:srgbClr val="000000"/>
              </a:solidFill>
            </a:rPr>
            <a:t>odds ratio</a:t>
          </a:r>
          <a:r>
            <a:rPr lang="es-CO" sz="1600" b="1" kern="1200" dirty="0" smtClean="0">
              <a:solidFill>
                <a:srgbClr val="000000"/>
              </a:solidFill>
            </a:rPr>
            <a:t>)</a:t>
          </a:r>
          <a:endParaRPr lang="es-CO" sz="1600" b="1" kern="1200" dirty="0">
            <a:solidFill>
              <a:srgbClr val="000000"/>
            </a:solidFill>
          </a:endParaRPr>
        </a:p>
      </dsp:txBody>
      <dsp:txXfrm>
        <a:off x="1322342" y="1858197"/>
        <a:ext cx="1711642" cy="1071974"/>
      </dsp:txXfrm>
    </dsp:sp>
    <dsp:sp modelId="{A031FA95-E47F-5442-8CC1-A127D3C86099}">
      <dsp:nvSpPr>
        <dsp:cNvPr id="0" name=""/>
        <dsp:cNvSpPr/>
      </dsp:nvSpPr>
      <dsp:spPr>
        <a:xfrm>
          <a:off x="2178163" y="431888"/>
          <a:ext cx="3924592" cy="3924592"/>
        </a:xfrm>
        <a:custGeom>
          <a:avLst/>
          <a:gdLst/>
          <a:ahLst/>
          <a:cxnLst/>
          <a:rect l="0" t="0" r="0" b="0"/>
          <a:pathLst>
            <a:path>
              <a:moveTo>
                <a:pt x="203440" y="1092219"/>
              </a:moveTo>
              <a:arcTo wR="1962296" hR="1962296" stAng="12379251" swAng="163339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2648E-2514-4040-ADB0-EB1BA49E2AA7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5A002-7F9F-BE4A-809E-FD888265C145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chemeClr val="tx1"/>
              </a:solidFill>
            </a:rPr>
            <a:t>de cerca el doble en el </a:t>
          </a:r>
          <a:r>
            <a:rPr lang="es-CO" sz="1600" b="1" i="1" kern="1200" dirty="0" smtClean="0">
              <a:solidFill>
                <a:schemeClr val="tx1"/>
              </a:solidFill>
            </a:rPr>
            <a:t>manejo de la tristeza </a:t>
          </a:r>
          <a:r>
            <a:rPr lang="es-CO" sz="1600" b="1" kern="1200" dirty="0" smtClean="0">
              <a:solidFill>
                <a:schemeClr val="tx1"/>
              </a:solidFill>
            </a:rPr>
            <a:t>(OR = 1,903)</a:t>
          </a:r>
          <a:endParaRPr lang="es-CO" sz="1600" b="1" kern="1200" dirty="0">
            <a:solidFill>
              <a:schemeClr val="tx1"/>
            </a:solidFill>
          </a:endParaRPr>
        </a:p>
      </dsp:txBody>
      <dsp:txXfrm>
        <a:off x="349472" y="51131"/>
        <a:ext cx="4177856" cy="825776"/>
      </dsp:txXfrm>
    </dsp:sp>
    <dsp:sp modelId="{AE70BDE8-C724-6A41-A597-41A36A4D87E0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5F5B1-5B95-5245-8BDC-40EF8EFD0775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chemeClr val="tx1"/>
              </a:solidFill>
            </a:rPr>
            <a:t>de cerca el 50% más en el </a:t>
          </a:r>
          <a:r>
            <a:rPr lang="es-CO" sz="1600" b="1" i="1" kern="1200" dirty="0" smtClean="0">
              <a:solidFill>
                <a:schemeClr val="tx1"/>
              </a:solidFill>
            </a:rPr>
            <a:t>manejo de la cólera </a:t>
          </a:r>
          <a:r>
            <a:rPr lang="es-CO" sz="1600" b="1" kern="1200" dirty="0" smtClean="0">
              <a:solidFill>
                <a:schemeClr val="tx1"/>
              </a:solidFill>
            </a:rPr>
            <a:t>(OR = 1,498), de la </a:t>
          </a:r>
          <a:r>
            <a:rPr lang="es-CO" sz="1600" b="1" i="1" kern="1200" dirty="0" smtClean="0">
              <a:solidFill>
                <a:schemeClr val="tx1"/>
              </a:solidFill>
            </a:rPr>
            <a:t>vergüenza</a:t>
          </a:r>
          <a:r>
            <a:rPr lang="es-CO" sz="1600" b="1" kern="1200" dirty="0" smtClean="0">
              <a:solidFill>
                <a:schemeClr val="tx1"/>
              </a:solidFill>
            </a:rPr>
            <a:t> (OR = 1,470) y de la </a:t>
          </a:r>
          <a:r>
            <a:rPr lang="es-CO" sz="1600" b="1" i="1" kern="1200" dirty="0" smtClean="0">
              <a:solidFill>
                <a:schemeClr val="tx1"/>
              </a:solidFill>
            </a:rPr>
            <a:t>culpa</a:t>
          </a:r>
          <a:r>
            <a:rPr lang="es-CO" sz="1600" b="1" kern="1200" dirty="0" smtClean="0">
              <a:solidFill>
                <a:schemeClr val="tx1"/>
              </a:solidFill>
            </a:rPr>
            <a:t> (OR = 1,405)</a:t>
          </a:r>
        </a:p>
      </dsp:txBody>
      <dsp:txXfrm>
        <a:off x="349472" y="1457291"/>
        <a:ext cx="4177856" cy="825776"/>
      </dsp:txXfrm>
    </dsp:sp>
    <dsp:sp modelId="{5C8F4D66-A6C8-6C48-BC2B-1AB2020FCAAC}">
      <dsp:nvSpPr>
        <dsp:cNvPr id="0" name=""/>
        <dsp:cNvSpPr/>
      </dsp:nvSpPr>
      <dsp:spPr>
        <a:xfrm>
          <a:off x="0" y="328279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3FF9DB-2196-C847-97C0-0D9F1361D67A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chemeClr val="tx1"/>
              </a:solidFill>
            </a:rPr>
            <a:t>de casi tres veces más en el </a:t>
          </a:r>
          <a:r>
            <a:rPr lang="es-CO" sz="1600" b="1" i="1" kern="1200" dirty="0" smtClean="0">
              <a:solidFill>
                <a:schemeClr val="tx1"/>
              </a:solidFill>
            </a:rPr>
            <a:t>manejo del miedo </a:t>
          </a:r>
          <a:r>
            <a:rPr lang="es-CO" sz="1600" b="1" kern="1200" dirty="0" smtClean="0">
              <a:solidFill>
                <a:schemeClr val="tx1"/>
              </a:solidFill>
            </a:rPr>
            <a:t>(OR = 2,646)</a:t>
          </a:r>
        </a:p>
      </dsp:txBody>
      <dsp:txXfrm>
        <a:off x="349472" y="2863452"/>
        <a:ext cx="4177856" cy="825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2648E-2514-4040-ADB0-EB1BA49E2AA7}">
      <dsp:nvSpPr>
        <dsp:cNvPr id="0" name=""/>
        <dsp:cNvSpPr/>
      </dsp:nvSpPr>
      <dsp:spPr>
        <a:xfrm>
          <a:off x="0" y="720699"/>
          <a:ext cx="6096000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5A002-7F9F-BE4A-809E-FD888265C145}">
      <dsp:nvSpPr>
        <dsp:cNvPr id="0" name=""/>
        <dsp:cNvSpPr/>
      </dsp:nvSpPr>
      <dsp:spPr>
        <a:xfrm>
          <a:off x="304800" y="26979"/>
          <a:ext cx="4267200" cy="1387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chemeClr val="tx1"/>
              </a:solidFill>
            </a:rPr>
            <a:t>de cerca el 50% más en la </a:t>
          </a:r>
          <a:r>
            <a:rPr lang="es-CO" sz="1600" b="1" i="1" kern="1200" dirty="0" smtClean="0">
              <a:solidFill>
                <a:schemeClr val="tx1"/>
              </a:solidFill>
            </a:rPr>
            <a:t>comunicación interpersonal </a:t>
          </a:r>
          <a:r>
            <a:rPr lang="es-CO" sz="1600" b="1" kern="1200" dirty="0" smtClean="0">
              <a:solidFill>
                <a:schemeClr val="tx1"/>
              </a:solidFill>
            </a:rPr>
            <a:t>(OR = 1,477)</a:t>
          </a:r>
          <a:endParaRPr lang="es-CO" sz="1600" b="1" kern="1200" dirty="0">
            <a:solidFill>
              <a:schemeClr val="tx1"/>
            </a:solidFill>
          </a:endParaRPr>
        </a:p>
      </dsp:txBody>
      <dsp:txXfrm>
        <a:off x="372529" y="94708"/>
        <a:ext cx="4131742" cy="1251982"/>
      </dsp:txXfrm>
    </dsp:sp>
    <dsp:sp modelId="{AE70BDE8-C724-6A41-A597-41A36A4D87E0}">
      <dsp:nvSpPr>
        <dsp:cNvPr id="0" name=""/>
        <dsp:cNvSpPr/>
      </dsp:nvSpPr>
      <dsp:spPr>
        <a:xfrm>
          <a:off x="0" y="2852620"/>
          <a:ext cx="6096000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5F5B1-5B95-5245-8BDC-40EF8EFD0775}">
      <dsp:nvSpPr>
        <dsp:cNvPr id="0" name=""/>
        <dsp:cNvSpPr/>
      </dsp:nvSpPr>
      <dsp:spPr>
        <a:xfrm>
          <a:off x="304800" y="2158900"/>
          <a:ext cx="4267200" cy="13874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chemeClr val="tx1"/>
              </a:solidFill>
            </a:rPr>
            <a:t>de cerca el 30% más en la </a:t>
          </a:r>
          <a:r>
            <a:rPr lang="es-CO" sz="1600" b="1" i="1" kern="1200" dirty="0" smtClean="0">
              <a:solidFill>
                <a:schemeClr val="tx1"/>
              </a:solidFill>
            </a:rPr>
            <a:t>autoeficacia social </a:t>
          </a:r>
          <a:r>
            <a:rPr lang="es-CO" sz="1600" b="1" kern="1200" dirty="0" smtClean="0">
              <a:solidFill>
                <a:schemeClr val="tx1"/>
              </a:solidFill>
            </a:rPr>
            <a:t>(OR = 1,344)</a:t>
          </a:r>
        </a:p>
      </dsp:txBody>
      <dsp:txXfrm>
        <a:off x="372529" y="2226629"/>
        <a:ext cx="4131742" cy="12519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F2D83-CF05-DC44-BD88-DD04D489E34E}">
      <dsp:nvSpPr>
        <dsp:cNvPr id="0" name=""/>
        <dsp:cNvSpPr/>
      </dsp:nvSpPr>
      <dsp:spPr>
        <a:xfrm>
          <a:off x="0" y="373808"/>
          <a:ext cx="72794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A3E1F-115C-284C-A5EC-CBC52CC05125}">
      <dsp:nvSpPr>
        <dsp:cNvPr id="0" name=""/>
        <dsp:cNvSpPr/>
      </dsp:nvSpPr>
      <dsp:spPr>
        <a:xfrm>
          <a:off x="363972" y="4808"/>
          <a:ext cx="5095619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A la luz de los 2.613 jóvenes que recopilaron todas las escalas, considerar la posibilidad de organizar el sistema de manera que se aplique a todos el instrumento completo;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399998" y="40834"/>
        <a:ext cx="5023567" cy="665948"/>
      </dsp:txXfrm>
    </dsp:sp>
    <dsp:sp modelId="{736BF32D-4DCB-F944-B095-2E4E2336BE58}">
      <dsp:nvSpPr>
        <dsp:cNvPr id="0" name=""/>
        <dsp:cNvSpPr/>
      </dsp:nvSpPr>
      <dsp:spPr>
        <a:xfrm>
          <a:off x="0" y="1507808"/>
          <a:ext cx="72794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E684D-996F-704C-8156-FA12FC58A416}">
      <dsp:nvSpPr>
        <dsp:cNvPr id="0" name=""/>
        <dsp:cNvSpPr/>
      </dsp:nvSpPr>
      <dsp:spPr>
        <a:xfrm>
          <a:off x="363972" y="1138808"/>
          <a:ext cx="5095619" cy="73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De todas maneras, evitar la conformación de muestras fuertemente desequilbradas;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399998" y="1174834"/>
        <a:ext cx="5023567" cy="665948"/>
      </dsp:txXfrm>
    </dsp:sp>
    <dsp:sp modelId="{645888FF-DC70-C84F-9481-DC795EC25443}">
      <dsp:nvSpPr>
        <dsp:cNvPr id="0" name=""/>
        <dsp:cNvSpPr/>
      </dsp:nvSpPr>
      <dsp:spPr>
        <a:xfrm>
          <a:off x="0" y="2641808"/>
          <a:ext cx="72794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FFD0A-A620-1544-BA29-2B6BC2DD589B}">
      <dsp:nvSpPr>
        <dsp:cNvPr id="0" name=""/>
        <dsp:cNvSpPr/>
      </dsp:nvSpPr>
      <dsp:spPr>
        <a:xfrm>
          <a:off x="363972" y="2272808"/>
          <a:ext cx="5095619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Apuntar a una reducción de las respuestas faltantes en las variables territoriales (departamento y municipio), para garantizar un análisis más detallada a nivel de contextos;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399998" y="2308834"/>
        <a:ext cx="5023567" cy="665948"/>
      </dsp:txXfrm>
    </dsp:sp>
    <dsp:sp modelId="{311D97F3-1EF2-7A45-B259-5FCF748C9FA9}">
      <dsp:nvSpPr>
        <dsp:cNvPr id="0" name=""/>
        <dsp:cNvSpPr/>
      </dsp:nvSpPr>
      <dsp:spPr>
        <a:xfrm>
          <a:off x="0" y="3775808"/>
          <a:ext cx="72794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AABC3-109E-E04A-B0B0-432BE55BFC0E}">
      <dsp:nvSpPr>
        <dsp:cNvPr id="0" name=""/>
        <dsp:cNvSpPr/>
      </dsp:nvSpPr>
      <dsp:spPr>
        <a:xfrm>
          <a:off x="363972" y="3406808"/>
          <a:ext cx="5095619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Reforzar el mecanismo de obligo de respuestas en las escalas para evitar respuestas faltantes;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399998" y="3442834"/>
        <a:ext cx="5023567" cy="665948"/>
      </dsp:txXfrm>
    </dsp:sp>
    <dsp:sp modelId="{EB1440E6-2CDC-3843-9BD9-83FAA990EAD8}">
      <dsp:nvSpPr>
        <dsp:cNvPr id="0" name=""/>
        <dsp:cNvSpPr/>
      </dsp:nvSpPr>
      <dsp:spPr>
        <a:xfrm>
          <a:off x="0" y="4909808"/>
          <a:ext cx="72794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15FCF-8D8D-D045-9EE5-FE643AAD8BCC}">
      <dsp:nvSpPr>
        <dsp:cNvPr id="0" name=""/>
        <dsp:cNvSpPr/>
      </dsp:nvSpPr>
      <dsp:spPr>
        <a:xfrm>
          <a:off x="363972" y="4540808"/>
          <a:ext cx="5095619" cy="7380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bg1"/>
              </a:solidFill>
            </a:rPr>
            <a:t>Considerar una etapa de análisis de la formulación de los ítems de las escalas para mejorar el grado de contextualización del lenguaje y aumentar la fiabilidad de las respuestas.</a:t>
          </a:r>
          <a:endParaRPr lang="es-CO" sz="1200" b="1" kern="1200" dirty="0">
            <a:solidFill>
              <a:schemeClr val="bg1"/>
            </a:solidFill>
          </a:endParaRPr>
        </a:p>
      </dsp:txBody>
      <dsp:txXfrm>
        <a:off x="399998" y="4576834"/>
        <a:ext cx="5023567" cy="665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F2D83-CF05-DC44-BD88-DD04D489E34E}">
      <dsp:nvSpPr>
        <dsp:cNvPr id="0" name=""/>
        <dsp:cNvSpPr/>
      </dsp:nvSpPr>
      <dsp:spPr>
        <a:xfrm>
          <a:off x="0" y="413728"/>
          <a:ext cx="72794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A3E1F-115C-284C-A5EC-CBC52CC05125}">
      <dsp:nvSpPr>
        <dsp:cNvPr id="0" name=""/>
        <dsp:cNvSpPr/>
      </dsp:nvSpPr>
      <dsp:spPr>
        <a:xfrm>
          <a:off x="363972" y="16409"/>
          <a:ext cx="5095619" cy="6629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La condición de género influye en el grado de expresión de las competencias socioemocionales: se confirma la importancia del enfoque de género en la realización de los programas dirigidos al fortalecimiento de las CSE.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396337" y="48774"/>
        <a:ext cx="5030889" cy="598269"/>
      </dsp:txXfrm>
    </dsp:sp>
    <dsp:sp modelId="{736BF32D-4DCB-F944-B095-2E4E2336BE58}">
      <dsp:nvSpPr>
        <dsp:cNvPr id="0" name=""/>
        <dsp:cNvSpPr/>
      </dsp:nvSpPr>
      <dsp:spPr>
        <a:xfrm>
          <a:off x="0" y="2024878"/>
          <a:ext cx="72794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E684D-996F-704C-8156-FA12FC58A416}">
      <dsp:nvSpPr>
        <dsp:cNvPr id="0" name=""/>
        <dsp:cNvSpPr/>
      </dsp:nvSpPr>
      <dsp:spPr>
        <a:xfrm>
          <a:off x="363972" y="964528"/>
          <a:ext cx="5095619" cy="13260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Aumentando la edad de los jóvenes mejora el nivel de expresión de las competencias (los jóvenes menores de 20 años tienen valores más bajos): </a:t>
          </a:r>
          <a:r>
            <a:rPr lang="es-CO" sz="1200" b="1" kern="1200" dirty="0" smtClean="0">
              <a:solidFill>
                <a:schemeClr val="accent1"/>
              </a:solidFill>
            </a:rPr>
            <a:t>a. considerando la estructura del programa, es un positivo indicador de impacto porque confirma la relación entre tiempo de tratamiento y mejores valores en las escalas</a:t>
          </a:r>
          <a:r>
            <a:rPr lang="es-CO" sz="1200" b="1" kern="1200" dirty="0" smtClean="0">
              <a:solidFill>
                <a:schemeClr val="tx1"/>
              </a:solidFill>
            </a:rPr>
            <a:t>; </a:t>
          </a:r>
          <a:r>
            <a:rPr lang="es-CO" sz="1200" b="1" kern="1200" dirty="0" smtClean="0">
              <a:solidFill>
                <a:srgbClr val="000090"/>
              </a:solidFill>
            </a:rPr>
            <a:t>b. se confirma la importancia de invertir en edad juvenil en el fortalecimiento de las competencias socioemocionales</a:t>
          </a:r>
          <a:r>
            <a:rPr lang="es-CO" sz="1200" b="1" kern="1200" dirty="0" smtClean="0">
              <a:solidFill>
                <a:schemeClr val="tx1"/>
              </a:solidFill>
            </a:rPr>
            <a:t>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428703" y="1029259"/>
        <a:ext cx="4966157" cy="1196568"/>
      </dsp:txXfrm>
    </dsp:sp>
    <dsp:sp modelId="{645888FF-DC70-C84F-9481-DC795EC25443}">
      <dsp:nvSpPr>
        <dsp:cNvPr id="0" name=""/>
        <dsp:cNvSpPr/>
      </dsp:nvSpPr>
      <dsp:spPr>
        <a:xfrm>
          <a:off x="0" y="3049471"/>
          <a:ext cx="72794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FFD0A-A620-1544-BA29-2B6BC2DD589B}">
      <dsp:nvSpPr>
        <dsp:cNvPr id="0" name=""/>
        <dsp:cNvSpPr/>
      </dsp:nvSpPr>
      <dsp:spPr>
        <a:xfrm>
          <a:off x="363972" y="2575678"/>
          <a:ext cx="5095619" cy="73947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La condición de padres está relacionada con la expresión de valores más altos en las escalas aplicadas: se propone investigar con mayor detenimiento esta relación, poniendo atención al tema del embarazo adolecente.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400070" y="2611776"/>
        <a:ext cx="5023423" cy="667276"/>
      </dsp:txXfrm>
    </dsp:sp>
    <dsp:sp modelId="{311D97F3-1EF2-7A45-B259-5FCF748C9FA9}">
      <dsp:nvSpPr>
        <dsp:cNvPr id="0" name=""/>
        <dsp:cNvSpPr/>
      </dsp:nvSpPr>
      <dsp:spPr>
        <a:xfrm>
          <a:off x="0" y="4258126"/>
          <a:ext cx="72794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AABC3-109E-E04A-B0B0-432BE55BFC0E}">
      <dsp:nvSpPr>
        <dsp:cNvPr id="0" name=""/>
        <dsp:cNvSpPr/>
      </dsp:nvSpPr>
      <dsp:spPr>
        <a:xfrm>
          <a:off x="363972" y="3600271"/>
          <a:ext cx="5095619" cy="9235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tx1"/>
              </a:solidFill>
            </a:rPr>
            <a:t>Se destaca una importante incoherencia en la autopercepción de la propia condición socioeconómica: se hipotiza una relación entre dicha incoherencia y el nivel de expresión de las CSE. A este respecto sería necesario dedicarle una específica atención en el diseño de las aplicaciones futuras.</a:t>
          </a:r>
          <a:endParaRPr lang="es-CO" sz="1200" b="1" kern="1200" dirty="0">
            <a:solidFill>
              <a:schemeClr val="tx1"/>
            </a:solidFill>
          </a:endParaRPr>
        </a:p>
      </dsp:txBody>
      <dsp:txXfrm>
        <a:off x="409055" y="3645354"/>
        <a:ext cx="5005453" cy="833369"/>
      </dsp:txXfrm>
    </dsp:sp>
    <dsp:sp modelId="{EB1440E6-2CDC-3843-9BD9-83FAA990EAD8}">
      <dsp:nvSpPr>
        <dsp:cNvPr id="0" name=""/>
        <dsp:cNvSpPr/>
      </dsp:nvSpPr>
      <dsp:spPr>
        <a:xfrm>
          <a:off x="0" y="5074606"/>
          <a:ext cx="72794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15FCF-8D8D-D045-9EE5-FE643AAD8BCC}">
      <dsp:nvSpPr>
        <dsp:cNvPr id="0" name=""/>
        <dsp:cNvSpPr/>
      </dsp:nvSpPr>
      <dsp:spPr>
        <a:xfrm>
          <a:off x="363972" y="4808926"/>
          <a:ext cx="5095619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602" tIns="0" rIns="19260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1" kern="1200" dirty="0" smtClean="0">
              <a:solidFill>
                <a:schemeClr val="bg1"/>
              </a:solidFill>
            </a:rPr>
            <a:t>En la muestra menor se destaca que casi un tercio de los jóvenes tiene valores bajos en la escala de resilencia: se sugiere ampliar la aplicación de esta escala y prestar específica atención a este tema. </a:t>
          </a:r>
          <a:endParaRPr lang="es-CO" sz="1200" b="1" kern="1200" dirty="0">
            <a:solidFill>
              <a:schemeClr val="bg1"/>
            </a:solidFill>
          </a:endParaRPr>
        </a:p>
      </dsp:txBody>
      <dsp:txXfrm>
        <a:off x="389911" y="4834865"/>
        <a:ext cx="5043741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B6DE35-1D9C-0F4C-AC50-CF43A0C82F3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4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dirty="0" smtClean="0"/>
              <a:t>- Trovare conforto nel ricordare momenti di gioia quando ti trovi in difficoltà </a:t>
            </a:r>
          </a:p>
          <a:p>
            <a:pPr>
              <a:defRPr/>
            </a:pPr>
            <a:r>
              <a:rPr lang="it-IT" dirty="0" smtClean="0"/>
              <a:t> - Sdrammatizzare con battute giocose situazioni imbarazzanti e difficili</a:t>
            </a:r>
          </a:p>
          <a:p>
            <a:pPr>
              <a:defRPr/>
            </a:pPr>
            <a:r>
              <a:rPr lang="it-IT" dirty="0" smtClean="0"/>
              <a:t>  - Esprimere liberamente la tua contentezza e il tuo entusiasmo in occasione i feste e incontri con gli amici                </a:t>
            </a: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endParaRPr lang="es-CO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- Evitare di arrabbiarti quando gli altri ti trattano male ingiustamente</a:t>
            </a:r>
          </a:p>
          <a:p>
            <a:r>
              <a:rPr lang="it-IT" smtClean="0">
                <a:ea typeface="ＭＳ Ｐゴシック" pitchFamily="34" charset="-128"/>
              </a:rPr>
              <a:t> - Evitare di cedere allo sconforto, quando sei lontano dai tuoi cari</a:t>
            </a:r>
          </a:p>
          <a:p>
            <a:r>
              <a:rPr lang="it-IT" smtClean="0">
                <a:ea typeface="ＭＳ Ｐゴシック" pitchFamily="34" charset="-128"/>
              </a:rPr>
              <a:t>  - Contenere i sentimenti di colpa per avere trascurato le persone care nel momento in cui avevano bisogno di te</a:t>
            </a:r>
          </a:p>
          <a:p>
            <a:r>
              <a:rPr lang="it-IT" smtClean="0">
                <a:ea typeface="ＭＳ Ｐゴシック" pitchFamily="34" charset="-128"/>
              </a:rPr>
              <a:t>    - Dominare l’imbarazzo quando ritieni di avere detto una “sciocchezza” durante una discussione con i tuoi professori o colleghi di lavoro</a:t>
            </a:r>
          </a:p>
          <a:p>
            <a:r>
              <a:rPr lang="it-IT" smtClean="0">
                <a:ea typeface="ＭＳ Ｐゴシック" pitchFamily="34" charset="-128"/>
              </a:rPr>
              <a:t>     - Dominare il panico, mantenendoti lucido, in presenza di situazioni molto pericolose</a:t>
            </a:r>
          </a:p>
          <a:p>
            <a:endParaRPr lang="it-IT" smtClean="0">
              <a:ea typeface="ＭＳ Ｐゴシック" pitchFamily="34" charset="-128"/>
            </a:endParaRPr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EE974E0-DAD3-46CA-A225-6337C1C66B01}" type="slidenum">
              <a:rPr lang="it-IT" altLang="it-IT"/>
              <a:pPr eaLnBrk="1" hangingPunct="1"/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- Riconoscere gli aspetti positivi degli interventi precedenti quando prendi la parola in una discussione</a:t>
            </a:r>
          </a:p>
          <a:p>
            <a:r>
              <a:rPr lang="it-IT" smtClean="0">
                <a:ea typeface="ＭＳ Ｐゴシック" pitchFamily="34" charset="-128"/>
              </a:rPr>
              <a:t>  - Esprimere chiaramente le tue opinioni</a:t>
            </a:r>
          </a:p>
          <a:p>
            <a:r>
              <a:rPr lang="it-IT" smtClean="0">
                <a:ea typeface="ＭＳ Ｐゴシック" pitchFamily="34" charset="-128"/>
              </a:rPr>
              <a:t>    - Cercare di vedere le cose attraverso gli occhi degli altri</a:t>
            </a:r>
          </a:p>
          <a:p>
            <a:r>
              <a:rPr lang="it-IT" smtClean="0">
                <a:ea typeface="ＭＳ Ｐゴシック" pitchFamily="34" charset="-128"/>
              </a:rPr>
              <a:t>     - Evitare i conflitti accesi durante una discussione di gruppo</a:t>
            </a:r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CA7A5DD-0045-4A05-8590-25BBCCBA4755}" type="slidenum">
              <a:rPr lang="it-IT" altLang="it-IT"/>
              <a:pPr eaLnBrk="1" hangingPunct="1"/>
              <a:t>10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- Partecipare attivamente alle attività di gruppo</a:t>
            </a:r>
          </a:p>
          <a:p>
            <a:r>
              <a:rPr lang="it-IT" smtClean="0">
                <a:ea typeface="ＭＳ Ｐゴシック" pitchFamily="34" charset="-128"/>
              </a:rPr>
              <a:t> - Capire se una persona è triste e infelice</a:t>
            </a:r>
          </a:p>
          <a:p>
            <a:r>
              <a:rPr lang="it-IT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B0211D9-C1CE-4F67-BEBF-EF5E575BE489}" type="slidenum">
              <a:rPr lang="it-IT" altLang="it-IT"/>
              <a:pPr eaLnBrk="1" hangingPunct="1"/>
              <a:t>11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- Penso di valere almeno quanto gli altri</a:t>
            </a:r>
          </a:p>
          <a:p>
            <a:r>
              <a:rPr lang="it-IT" smtClean="0">
                <a:ea typeface="ＭＳ Ｐゴシック" pitchFamily="34" charset="-128"/>
              </a:rPr>
              <a:t> - Sono sempre ottimista riguardo il mio futuro</a:t>
            </a:r>
          </a:p>
          <a:p>
            <a:endParaRPr lang="it-IT" smtClean="0">
              <a:ea typeface="ＭＳ Ｐゴシック" pitchFamily="34" charset="-128"/>
            </a:endParaRPr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377199F-1098-4509-97DB-428257909BE4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- Supero la mia irritazione nei confronti di un’altra persona abbastanza rapidamente</a:t>
            </a:r>
          </a:p>
          <a:p>
            <a:r>
              <a:rPr lang="it-IT" smtClean="0">
                <a:ea typeface="ＭＳ Ｐゴシック" pitchFamily="34" charset="-128"/>
              </a:rPr>
              <a:t> - Sono più curioso della maggior parte delle persone</a:t>
            </a:r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6A26FB3-9BE7-4A59-AF7A-C0545276F058}" type="slidenum">
              <a:rPr lang="it-IT" altLang="it-IT"/>
              <a:pPr eaLnBrk="1" hangingPunct="1"/>
              <a:t>15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199EE-C4AB-C04C-ACAB-4FEA5E5E9762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7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26274-00F1-5D45-87D7-2FEAFFF3E7E5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00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F422C-B575-3F43-873F-05FC3DF25844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38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C9059-EC04-2F46-9CE1-04CB4929AB9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25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548C9-1322-CF49-A10D-86DC585B566C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154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C40F6-9C40-604D-BACC-2061776852E7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21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5A45D-AFA6-5948-BAB6-99A1A6C3CDCC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7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AC90C-C111-0142-B328-66DFCA63741C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38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D6A2E-4005-394D-AA29-E9EC9C642F44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04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FF891-827D-C947-BC97-E74E80BD96D2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17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65736-E655-3441-9496-07048611476D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99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81A508A4-685B-B24A-8AEB-9C76ED9C70FD}" type="slidenum">
              <a:rPr lang="it-IT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86" r:id="rId5"/>
    <p:sldLayoutId id="2147483679" r:id="rId6"/>
    <p:sldLayoutId id="2147483680" r:id="rId7"/>
    <p:sldLayoutId id="2147483687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charset="0"/>
          <a:ea typeface="ＭＳ Ｐゴシック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5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1.docx"/><Relationship Id="rId4" Type="http://schemas.openxmlformats.org/officeDocument/2006/relationships/image" Target="../media/image3.png"/><Relationship Id="rId5" Type="http://schemas.openxmlformats.org/officeDocument/2006/relationships/package" Target="../embeddings/Documento_di_Microsoft_Word2.docx"/><Relationship Id="rId6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3.docx"/><Relationship Id="rId4" Type="http://schemas.openxmlformats.org/officeDocument/2006/relationships/image" Target="../media/image5.png"/><Relationship Id="rId5" Type="http://schemas.openxmlformats.org/officeDocument/2006/relationships/package" Target="../embeddings/Documento_di_Microsoft_Word4.docx"/><Relationship Id="rId6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Relationship Id="rId3" Type="http://schemas.openxmlformats.org/officeDocument/2006/relationships/chart" Target="../charts/char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848600" cy="2246089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3200" b="1" cap="none" dirty="0" smtClean="0">
                <a:latin typeface="+mn-lt"/>
              </a:rPr>
              <a:t>APLICACIÓN DE LOS INSTRUMENTOS DE EVALUACIÓN DE LAS HABILIDADES PARA LA VIDA EN EL PROGRAMA JÓVENES EN ACCIÓN DE COLOMBIA: PRIMEROS RESULTADOS</a:t>
            </a:r>
            <a:endParaRPr lang="es-CO" sz="3200" b="1" cap="none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37513" cy="201203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s-ES_tradnl" i="1" dirty="0" smtClean="0">
                <a:solidFill>
                  <a:srgbClr val="404040"/>
                </a:solidFill>
                <a:latin typeface="Calibri" charset="0"/>
              </a:rPr>
              <a:t>“El </a:t>
            </a:r>
            <a:r>
              <a:rPr lang="es-ES_tradnl" i="1" dirty="0">
                <a:solidFill>
                  <a:srgbClr val="404040"/>
                </a:solidFill>
                <a:latin typeface="Calibri" charset="0"/>
              </a:rPr>
              <a:t>desarrollo de las competencias transversales y socioemocionales a lo largo del ciclo de vida: desde la dimensión experimental hacia la incorporación en políticas </a:t>
            </a:r>
            <a:r>
              <a:rPr lang="es-ES_tradnl" i="1" dirty="0" smtClean="0">
                <a:solidFill>
                  <a:srgbClr val="404040"/>
                </a:solidFill>
                <a:latin typeface="Calibri" charset="0"/>
              </a:rPr>
              <a:t>públicas”</a:t>
            </a:r>
          </a:p>
          <a:p>
            <a:endParaRPr lang="es-ES_tradnl" i="1" dirty="0">
              <a:solidFill>
                <a:srgbClr val="404040"/>
              </a:solidFill>
              <a:latin typeface="Calibri" charset="0"/>
            </a:endParaRPr>
          </a:p>
          <a:p>
            <a:pPr algn="ctr"/>
            <a:r>
              <a:rPr lang="es-ES_tradnl" dirty="0" smtClean="0">
                <a:solidFill>
                  <a:srgbClr val="404040"/>
                </a:solidFill>
                <a:latin typeface="Calibri" charset="0"/>
              </a:rPr>
              <a:t>Proyecto Dialogas</a:t>
            </a:r>
          </a:p>
          <a:p>
            <a:pPr algn="ctr"/>
            <a:endParaRPr lang="es-ES_tradnl" dirty="0">
              <a:solidFill>
                <a:srgbClr val="404040"/>
              </a:solidFill>
              <a:latin typeface="Calibri" charset="0"/>
            </a:endParaRPr>
          </a:p>
          <a:p>
            <a:pPr algn="ctr"/>
            <a:r>
              <a:rPr lang="es-ES_tradnl" dirty="0" smtClean="0">
                <a:solidFill>
                  <a:srgbClr val="404040"/>
                </a:solidFill>
                <a:latin typeface="Calibri" charset="0"/>
              </a:rPr>
              <a:t>Mesa Regional de Cooperación Técnica sobre Competencias Transversales y Socioemocionales</a:t>
            </a:r>
            <a:endParaRPr lang="es-ES_tradnl" dirty="0">
              <a:solidFill>
                <a:srgbClr val="404040"/>
              </a:solidFill>
              <a:latin typeface="Calibri" charset="0"/>
            </a:endParaRPr>
          </a:p>
          <a:p>
            <a:endParaRPr lang="es-ES_tradnl" b="1" i="1" dirty="0" smtClean="0">
              <a:solidFill>
                <a:srgbClr val="404040"/>
              </a:solidFill>
              <a:latin typeface="Calibri" charset="0"/>
            </a:endParaRPr>
          </a:p>
          <a:p>
            <a:r>
              <a:rPr lang="es-ES_tradnl" b="1" i="1" dirty="0" smtClean="0">
                <a:solidFill>
                  <a:srgbClr val="404040"/>
                </a:solidFill>
                <a:latin typeface="Calibri" charset="0"/>
              </a:rPr>
              <a:t>Bogotá</a:t>
            </a:r>
            <a:r>
              <a:rPr lang="es-ES_tradnl" b="1" i="1" dirty="0">
                <a:solidFill>
                  <a:srgbClr val="404040"/>
                </a:solidFill>
                <a:latin typeface="Calibri" charset="0"/>
              </a:rPr>
              <a:t>, 25 y 26 de abril 2017</a:t>
            </a:r>
            <a:endParaRPr lang="it-IT" b="1" i="1" dirty="0">
              <a:solidFill>
                <a:srgbClr val="404040"/>
              </a:solidFill>
              <a:latin typeface="Calibri" charset="0"/>
            </a:endParaRPr>
          </a:p>
          <a:p>
            <a:endParaRPr lang="es-CO" dirty="0">
              <a:solidFill>
                <a:srgbClr val="404040"/>
              </a:solidFill>
              <a:latin typeface="Calibri" charset="0"/>
            </a:endParaRPr>
          </a:p>
          <a:p>
            <a:pPr algn="r"/>
            <a:endParaRPr lang="es-ES_tradnl" i="1" dirty="0">
              <a:solidFill>
                <a:srgbClr val="404040"/>
              </a:solidFill>
              <a:latin typeface="Calibri" charset="0"/>
            </a:endParaRPr>
          </a:p>
          <a:p>
            <a:pPr algn="r"/>
            <a:endParaRPr lang="es-ES_tradnl" i="1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6148" name="Immagin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5486400"/>
            <a:ext cx="2719387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50" y="-203200"/>
            <a:ext cx="9137650" cy="1976438"/>
          </a:xfr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it-IT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/>
            </a:r>
            <a:br>
              <a:rPr lang="it-IT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it-IT" altLang="it-IT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Escala</a:t>
            </a:r>
            <a:r>
              <a:rPr lang="it-IT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 de </a:t>
            </a:r>
            <a:r>
              <a:rPr lang="it-IT" altLang="it-IT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Autoeficacia</a:t>
            </a:r>
            <a:r>
              <a:rPr lang="it-IT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 en la Comunicaci</a:t>
            </a:r>
            <a:r>
              <a:rPr lang="en-US" altLang="it-IT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ón</a:t>
            </a:r>
            <a:r>
              <a:rPr lang="en-US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 Interpersonal </a:t>
            </a:r>
            <a:r>
              <a:rPr lang="it-IT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– EACISE</a:t>
            </a:r>
            <a:br>
              <a:rPr lang="it-IT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</a:br>
            <a:endParaRPr lang="it-IT" altLang="it-IT" sz="1800" dirty="0" smtClean="0">
              <a:solidFill>
                <a:srgbClr val="C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893888" y="1484313"/>
            <a:ext cx="661987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>
              <a:defRPr sz="140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it-IT" sz="1800" dirty="0">
                <a:latin typeface="+mn-lt"/>
              </a:rPr>
              <a:t> </a:t>
            </a:r>
            <a:r>
              <a:rPr lang="it-IT" sz="1800" dirty="0" smtClean="0">
                <a:latin typeface="+mn-lt"/>
              </a:rPr>
              <a:t>20  </a:t>
            </a:r>
            <a:endParaRPr lang="it-IT" sz="1800" dirty="0">
              <a:latin typeface="+mn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835150" y="3887788"/>
            <a:ext cx="7200900" cy="1984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s-ES" altLang="it-IT" sz="1800" b="1" dirty="0" smtClean="0">
                <a:solidFill>
                  <a:srgbClr val="000000"/>
                </a:solidFill>
                <a:latin typeface="+mn-lt"/>
              </a:rPr>
              <a:t>Comunicación Efectiva: </a:t>
            </a:r>
            <a:r>
              <a:rPr lang="it-IT" altLang="it-IT" sz="1800" i="1" dirty="0" smtClean="0">
                <a:solidFill>
                  <a:srgbClr val="000000"/>
                </a:solidFill>
                <a:latin typeface="+mn-lt"/>
              </a:rPr>
              <a:t>«</a:t>
            </a:r>
            <a:r>
              <a:rPr lang="es-ES_tradnl" altLang="it-IT" sz="1800" i="1" dirty="0" smtClean="0">
                <a:solidFill>
                  <a:srgbClr val="000000"/>
                </a:solidFill>
                <a:latin typeface="+mn-lt"/>
              </a:rPr>
              <a:t>Reconocer los aspectos positivos de las intervenciones anteriores cuando intervienes en un debate</a:t>
            </a:r>
            <a:r>
              <a:rPr lang="it-IT" altLang="it-IT" sz="1800" i="1" dirty="0" smtClean="0">
                <a:solidFill>
                  <a:srgbClr val="000000"/>
                </a:solidFill>
                <a:latin typeface="+mn-lt"/>
              </a:rPr>
              <a:t>»</a:t>
            </a:r>
            <a:r>
              <a:rPr lang="es-ES_tradnl" altLang="it-IT" sz="1800" i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s-ES" altLang="it-IT" sz="1800" b="1" dirty="0" smtClean="0">
                <a:solidFill>
                  <a:srgbClr val="000000"/>
                </a:solidFill>
                <a:latin typeface="+mn-lt"/>
              </a:rPr>
              <a:t>Comunicación asertiva: </a:t>
            </a:r>
            <a:r>
              <a:rPr lang="it-IT" altLang="it-IT" sz="1800" i="1" dirty="0" smtClean="0">
                <a:solidFill>
                  <a:srgbClr val="000000"/>
                </a:solidFill>
                <a:latin typeface="+mn-lt"/>
              </a:rPr>
              <a:t>«</a:t>
            </a:r>
            <a:r>
              <a:rPr lang="es-ES_tradnl" altLang="it-IT" sz="1800" i="1" dirty="0" smtClean="0">
                <a:solidFill>
                  <a:srgbClr val="000000"/>
                </a:solidFill>
                <a:latin typeface="+mn-lt"/>
              </a:rPr>
              <a:t>Expresar claramente tus opiniones</a:t>
            </a:r>
            <a:r>
              <a:rPr lang="it-IT" altLang="it-IT" sz="1800" i="1" dirty="0" smtClean="0">
                <a:solidFill>
                  <a:srgbClr val="000000"/>
                </a:solidFill>
                <a:latin typeface="+mn-lt"/>
              </a:rPr>
              <a:t>»</a:t>
            </a:r>
            <a:r>
              <a:rPr lang="es-ES_tradnl" altLang="it-IT" sz="1800" i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s-ES" altLang="it-IT" sz="1800" b="1" dirty="0" smtClean="0">
                <a:solidFill>
                  <a:srgbClr val="000000"/>
                </a:solidFill>
                <a:latin typeface="+mn-lt"/>
              </a:rPr>
              <a:t>Toma de perspectiva: </a:t>
            </a:r>
            <a:r>
              <a:rPr lang="it-IT" altLang="it-IT" sz="1800" i="1" dirty="0" smtClean="0">
                <a:solidFill>
                  <a:srgbClr val="000000"/>
                </a:solidFill>
                <a:latin typeface="+mn-lt"/>
              </a:rPr>
              <a:t>«</a:t>
            </a:r>
            <a:r>
              <a:rPr lang="es-ES_tradnl" altLang="it-IT" sz="1800" i="1" dirty="0" smtClean="0">
                <a:solidFill>
                  <a:srgbClr val="000000"/>
                </a:solidFill>
                <a:latin typeface="+mn-lt"/>
              </a:rPr>
              <a:t>Tratar de ver las cosas a través de los ojos de los demás</a:t>
            </a:r>
            <a:r>
              <a:rPr lang="it-IT" altLang="it-IT" sz="1800" i="1" dirty="0" smtClean="0">
                <a:solidFill>
                  <a:srgbClr val="000000"/>
                </a:solidFill>
                <a:latin typeface="+mn-lt"/>
              </a:rPr>
              <a:t>»</a:t>
            </a:r>
            <a:r>
              <a:rPr lang="es-ES_tradnl" altLang="it-IT" sz="1800" i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s-ES" altLang="it-IT" sz="1800" b="1" dirty="0" smtClean="0">
                <a:solidFill>
                  <a:srgbClr val="000000"/>
                </a:solidFill>
                <a:latin typeface="+mn-lt"/>
              </a:rPr>
              <a:t>Gestión de Conflictos: </a:t>
            </a:r>
            <a:r>
              <a:rPr lang="it-IT" altLang="it-IT" sz="1800" i="1" dirty="0" smtClean="0">
                <a:solidFill>
                  <a:srgbClr val="000000"/>
                </a:solidFill>
                <a:latin typeface="+mn-lt"/>
              </a:rPr>
              <a:t>«</a:t>
            </a:r>
            <a:r>
              <a:rPr lang="es-ES_tradnl" altLang="it-IT" sz="1800" i="1" dirty="0" smtClean="0">
                <a:solidFill>
                  <a:srgbClr val="000000"/>
                </a:solidFill>
                <a:latin typeface="+mn-lt"/>
              </a:rPr>
              <a:t>Evitar conflictos durante una discusión de grupo</a:t>
            </a:r>
            <a:r>
              <a:rPr lang="it-IT" altLang="it-IT" sz="1800" i="1" dirty="0" smtClean="0">
                <a:solidFill>
                  <a:srgbClr val="000000"/>
                </a:solidFill>
                <a:latin typeface="+mn-lt"/>
              </a:rPr>
              <a:t>»</a:t>
            </a:r>
            <a:r>
              <a:rPr lang="es-ES_tradnl" altLang="it-IT" sz="1800" i="1" dirty="0" smtClean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13604"/>
              </p:ext>
            </p:extLst>
          </p:nvPr>
        </p:nvGraphicFramePr>
        <p:xfrm>
          <a:off x="1782763" y="2211388"/>
          <a:ext cx="7253287" cy="1219200"/>
        </p:xfrm>
        <a:graphic>
          <a:graphicData uri="http://schemas.openxmlformats.org/drawingml/2006/table">
            <a:tbl>
              <a:tblPr/>
              <a:tblGrid>
                <a:gridCol w="1035050"/>
                <a:gridCol w="1036637"/>
                <a:gridCol w="1036638"/>
                <a:gridCol w="1036637"/>
                <a:gridCol w="876300"/>
                <a:gridCol w="1008063"/>
                <a:gridCol w="1223962"/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Muy poco 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Poco 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Medianamente 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Muy 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Completamente capaz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6350" y="2351088"/>
            <a:ext cx="1743075" cy="646112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+mn-ea"/>
              </a:rPr>
              <a:t>FORMATO DE RESPUESTA</a:t>
            </a:r>
            <a:endParaRPr lang="it-IT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6350" y="1484313"/>
            <a:ext cx="1743075" cy="369887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it-IT" b="1" dirty="0">
                <a:solidFill>
                  <a:schemeClr val="bg1"/>
                </a:solidFill>
                <a:latin typeface="+mn-lt"/>
                <a:ea typeface="+mn-ea"/>
              </a:rPr>
              <a:t>N. ITEMS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6350" y="3933825"/>
            <a:ext cx="1743075" cy="368300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+mn-ea"/>
              </a:rPr>
              <a:t>EJEMPLOS</a:t>
            </a:r>
            <a:endParaRPr lang="it-IT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3809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50" y="188913"/>
            <a:ext cx="9137650" cy="10541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it-IT" altLang="it-IT" sz="2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Escala</a:t>
            </a:r>
            <a:r>
              <a:rPr lang="it-IT" altLang="it-IT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 de </a:t>
            </a:r>
            <a:r>
              <a:rPr lang="it-IT" altLang="it-IT" sz="2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Autoeficacia</a:t>
            </a:r>
            <a:r>
              <a:rPr lang="it-IT" altLang="it-IT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 Social y </a:t>
            </a:r>
            <a:r>
              <a:rPr lang="it-IT" altLang="it-IT" sz="2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Emp</a:t>
            </a:r>
            <a:r>
              <a:rPr lang="en-US" altLang="it-IT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á</a:t>
            </a:r>
            <a:r>
              <a:rPr lang="it-IT" altLang="it-IT" sz="2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tica</a:t>
            </a:r>
            <a:r>
              <a:rPr lang="it-IT" altLang="it-IT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 – EACISE</a:t>
            </a:r>
            <a:br>
              <a:rPr lang="it-IT" altLang="it-IT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</a:br>
            <a:endParaRPr lang="it-IT" altLang="it-IT" sz="1400" dirty="0" smtClean="0">
              <a:solidFill>
                <a:srgbClr val="C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965325" y="2179638"/>
            <a:ext cx="661988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>
              <a:defRPr sz="140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it-IT" sz="1800" dirty="0">
                <a:latin typeface="+mn-lt"/>
              </a:rPr>
              <a:t> </a:t>
            </a:r>
            <a:r>
              <a:rPr lang="it-IT" sz="1800" dirty="0" smtClean="0">
                <a:latin typeface="+mn-lt"/>
              </a:rPr>
              <a:t>9  </a:t>
            </a:r>
            <a:endParaRPr lang="it-IT" sz="1800" dirty="0">
              <a:latin typeface="+mn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08175" y="4527550"/>
            <a:ext cx="6985000" cy="10620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s-ES_tradnl" altLang="it-IT" sz="2000" b="1" smtClean="0">
                <a:solidFill>
                  <a:srgbClr val="000000"/>
                </a:solidFill>
                <a:latin typeface="+mn-lt"/>
              </a:rPr>
              <a:t>Social/</a:t>
            </a:r>
            <a:r>
              <a:rPr lang="es-ES" altLang="it-IT" sz="2000" b="1" smtClean="0">
                <a:solidFill>
                  <a:srgbClr val="000000"/>
                </a:solidFill>
                <a:latin typeface="+mn-lt"/>
              </a:rPr>
              <a:t>Trabajar en equipo: </a:t>
            </a:r>
            <a:r>
              <a:rPr lang="it-IT" altLang="it-IT" sz="1800" i="1" smtClean="0">
                <a:solidFill>
                  <a:srgbClr val="000000"/>
                </a:solidFill>
                <a:latin typeface="+mn-lt"/>
              </a:rPr>
              <a:t>«</a:t>
            </a:r>
            <a:r>
              <a:rPr lang="es-ES_tradnl" altLang="it-IT" sz="1800" i="1" smtClean="0">
                <a:solidFill>
                  <a:srgbClr val="000000"/>
                </a:solidFill>
                <a:latin typeface="+mn-lt"/>
              </a:rPr>
              <a:t>Participar activamente en las actividades de grupo</a:t>
            </a:r>
            <a:r>
              <a:rPr lang="it-IT" altLang="it-IT" sz="1800" i="1" smtClean="0">
                <a:solidFill>
                  <a:srgbClr val="000000"/>
                </a:solidFill>
                <a:latin typeface="+mn-lt"/>
              </a:rPr>
              <a:t>»</a:t>
            </a:r>
            <a:r>
              <a:rPr lang="es-ES_tradnl" altLang="it-IT" sz="1800" i="1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s-ES_tradnl" altLang="it-IT" sz="2000" b="1" smtClean="0">
                <a:solidFill>
                  <a:srgbClr val="000000"/>
                </a:solidFill>
                <a:latin typeface="+mn-lt"/>
              </a:rPr>
              <a:t>Empatia: </a:t>
            </a:r>
            <a:r>
              <a:rPr lang="it-IT" altLang="it-IT" sz="1800" i="1" smtClean="0">
                <a:solidFill>
                  <a:srgbClr val="000000"/>
                </a:solidFill>
                <a:latin typeface="+mn-lt"/>
              </a:rPr>
              <a:t>«</a:t>
            </a:r>
            <a:r>
              <a:rPr lang="es-ES_tradnl" altLang="it-IT" sz="1800" i="1" smtClean="0">
                <a:solidFill>
                  <a:srgbClr val="000000"/>
                </a:solidFill>
                <a:latin typeface="+mn-lt"/>
              </a:rPr>
              <a:t>Darte cuenta si una persona está triste o es infeliz</a:t>
            </a:r>
            <a:r>
              <a:rPr lang="it-IT" altLang="it-IT" sz="1800" i="1" smtClean="0">
                <a:solidFill>
                  <a:srgbClr val="000000"/>
                </a:solidFill>
                <a:latin typeface="+mn-lt"/>
              </a:rPr>
              <a:t>»</a:t>
            </a:r>
            <a:r>
              <a:rPr lang="es-ES_tradnl" altLang="it-IT" sz="1800" i="1" smtClean="0">
                <a:solidFill>
                  <a:srgbClr val="000000"/>
                </a:solidFill>
                <a:latin typeface="+mn-lt"/>
              </a:rPr>
              <a:t>.</a:t>
            </a:r>
            <a:endParaRPr lang="it-IT" altLang="it-IT" sz="1800" b="1" i="1" smtClean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8842"/>
              </p:ext>
            </p:extLst>
          </p:nvPr>
        </p:nvGraphicFramePr>
        <p:xfrm>
          <a:off x="1908175" y="2693988"/>
          <a:ext cx="7127875" cy="1219200"/>
        </p:xfrm>
        <a:graphic>
          <a:graphicData uri="http://schemas.openxmlformats.org/drawingml/2006/table">
            <a:tbl>
              <a:tblPr/>
              <a:tblGrid>
                <a:gridCol w="1017588"/>
                <a:gridCol w="1017587"/>
                <a:gridCol w="1019175"/>
                <a:gridCol w="1019175"/>
                <a:gridCol w="860425"/>
                <a:gridCol w="990600"/>
                <a:gridCol w="1203325"/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Muy poco 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Poco 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Medianamente 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Muy capaz</a:t>
                      </a:r>
                      <a:endParaRPr kumimoji="0" lang="it-IT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Completamente capaz</a:t>
                      </a: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6350" y="2992438"/>
            <a:ext cx="1743075" cy="646112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+mn-ea"/>
              </a:rPr>
              <a:t>FORMATO DE RESPUESTA</a:t>
            </a:r>
            <a:endParaRPr lang="it-IT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6350" y="2189163"/>
            <a:ext cx="1743075" cy="369887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it-IT" b="1" dirty="0">
                <a:solidFill>
                  <a:schemeClr val="bg1"/>
                </a:solidFill>
                <a:latin typeface="+mn-lt"/>
                <a:ea typeface="+mn-ea"/>
              </a:rPr>
              <a:t>N. ITEMS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6350" y="4703763"/>
            <a:ext cx="1743075" cy="369887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+mn-ea"/>
              </a:rPr>
              <a:t>EJEMPLOS</a:t>
            </a:r>
            <a:endParaRPr lang="it-IT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120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29527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2800" b="1" i="1" dirty="0" smtClean="0">
                <a:latin typeface="+mn-lt"/>
              </a:rPr>
              <a:t>ESCALA DE AUTOESTIMA DE ROSENBERG (EAR)</a:t>
            </a:r>
            <a:endParaRPr lang="en-US" sz="2800" b="1" i="1" dirty="0" smtClean="0">
              <a:latin typeface="+mn-lt"/>
              <a:cs typeface="Times New Roman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68313" y="2492375"/>
            <a:ext cx="8424862" cy="390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2000" i="1" dirty="0" smtClean="0">
                <a:latin typeface="+mn-lt"/>
              </a:rPr>
              <a:t>En detalle, se ha asociado con: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ES" sz="2000" i="1" dirty="0" smtClean="0">
                <a:latin typeface="+mn-lt"/>
              </a:rPr>
              <a:t> la </a:t>
            </a:r>
            <a:r>
              <a:rPr lang="es-ES" sz="2000" b="1" i="1" dirty="0" smtClean="0">
                <a:latin typeface="+mn-lt"/>
              </a:rPr>
              <a:t>depresión</a:t>
            </a:r>
            <a:r>
              <a:rPr lang="es-ES" sz="2000" i="1" dirty="0" smtClean="0">
                <a:latin typeface="+mn-lt"/>
              </a:rPr>
              <a:t> (Rosenberg, 1965, Kaplan y Pokorny, 1969, Battle, 1978, Ryan, Puig-Antich, Ambrosini, 1987; Brown, Bifulco, Andrews, 1990; Harter, 1993),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ES" sz="2000" i="1" dirty="0" smtClean="0">
                <a:latin typeface="+mn-lt"/>
              </a:rPr>
              <a:t> los</a:t>
            </a:r>
            <a:r>
              <a:rPr lang="es-ES" sz="2000" b="1" i="1" dirty="0" smtClean="0">
                <a:latin typeface="+mn-lt"/>
              </a:rPr>
              <a:t> trastornos alimentarios </a:t>
            </a:r>
            <a:r>
              <a:rPr lang="es-ES" sz="2000" i="1" dirty="0" smtClean="0">
                <a:latin typeface="+mn-lt"/>
              </a:rPr>
              <a:t>(Baird, Sights, 1986, Walters, Kendler, 1995; Ghaderi, y Scott, 2001),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ES" sz="2000" i="1" dirty="0" smtClean="0">
                <a:latin typeface="+mn-lt"/>
              </a:rPr>
              <a:t> los </a:t>
            </a:r>
            <a:r>
              <a:rPr lang="es-ES" sz="2000" b="1" i="1" dirty="0" smtClean="0">
                <a:latin typeface="+mn-lt"/>
              </a:rPr>
              <a:t>trastornos de personalidad</a:t>
            </a:r>
            <a:r>
              <a:rPr lang="es-ES" sz="2000" i="1" dirty="0" smtClean="0">
                <a:latin typeface="+mn-lt"/>
              </a:rPr>
              <a:t>, la </a:t>
            </a:r>
            <a:r>
              <a:rPr lang="es-ES" sz="2000" b="1" i="1" dirty="0" smtClean="0">
                <a:latin typeface="+mn-lt"/>
              </a:rPr>
              <a:t>ansiedad</a:t>
            </a:r>
            <a:r>
              <a:rPr lang="es-ES" sz="2000" i="1" dirty="0" smtClean="0">
                <a:latin typeface="+mn-lt"/>
              </a:rPr>
              <a:t> (Rosenberg, 1965; Kaplan y Pokorny, 1969)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s-ES" sz="2000" i="1" dirty="0" smtClean="0">
                <a:latin typeface="+mn-lt"/>
              </a:rPr>
              <a:t> la </a:t>
            </a:r>
            <a:r>
              <a:rPr lang="es-ES" sz="2000" b="1" i="1" dirty="0" smtClean="0">
                <a:latin typeface="+mn-lt"/>
              </a:rPr>
              <a:t>fobia social </a:t>
            </a:r>
            <a:r>
              <a:rPr lang="es-ES" sz="2000" i="1" dirty="0" smtClean="0">
                <a:latin typeface="+mn-lt"/>
              </a:rPr>
              <a:t>(Baños y Guillén, 2000).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07950" y="909638"/>
            <a:ext cx="8893175" cy="15827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2400">
                <a:latin typeface="+mn-lt"/>
              </a:rPr>
              <a:t>La </a:t>
            </a:r>
            <a:r>
              <a:rPr lang="es-ES" sz="2400" b="1">
                <a:solidFill>
                  <a:srgbClr val="FF3300"/>
                </a:solidFill>
                <a:latin typeface="+mn-lt"/>
              </a:rPr>
              <a:t>autoestima</a:t>
            </a:r>
            <a:r>
              <a:rPr lang="es-ES" sz="2400">
                <a:latin typeface="+mn-lt"/>
              </a:rPr>
              <a:t> se centra en los sentimientos de respeto y 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2400">
                <a:latin typeface="+mn-lt"/>
              </a:rPr>
              <a:t>aceptación de sí mismo/a. </a:t>
            </a:r>
          </a:p>
          <a:p>
            <a:pPr algn="ctr">
              <a:defRPr/>
            </a:pPr>
            <a:endParaRPr lang="it-IT" sz="2400">
              <a:latin typeface="+mn-lt"/>
            </a:endParaRPr>
          </a:p>
        </p:txBody>
      </p:sp>
      <p:sp>
        <p:nvSpPr>
          <p:cNvPr id="22533" name="CasellaDiTesto 4"/>
          <p:cNvSpPr txBox="1">
            <a:spLocks noChangeArrowheads="1"/>
          </p:cNvSpPr>
          <p:nvPr/>
        </p:nvSpPr>
        <p:spPr bwMode="auto">
          <a:xfrm>
            <a:off x="3059113" y="-34925"/>
            <a:ext cx="2597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CO" b="1">
                <a:solidFill>
                  <a:schemeClr val="bg1"/>
                </a:solidFill>
              </a:rPr>
              <a:t>Las escalas utilizadas</a:t>
            </a:r>
          </a:p>
        </p:txBody>
      </p:sp>
    </p:spTree>
    <p:extLst>
      <p:ext uri="{BB962C8B-B14F-4D97-AF65-F5344CB8AC3E}">
        <p14:creationId xmlns:p14="http://schemas.microsoft.com/office/powerpoint/2010/main" val="384058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ctrTitle"/>
          </p:nvPr>
        </p:nvSpPr>
        <p:spPr>
          <a:xfrm>
            <a:off x="0" y="214313"/>
            <a:ext cx="9144000" cy="10541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Escala</a:t>
            </a:r>
            <a:r>
              <a:rPr lang="it-IT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 de </a:t>
            </a:r>
            <a:r>
              <a:rPr lang="it-IT" altLang="it-IT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Autoestima</a:t>
            </a:r>
            <a:r>
              <a:rPr lang="it-IT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  <a:t> – EAR</a:t>
            </a:r>
            <a:br>
              <a:rPr lang="it-IT" alt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it-IT" altLang="it-IT" sz="1800" dirty="0" smtClean="0">
                <a:solidFill>
                  <a:srgbClr val="C00000"/>
                </a:solidFill>
                <a:latin typeface="+mn-lt"/>
                <a:ea typeface="ＭＳ Ｐゴシック" pitchFamily="34" charset="-128"/>
              </a:rPr>
              <a:t>(Rosenberg,1985)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09788" y="1268413"/>
            <a:ext cx="661987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>
              <a:defRPr sz="140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it-IT" sz="1800" dirty="0">
                <a:latin typeface="+mn-lt"/>
              </a:rPr>
              <a:t> 5</a:t>
            </a:r>
            <a:r>
              <a:rPr lang="it-IT" sz="1800" dirty="0" smtClean="0">
                <a:latin typeface="+mn-lt"/>
              </a:rPr>
              <a:t>  </a:t>
            </a:r>
            <a:endParaRPr lang="it-IT" sz="1800" dirty="0">
              <a:latin typeface="+mn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051050" y="2584450"/>
            <a:ext cx="6351588" cy="646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+mj-lt" charset="0"/>
              <a:buNone/>
              <a:defRPr/>
            </a:pPr>
            <a:r>
              <a:rPr lang="it-IT" altLang="it-IT" sz="1800" i="1" smtClean="0">
                <a:solidFill>
                  <a:srgbClr val="000000"/>
                </a:solidFill>
                <a:latin typeface="+mn-lt"/>
              </a:rPr>
              <a:t>«</a:t>
            </a:r>
            <a:r>
              <a:rPr lang="es-ES_tradnl" altLang="it-IT" sz="1800" i="1" smtClean="0">
                <a:solidFill>
                  <a:srgbClr val="000000"/>
                </a:solidFill>
                <a:latin typeface="+mn-lt"/>
              </a:rPr>
              <a:t>Siento que soy una persona digna de aprecio, al menos en igual medida que los demás</a:t>
            </a:r>
            <a:r>
              <a:rPr lang="es-ES_tradnl" altLang="es-CO" sz="1800" i="1" smtClean="0">
                <a:solidFill>
                  <a:srgbClr val="000000"/>
                </a:solidFill>
                <a:latin typeface="+mn-lt"/>
              </a:rPr>
              <a:t>”</a:t>
            </a:r>
            <a:r>
              <a:rPr lang="es-ES_tradnl" altLang="it-IT" sz="1800" i="1" smtClean="0">
                <a:solidFill>
                  <a:srgbClr val="000000"/>
                </a:solidFill>
                <a:latin typeface="+mn-lt"/>
              </a:rPr>
              <a:t>.</a:t>
            </a:r>
            <a:endParaRPr lang="it-IT" altLang="it-IT" sz="2000" i="1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92075" y="1787525"/>
            <a:ext cx="1743075" cy="646113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+mn-ea"/>
              </a:rPr>
              <a:t>FORMATO DE RESPUESTA</a:t>
            </a:r>
            <a:endParaRPr lang="it-IT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92075" y="1277938"/>
            <a:ext cx="1743075" cy="369887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it-IT" b="1" dirty="0">
                <a:solidFill>
                  <a:schemeClr val="bg1"/>
                </a:solidFill>
                <a:latin typeface="+mn-lt"/>
                <a:ea typeface="+mn-ea"/>
              </a:rPr>
              <a:t>N. ITEMS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92075" y="2720975"/>
            <a:ext cx="1743075" cy="369888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+mn-ea"/>
              </a:rPr>
              <a:t>EJEMPLO</a:t>
            </a:r>
            <a:endParaRPr lang="it-IT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91135"/>
              </p:ext>
            </p:extLst>
          </p:nvPr>
        </p:nvGraphicFramePr>
        <p:xfrm>
          <a:off x="2051050" y="1704975"/>
          <a:ext cx="6200776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194"/>
                <a:gridCol w="1550194"/>
                <a:gridCol w="1550194"/>
                <a:gridCol w="1550194"/>
              </a:tblGrid>
              <a:tr h="54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kern="50" dirty="0">
                          <a:solidFill>
                            <a:srgbClr val="FFFFFF"/>
                          </a:solidFill>
                          <a:effectLst/>
                        </a:rPr>
                        <a:t>Muy en desacuerdo</a:t>
                      </a:r>
                      <a:endParaRPr lang="it-IT" sz="2000" kern="50" dirty="0">
                        <a:solidFill>
                          <a:srgbClr val="FFFFFF"/>
                        </a:solidFill>
                        <a:effectLst/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45086" marR="45086" marT="0" marB="0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kern="50">
                          <a:solidFill>
                            <a:srgbClr val="FFFFFF"/>
                          </a:solidFill>
                          <a:effectLst/>
                        </a:rPr>
                        <a:t>En desacuerdo</a:t>
                      </a:r>
                      <a:endParaRPr lang="it-IT" sz="2000" kern="50">
                        <a:solidFill>
                          <a:srgbClr val="FFFFFF"/>
                        </a:solidFill>
                        <a:effectLst/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45086" marR="45086" marT="0" marB="0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kern="50">
                          <a:solidFill>
                            <a:srgbClr val="FFFFFF"/>
                          </a:solidFill>
                          <a:effectLst/>
                        </a:rPr>
                        <a:t>De acuerdo</a:t>
                      </a:r>
                      <a:endParaRPr lang="it-IT" sz="2000" kern="50">
                        <a:solidFill>
                          <a:srgbClr val="FFFFFF"/>
                        </a:solidFill>
                        <a:effectLst/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45086" marR="45086" marT="0" marB="0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kern="50">
                          <a:solidFill>
                            <a:srgbClr val="FFFFFF"/>
                          </a:solidFill>
                          <a:effectLst/>
                        </a:rPr>
                        <a:t>Muy de acuerdo</a:t>
                      </a:r>
                      <a:endParaRPr lang="it-IT" sz="2000" kern="50">
                        <a:solidFill>
                          <a:srgbClr val="FFFFFF"/>
                        </a:solidFill>
                        <a:effectLst/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45086" marR="45086" marT="0" marB="0">
                    <a:solidFill>
                      <a:srgbClr val="990000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kern="50" dirty="0">
                          <a:solidFill>
                            <a:srgbClr val="FFFFFF"/>
                          </a:solidFill>
                          <a:effectLst/>
                        </a:rPr>
                        <a:t>1</a:t>
                      </a:r>
                      <a:endParaRPr lang="it-IT" sz="2000" kern="50" dirty="0">
                        <a:solidFill>
                          <a:srgbClr val="FFFFFF"/>
                        </a:solidFill>
                        <a:effectLst/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45086" marR="45086" marT="0" marB="0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kern="50">
                          <a:solidFill>
                            <a:srgbClr val="FFFFFF"/>
                          </a:solidFill>
                          <a:effectLst/>
                        </a:rPr>
                        <a:t>2</a:t>
                      </a:r>
                      <a:endParaRPr lang="it-IT" sz="2000" kern="50">
                        <a:solidFill>
                          <a:srgbClr val="FFFFFF"/>
                        </a:solidFill>
                        <a:effectLst/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45086" marR="45086" marT="0" marB="0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kern="50">
                          <a:solidFill>
                            <a:srgbClr val="FFFFFF"/>
                          </a:solidFill>
                          <a:effectLst/>
                        </a:rPr>
                        <a:t>3</a:t>
                      </a:r>
                      <a:endParaRPr lang="it-IT" sz="2000" kern="50">
                        <a:solidFill>
                          <a:srgbClr val="FFFFFF"/>
                        </a:solidFill>
                        <a:effectLst/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45086" marR="45086" marT="0" marB="0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kern="50" dirty="0">
                          <a:solidFill>
                            <a:srgbClr val="FFFFFF"/>
                          </a:solidFill>
                          <a:effectLst/>
                        </a:rPr>
                        <a:t>4</a:t>
                      </a:r>
                      <a:endParaRPr lang="it-IT" sz="2000" kern="50" dirty="0">
                        <a:solidFill>
                          <a:srgbClr val="FFFFFF"/>
                        </a:solidFill>
                        <a:effectLst/>
                        <a:latin typeface="Times New Roman"/>
                        <a:ea typeface="DejaVu Sans"/>
                        <a:cs typeface="DejaVu Sans"/>
                      </a:endParaRPr>
                    </a:p>
                  </a:txBody>
                  <a:tcPr marL="45086" marR="45086" marT="0" marB="0"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01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6513" y="546100"/>
            <a:ext cx="9144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b="1" i="1" dirty="0" smtClean="0">
                <a:latin typeface="+mn-lt"/>
              </a:rPr>
              <a:t>ESCALA DE EGO-</a:t>
            </a:r>
            <a:r>
              <a:rPr lang="it-IT" b="1" i="1" dirty="0">
                <a:latin typeface="+mn-lt"/>
              </a:rPr>
              <a:t>RESILIENCIA </a:t>
            </a:r>
            <a:r>
              <a:rPr lang="it-IT" b="1" i="1" dirty="0" smtClean="0">
                <a:latin typeface="+mn-lt"/>
              </a:rPr>
              <a:t>de </a:t>
            </a:r>
            <a:r>
              <a:rPr lang="it-IT" b="1" i="1" dirty="0" err="1" smtClean="0">
                <a:latin typeface="+mn-lt"/>
              </a:rPr>
              <a:t>Block</a:t>
            </a:r>
            <a:r>
              <a:rPr lang="it-IT" b="1" i="1" dirty="0" smtClean="0">
                <a:latin typeface="+mn-lt"/>
              </a:rPr>
              <a:t> y </a:t>
            </a:r>
            <a:r>
              <a:rPr lang="it-IT" b="1" i="1" dirty="0" err="1">
                <a:latin typeface="+mn-lt"/>
              </a:rPr>
              <a:t>Kremen</a:t>
            </a:r>
            <a:r>
              <a:rPr lang="it-IT" b="1" i="1" dirty="0">
                <a:latin typeface="+mn-lt"/>
              </a:rPr>
              <a:t> </a:t>
            </a:r>
            <a:r>
              <a:rPr lang="it-IT" b="1" i="1" dirty="0" smtClean="0">
                <a:latin typeface="+mn-lt"/>
              </a:rPr>
              <a:t>(EER)</a:t>
            </a:r>
            <a:endParaRPr lang="en-US" b="1" i="1" dirty="0" smtClean="0">
              <a:latin typeface="+mn-lt"/>
              <a:cs typeface="Times New Roman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9750" y="2420938"/>
            <a:ext cx="792162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es-ES" sz="2800" b="1" dirty="0" smtClean="0">
                <a:latin typeface="+mn-lt"/>
              </a:rPr>
              <a:t>Block y </a:t>
            </a:r>
            <a:r>
              <a:rPr lang="es-ES" sz="2800" b="1" dirty="0" err="1" smtClean="0">
                <a:latin typeface="+mn-lt"/>
              </a:rPr>
              <a:t>Kremen</a:t>
            </a:r>
            <a:r>
              <a:rPr lang="es-ES" sz="2800" dirty="0" smtClean="0">
                <a:latin typeface="+mn-lt"/>
              </a:rPr>
              <a:t> (1996) identificaron la 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lang="es-ES" sz="2800" b="1" dirty="0" smtClean="0">
                <a:solidFill>
                  <a:srgbClr val="FF3300"/>
                </a:solidFill>
                <a:latin typeface="+mn-lt"/>
              </a:rPr>
              <a:t>ego-resiliencia</a:t>
            </a:r>
            <a:r>
              <a:rPr lang="es-ES" sz="2800" dirty="0" smtClean="0">
                <a:latin typeface="+mn-lt"/>
              </a:rPr>
              <a:t> como un rasgo, es decir, la capacidad del individuo de </a:t>
            </a:r>
            <a:r>
              <a:rPr lang="es-ES" sz="2800" b="1" dirty="0" smtClean="0">
                <a:latin typeface="+mn-lt"/>
              </a:rPr>
              <a:t>autorregularse dinámicamente y de manera apropiada</a:t>
            </a:r>
            <a:r>
              <a:rPr lang="es-ES" sz="2800" dirty="0" smtClean="0">
                <a:latin typeface="+mn-lt"/>
              </a:rPr>
              <a:t>.</a:t>
            </a:r>
          </a:p>
        </p:txBody>
      </p:sp>
      <p:sp>
        <p:nvSpPr>
          <p:cNvPr id="23556" name="CasellaDiTesto 3"/>
          <p:cNvSpPr txBox="1">
            <a:spLocks noChangeArrowheads="1"/>
          </p:cNvSpPr>
          <p:nvPr/>
        </p:nvSpPr>
        <p:spPr bwMode="auto">
          <a:xfrm>
            <a:off x="3059113" y="-34925"/>
            <a:ext cx="2597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CO" b="1">
                <a:solidFill>
                  <a:schemeClr val="bg1"/>
                </a:solidFill>
              </a:rPr>
              <a:t>Las escalas utilizadas</a:t>
            </a:r>
          </a:p>
        </p:txBody>
      </p:sp>
    </p:spTree>
    <p:extLst>
      <p:ext uri="{BB962C8B-B14F-4D97-AF65-F5344CB8AC3E}">
        <p14:creationId xmlns:p14="http://schemas.microsoft.com/office/powerpoint/2010/main" val="180627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10541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Escala</a:t>
            </a:r>
            <a:r>
              <a:rPr lang="it-IT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Ego-</a:t>
            </a:r>
            <a:r>
              <a:rPr lang="it-IT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Resiliencia</a:t>
            </a:r>
            <a:r>
              <a:rPr lang="it-IT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it-IT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sz="18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</a:t>
            </a:r>
            <a:r>
              <a:rPr lang="it-IT" sz="1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lang="it-IT" sz="18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Kremen</a:t>
            </a:r>
            <a:r>
              <a:rPr lang="it-IT" sz="1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1996)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835150" y="1690688"/>
            <a:ext cx="661988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>
              <a:defRPr sz="140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it-IT" sz="1800" dirty="0"/>
              <a:t> </a:t>
            </a:r>
            <a:r>
              <a:rPr lang="it-IT" sz="1800" dirty="0" smtClean="0"/>
              <a:t>14  </a:t>
            </a:r>
            <a:endParaRPr lang="it-IT" sz="1800" dirty="0"/>
          </a:p>
        </p:txBody>
      </p:sp>
      <p:sp>
        <p:nvSpPr>
          <p:cNvPr id="11" name="Rettangolo 10"/>
          <p:cNvSpPr/>
          <p:nvPr/>
        </p:nvSpPr>
        <p:spPr>
          <a:xfrm>
            <a:off x="1908175" y="4078288"/>
            <a:ext cx="7056438" cy="1477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 sz="1800" b="1" dirty="0" err="1" smtClean="0"/>
              <a:t>Regulaci</a:t>
            </a:r>
            <a:r>
              <a:rPr lang="en-GB" altLang="it-IT" sz="1800" b="1" dirty="0"/>
              <a:t>ó</a:t>
            </a:r>
            <a:r>
              <a:rPr lang="it-IT" altLang="it-IT" sz="1800" b="1" dirty="0" smtClean="0"/>
              <a:t>n </a:t>
            </a:r>
            <a:r>
              <a:rPr lang="it-IT" altLang="it-IT" sz="1800" b="1" dirty="0" err="1" smtClean="0"/>
              <a:t>optimal</a:t>
            </a:r>
            <a:endParaRPr lang="it-IT" altLang="it-IT" sz="1800" b="1" dirty="0" smtClean="0"/>
          </a:p>
          <a:p>
            <a:pPr eaLnBrk="1" hangingPunct="1">
              <a:defRPr/>
            </a:pPr>
            <a:r>
              <a:rPr lang="it-IT" altLang="it-IT" sz="1800" i="1" dirty="0" smtClean="0"/>
              <a:t>«</a:t>
            </a:r>
            <a:r>
              <a:rPr lang="es-ES_tradnl" altLang="it-IT" sz="1800" i="1" dirty="0" smtClean="0">
                <a:solidFill>
                  <a:srgbClr val="000000"/>
                </a:solidFill>
              </a:rPr>
              <a:t>Supero rápidamente la vergüenza y me recupero de los estados que generan agitación y tensión</a:t>
            </a:r>
            <a:r>
              <a:rPr lang="it-IT" altLang="it-IT" sz="1800" i="1" dirty="0" smtClean="0">
                <a:solidFill>
                  <a:srgbClr val="000000"/>
                </a:solidFill>
                <a:latin typeface="Verdana" pitchFamily="34" charset="0"/>
              </a:rPr>
              <a:t>»</a:t>
            </a:r>
            <a:r>
              <a:rPr lang="es-ES_tradnl" altLang="it-IT" sz="1800" i="1" dirty="0" smtClean="0">
                <a:solidFill>
                  <a:srgbClr val="000000"/>
                </a:solidFill>
              </a:rPr>
              <a:t>.</a:t>
            </a:r>
            <a:endParaRPr lang="it-IT" altLang="it-IT" sz="1800" i="1" dirty="0" smtClean="0"/>
          </a:p>
          <a:p>
            <a:pPr eaLnBrk="1" hangingPunct="1">
              <a:defRPr/>
            </a:pPr>
            <a:r>
              <a:rPr lang="en-GB" altLang="it-IT" sz="1800" b="1" dirty="0" err="1" smtClean="0"/>
              <a:t>Orientación</a:t>
            </a:r>
            <a:r>
              <a:rPr lang="en-GB" altLang="it-IT" sz="1800" b="1" dirty="0" smtClean="0"/>
              <a:t> a la </a:t>
            </a:r>
            <a:r>
              <a:rPr lang="en-GB" altLang="it-IT" sz="1800" b="1" dirty="0" err="1" smtClean="0"/>
              <a:t>experiencia</a:t>
            </a:r>
            <a:endParaRPr lang="en-GB" altLang="it-IT" sz="1800" b="1" dirty="0" smtClean="0"/>
          </a:p>
          <a:p>
            <a:pPr eaLnBrk="1" hangingPunct="1">
              <a:defRPr/>
            </a:pPr>
            <a:r>
              <a:rPr lang="it-IT" altLang="it-IT" sz="1800" i="1" dirty="0" smtClean="0"/>
              <a:t>«</a:t>
            </a:r>
            <a:r>
              <a:rPr lang="es-ES_tradnl" altLang="it-IT" sz="1800" i="1" dirty="0" smtClean="0">
                <a:solidFill>
                  <a:srgbClr val="000000"/>
                </a:solidFill>
              </a:rPr>
              <a:t>Soy más curioso que la mayoría de la gente</a:t>
            </a:r>
            <a:r>
              <a:rPr lang="it-IT" altLang="it-IT" sz="1800" i="1" dirty="0" smtClean="0">
                <a:solidFill>
                  <a:srgbClr val="000000"/>
                </a:solidFill>
                <a:latin typeface="Verdana" pitchFamily="34" charset="0"/>
              </a:rPr>
              <a:t>»</a:t>
            </a:r>
            <a:r>
              <a:rPr lang="es-ES_tradnl" altLang="it-IT" sz="1800" i="1" dirty="0" smtClean="0">
                <a:solidFill>
                  <a:srgbClr val="000000"/>
                </a:solidFill>
              </a:rPr>
              <a:t>.</a:t>
            </a:r>
            <a:endParaRPr lang="en-GB" altLang="it-IT" sz="1800" i="1" dirty="0" smtClean="0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6350" y="2503488"/>
            <a:ext cx="1743075" cy="646112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Arial" charset="0"/>
                <a:ea typeface="+mn-ea"/>
              </a:rPr>
              <a:t>FORMATO DE RESPUESTA</a:t>
            </a:r>
            <a:endParaRPr lang="it-IT" b="1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6350" y="1700213"/>
            <a:ext cx="1454150" cy="369887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it-IT" b="1" dirty="0">
                <a:solidFill>
                  <a:schemeClr val="bg1"/>
                </a:solidFill>
                <a:latin typeface="Arial" charset="0"/>
                <a:ea typeface="+mn-ea"/>
              </a:rPr>
              <a:t>N. ITEMS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6350" y="4214813"/>
            <a:ext cx="1743075" cy="369887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chemeClr val="bg1"/>
                </a:solidFill>
                <a:latin typeface="Arial" charset="0"/>
                <a:ea typeface="+mn-ea"/>
              </a:rPr>
              <a:t>EJEMPLOS</a:t>
            </a:r>
            <a:endParaRPr lang="it-IT" b="1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93390"/>
              </p:ext>
            </p:extLst>
          </p:nvPr>
        </p:nvGraphicFramePr>
        <p:xfrm>
          <a:off x="1835150" y="2403475"/>
          <a:ext cx="7164388" cy="1097280"/>
        </p:xfrm>
        <a:graphic>
          <a:graphicData uri="http://schemas.openxmlformats.org/drawingml/2006/table">
            <a:tbl>
              <a:tblPr/>
              <a:tblGrid>
                <a:gridCol w="936625"/>
                <a:gridCol w="935038"/>
                <a:gridCol w="1008062"/>
                <a:gridCol w="1081088"/>
                <a:gridCol w="1157287"/>
                <a:gridCol w="1022350"/>
                <a:gridCol w="1023938"/>
              </a:tblGrid>
              <a:tr h="1096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Nunca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5086" marR="450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Casi 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nunca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5086" marR="450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Rara vez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5086" marR="450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 veces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5086" marR="450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 menudo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5086" marR="450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Casi siempre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5086" marR="450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Siempre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5086" marR="450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28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2234" y="6060337"/>
            <a:ext cx="31167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&lt;.60 </a:t>
            </a: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Wingdings" pitchFamily="2" charset="2"/>
              </a:rPr>
              <a:t> </a:t>
            </a:r>
            <a:r>
              <a:rPr kumimoji="0" lang="it-IT" sz="11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problemático</a:t>
            </a:r>
            <a:endParaRPr kumimoji="0" lang="it-IT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.60-.70 </a:t>
            </a: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Wingdings" pitchFamily="2" charset="2"/>
              </a:rPr>
              <a:t> </a:t>
            </a:r>
            <a:r>
              <a:rPr kumimoji="0" lang="it-IT" sz="11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suficiente</a:t>
            </a:r>
            <a:endParaRPr kumimoji="0" lang="it-IT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.70-.80 </a:t>
            </a: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Wingdings" pitchFamily="2" charset="2"/>
              </a:rPr>
              <a:t> </a:t>
            </a: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discreto</a:t>
            </a:r>
            <a:endParaRPr kumimoji="0" lang="it-IT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&gt;.85 </a:t>
            </a:r>
            <a:r>
              <a:rPr kumimoji="0" lang="it-IT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Wingdings" pitchFamily="2" charset="2"/>
              </a:rPr>
              <a:t> </a:t>
            </a:r>
            <a:r>
              <a:rPr kumimoji="0" lang="it-IT" sz="11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excelente</a:t>
            </a:r>
            <a:endParaRPr kumimoji="0" lang="it-IT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695753"/>
              </p:ext>
            </p:extLst>
          </p:nvPr>
        </p:nvGraphicFramePr>
        <p:xfrm>
          <a:off x="1259632" y="908712"/>
          <a:ext cx="6048672" cy="5040576"/>
        </p:xfrm>
        <a:graphic>
          <a:graphicData uri="http://schemas.openxmlformats.org/drawingml/2006/table">
            <a:tbl>
              <a:tblPr/>
              <a:tblGrid>
                <a:gridCol w="4368484"/>
                <a:gridCol w="1680188"/>
              </a:tblGrid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EAEP_recuerdos_pos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EAEP_humor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0,838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EAEP_alegría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EAEN_manejo_tristeza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EAEN_manejo_colera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EAEN_manejo_vergüenza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EAEN_manejo_culpa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EAEN_manejo_miedo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 comunicación interpersonal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 autoeficacia social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 autoeficacia empática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EAR_autoestima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EER resiliencia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EAEP_global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EAEN_global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315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EACISE_global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699792" y="0"/>
            <a:ext cx="3994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Fiabilidad de las escalas utilizadas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084168" y="548680"/>
            <a:ext cx="1611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>
                <a:latin typeface="+mn-lt"/>
              </a:rPr>
              <a:t>Alfa de Cronbach</a:t>
            </a:r>
            <a:endParaRPr lang="es-CO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6741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203355"/>
              </p:ext>
            </p:extLst>
          </p:nvPr>
        </p:nvGraphicFramePr>
        <p:xfrm>
          <a:off x="28848" y="4046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841758"/>
              </p:ext>
            </p:extLst>
          </p:nvPr>
        </p:nvGraphicFramePr>
        <p:xfrm>
          <a:off x="4572000" y="3326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623595"/>
              </p:ext>
            </p:extLst>
          </p:nvPr>
        </p:nvGraphicFramePr>
        <p:xfrm>
          <a:off x="496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835696" y="0"/>
            <a:ext cx="608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Clasificación general de los promedios de las escalas </a:t>
            </a:r>
            <a:endParaRPr lang="es-CO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897164"/>
              </p:ext>
            </p:extLst>
          </p:nvPr>
        </p:nvGraphicFramePr>
        <p:xfrm>
          <a:off x="4572000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6726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783602"/>
              </p:ext>
            </p:extLst>
          </p:nvPr>
        </p:nvGraphicFramePr>
        <p:xfrm>
          <a:off x="0" y="4046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834294"/>
              </p:ext>
            </p:extLst>
          </p:nvPr>
        </p:nvGraphicFramePr>
        <p:xfrm>
          <a:off x="4572000" y="4046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733130"/>
              </p:ext>
            </p:extLst>
          </p:nvPr>
        </p:nvGraphicFramePr>
        <p:xfrm>
          <a:off x="0" y="37890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835696" y="0"/>
            <a:ext cx="608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Clasificación general de los promedios de las escalas </a:t>
            </a:r>
            <a:endParaRPr lang="es-CO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787830"/>
              </p:ext>
            </p:extLst>
          </p:nvPr>
        </p:nvGraphicFramePr>
        <p:xfrm>
          <a:off x="4572000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88405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661055"/>
              </p:ext>
            </p:extLst>
          </p:nvPr>
        </p:nvGraphicFramePr>
        <p:xfrm>
          <a:off x="0" y="4046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38856"/>
              </p:ext>
            </p:extLst>
          </p:nvPr>
        </p:nvGraphicFramePr>
        <p:xfrm>
          <a:off x="4539704" y="4046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3432992"/>
              </p:ext>
            </p:extLst>
          </p:nvPr>
        </p:nvGraphicFramePr>
        <p:xfrm>
          <a:off x="2084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904070"/>
              </p:ext>
            </p:extLst>
          </p:nvPr>
        </p:nvGraphicFramePr>
        <p:xfrm>
          <a:off x="4539208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835696" y="0"/>
            <a:ext cx="608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Clasificación general de los promedios de las escalas 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7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508442964"/>
              </p:ext>
            </p:extLst>
          </p:nvPr>
        </p:nvGraphicFramePr>
        <p:xfrm>
          <a:off x="467544" y="692696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627784" y="-22944"/>
            <a:ext cx="378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Estructura de las bases de datos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574239"/>
              </p:ext>
            </p:extLst>
          </p:nvPr>
        </p:nvGraphicFramePr>
        <p:xfrm>
          <a:off x="1187624" y="1196752"/>
          <a:ext cx="64807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835696" y="0"/>
            <a:ext cx="608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Clasificación general de los promedios de las escalas 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9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075534"/>
              </p:ext>
            </p:extLst>
          </p:nvPr>
        </p:nvGraphicFramePr>
        <p:xfrm>
          <a:off x="16520" y="548680"/>
          <a:ext cx="9080500" cy="527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056225" y="0"/>
            <a:ext cx="259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Clusters grupo menor</a:t>
            </a:r>
            <a:endParaRPr lang="es-CO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36980"/>
              </p:ext>
            </p:extLst>
          </p:nvPr>
        </p:nvGraphicFramePr>
        <p:xfrm>
          <a:off x="6228184" y="5256189"/>
          <a:ext cx="2808311" cy="1485179"/>
        </p:xfrm>
        <a:graphic>
          <a:graphicData uri="http://schemas.openxmlformats.org/drawingml/2006/table">
            <a:tbl>
              <a:tblPr/>
              <a:tblGrid>
                <a:gridCol w="1604749"/>
                <a:gridCol w="609497"/>
                <a:gridCol w="594065"/>
              </a:tblGrid>
              <a:tr h="2340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Número</a:t>
                      </a:r>
                      <a:r>
                        <a:rPr lang="it-IT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caso de </a:t>
                      </a:r>
                      <a:r>
                        <a:rPr lang="it-IT" sz="10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clúster</a:t>
                      </a:r>
                      <a:endParaRPr lang="it-IT" sz="10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it-IT" sz="10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4561">
                <a:tc>
                  <a:txBody>
                    <a:bodyPr/>
                    <a:lstStyle/>
                    <a:p>
                      <a:pPr algn="l" fontAlgn="b"/>
                      <a:endParaRPr lang="it-IT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Frecuencia</a:t>
                      </a:r>
                      <a:endParaRPr lang="it-IT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con valores más altos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1.308</a:t>
                      </a:r>
                      <a:endParaRPr lang="is-I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con valores más bajos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con valores medios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1.199</a:t>
                      </a:r>
                      <a:endParaRPr lang="cs-CZ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</a:t>
                      </a:r>
                      <a:endParaRPr lang="is-I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68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265200"/>
              </p:ext>
            </p:extLst>
          </p:nvPr>
        </p:nvGraphicFramePr>
        <p:xfrm>
          <a:off x="0" y="660400"/>
          <a:ext cx="9144000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58575"/>
              </p:ext>
            </p:extLst>
          </p:nvPr>
        </p:nvGraphicFramePr>
        <p:xfrm>
          <a:off x="6516216" y="4797152"/>
          <a:ext cx="2476500" cy="1968500"/>
        </p:xfrm>
        <a:graphic>
          <a:graphicData uri="http://schemas.openxmlformats.org/drawingml/2006/table">
            <a:tbl>
              <a:tblPr/>
              <a:tblGrid>
                <a:gridCol w="1080120"/>
                <a:gridCol w="720080"/>
                <a:gridCol w="676300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Número</a:t>
                      </a:r>
                      <a:r>
                        <a:rPr lang="it-IT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caso de </a:t>
                      </a:r>
                      <a:r>
                        <a:rPr lang="it-IT" sz="10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clúster</a:t>
                      </a:r>
                      <a:endParaRPr lang="it-IT" sz="10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it-IT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Frecuencia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con valores más bajos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con valores más altos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con valores más bajos en EAEN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11663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con valores medios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15258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47447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6225" y="0"/>
            <a:ext cx="258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Clusters grupo mayor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5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>
                <a:solidFill>
                  <a:schemeClr val="bg1"/>
                </a:solidFill>
                <a:latin typeface="+mn-lt"/>
              </a:rPr>
              <a:t>GRUPOS DE ANÁLISIS </a:t>
            </a:r>
            <a:endParaRPr lang="en-US" b="1" i="1" dirty="0">
              <a:solidFill>
                <a:schemeClr val="bg1"/>
              </a:solidFill>
              <a:latin typeface="+mn-lt"/>
              <a:cs typeface="Times New Roman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761420328"/>
              </p:ext>
            </p:extLst>
          </p:nvPr>
        </p:nvGraphicFramePr>
        <p:xfrm>
          <a:off x="683568" y="836712"/>
          <a:ext cx="77048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METODOLOGÍA DE </a:t>
            </a:r>
            <a:r>
              <a:rPr lang="it-IT" b="1" i="1" dirty="0">
                <a:solidFill>
                  <a:srgbClr val="FFFFFF"/>
                </a:solidFill>
                <a:latin typeface="+mn-lt"/>
              </a:rPr>
              <a:t>ANÁLISIS 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459073304"/>
              </p:ext>
            </p:extLst>
          </p:nvPr>
        </p:nvGraphicFramePr>
        <p:xfrm>
          <a:off x="539552" y="1484784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tangolo 1"/>
          <p:cNvSpPr/>
          <p:nvPr/>
        </p:nvSpPr>
        <p:spPr>
          <a:xfrm>
            <a:off x="395536" y="47667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latin typeface="+mn-lt"/>
              </a:rPr>
              <a:t>Los grupos de análisis han sido considerados como factores de tratamiento que influyen en la variación de los valores de las escalas </a:t>
            </a:r>
            <a:endParaRPr lang="es-CO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>
                <a:solidFill>
                  <a:srgbClr val="FFFFFF"/>
                </a:solidFill>
                <a:latin typeface="+mn-lt"/>
              </a:rPr>
              <a:t>RESULTADOS: DIFERENCIAS POR GÉNERO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76672"/>
            <a:ext cx="4155404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mayor </a:t>
            </a:r>
            <a:r>
              <a:rPr lang="es-CO" sz="1600" b="1" i="1" dirty="0" smtClean="0">
                <a:solidFill>
                  <a:srgbClr val="FFFFFF"/>
                </a:solidFill>
                <a:latin typeface="+mn-lt"/>
              </a:rPr>
              <a:t>(57,1% mujeres; 42,9% hombres) 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10944"/>
              </p:ext>
            </p:extLst>
          </p:nvPr>
        </p:nvGraphicFramePr>
        <p:xfrm>
          <a:off x="395536" y="1196752"/>
          <a:ext cx="8229602" cy="4202953"/>
        </p:xfrm>
        <a:graphic>
          <a:graphicData uri="http://schemas.openxmlformats.org/drawingml/2006/table">
            <a:tbl>
              <a:tblPr/>
              <a:tblGrid>
                <a:gridCol w="1741951"/>
                <a:gridCol w="591817"/>
                <a:gridCol w="591817"/>
                <a:gridCol w="591817"/>
                <a:gridCol w="591817"/>
                <a:gridCol w="971472"/>
                <a:gridCol w="759312"/>
                <a:gridCol w="591817"/>
                <a:gridCol w="1797782"/>
              </a:tblGrid>
              <a:tr h="41036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Mujeres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Hombres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Correlaciones (Rho de Spearman)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Prueba U de Mann-Whitney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149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Coeficiente de correlación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Sig. (bilateral)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Decisión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1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EAEP_recuerdos_pos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-,005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,274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,274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1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EAEP_humor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,062</a:t>
                      </a:r>
                      <a:r>
                        <a:rPr lang="mr-IN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*</a:t>
                      </a:r>
                      <a:r>
                        <a:rPr lang="mr-IN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91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EAEP_alegría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-,122</a:t>
                      </a:r>
                      <a:r>
                        <a:rPr lang="mr-IN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**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1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EAEN_manejo_tristeza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,147</a:t>
                      </a:r>
                      <a:r>
                        <a:rPr lang="mr-IN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**</a:t>
                      </a:r>
                      <a:endParaRPr lang="mr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91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EAEN_manejo_colera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,111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**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91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EAEN_manejo_vergüenza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,098</a:t>
                      </a:r>
                      <a:r>
                        <a:rPr lang="mr-IN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**</a:t>
                      </a:r>
                      <a:endParaRPr lang="mr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91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EAEN_manejo_culpa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,098</a:t>
                      </a:r>
                      <a:r>
                        <a:rPr lang="mr-IN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**</a:t>
                      </a:r>
                      <a:endParaRPr lang="mr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91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EAEN_manejo_miedo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,185</a:t>
                      </a:r>
                      <a:r>
                        <a:rPr lang="mr-IN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**</a:t>
                      </a:r>
                      <a:endParaRPr lang="mr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791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EAR_autoestima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-,011</a:t>
                      </a:r>
                      <a:r>
                        <a:rPr lang="mr-IN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*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29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**. La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correlación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es significativa en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nivel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0,01 (2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colas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*. La correlación es significativa en el nivel 0,05 (2 colas).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>
                <a:solidFill>
                  <a:srgbClr val="FFFFFF"/>
                </a:solidFill>
                <a:latin typeface="+mn-lt"/>
              </a:rPr>
              <a:t>RESULTADOS: DIFERENCIAS POR GÉNERO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76672"/>
            <a:ext cx="4189907" cy="33855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menor </a:t>
            </a:r>
            <a:r>
              <a:rPr lang="es-CO" sz="1600" b="1" i="1" dirty="0">
                <a:solidFill>
                  <a:srgbClr val="FFFFFF"/>
                </a:solidFill>
                <a:latin typeface="+mn-lt"/>
              </a:rPr>
              <a:t>(</a:t>
            </a:r>
            <a:r>
              <a:rPr lang="es-CO" sz="1600" b="1" i="1" dirty="0" smtClean="0">
                <a:solidFill>
                  <a:srgbClr val="FFFFFF"/>
                </a:solidFill>
                <a:latin typeface="+mn-lt"/>
              </a:rPr>
              <a:t>55,8% mujeres; 44,2% </a:t>
            </a:r>
            <a:r>
              <a:rPr lang="es-CO" sz="1600" b="1" i="1" dirty="0">
                <a:solidFill>
                  <a:srgbClr val="FFFFFF"/>
                </a:solidFill>
                <a:latin typeface="+mn-lt"/>
              </a:rPr>
              <a:t>hombres) </a:t>
            </a:r>
            <a:endParaRPr lang="es-CO" sz="1600" b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928292"/>
              </p:ext>
            </p:extLst>
          </p:nvPr>
        </p:nvGraphicFramePr>
        <p:xfrm>
          <a:off x="539552" y="1042766"/>
          <a:ext cx="8208910" cy="5410570"/>
        </p:xfrm>
        <a:graphic>
          <a:graphicData uri="http://schemas.openxmlformats.org/drawingml/2006/table">
            <a:tbl>
              <a:tblPr/>
              <a:tblGrid>
                <a:gridCol w="1841948"/>
                <a:gridCol w="564296"/>
                <a:gridCol w="564296"/>
                <a:gridCol w="564296"/>
                <a:gridCol w="564296"/>
                <a:gridCol w="798532"/>
                <a:gridCol w="915650"/>
                <a:gridCol w="564296"/>
                <a:gridCol w="1831300"/>
              </a:tblGrid>
              <a:tr h="354370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Mujeres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Hombres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Correlaciones (Rho de Spearman)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Prueba U de Mann-Whitney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60353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Coeficiente de correlación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Sig. (bilateral)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Decisión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EAEP_recuerdos_pos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-0,038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EAEP_humor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-0,006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EAEP_alegría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-,126**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EAEN_manejo_tristeza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,070**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EAEN_manejo_colera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,057**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EAEN_manejo_vergüenza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EAEN_manejo_culpa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,071**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EAEN_manejo_miedo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,147**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 comunicación interpersonal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-,107**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 autoeficacia social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-,096**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 autoeficacia empática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-,129**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EAR_autoestima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-,054**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EER resiliencia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EAEP_global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-,050**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EAEN_global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,095**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0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EACISE_global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152,64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-,116**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998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998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**. La correlación es significativa en el nivel 0,01 (2 colas).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998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*. La correlación es significativa en el nivel 0,05 (2 colas).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12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250330"/>
              </p:ext>
            </p:extLst>
          </p:nvPr>
        </p:nvGraphicFramePr>
        <p:xfrm>
          <a:off x="111836" y="372535"/>
          <a:ext cx="4319052" cy="6575859"/>
        </p:xfrm>
        <a:graphic>
          <a:graphicData uri="http://schemas.openxmlformats.org/drawingml/2006/table">
            <a:tbl>
              <a:tblPr/>
              <a:tblGrid>
                <a:gridCol w="2246955"/>
                <a:gridCol w="489609"/>
                <a:gridCol w="507096"/>
                <a:gridCol w="472123"/>
                <a:gridCol w="603269"/>
              </a:tblGrid>
              <a:tr h="2459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old"/>
                        </a:rPr>
                        <a:t>Mujeres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7088" marR="7088" marT="7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9746"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88" marR="7088" marT="70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</a:t>
                      </a: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</a:t>
                      </a: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</a:t>
                      </a: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Dev. est.</a:t>
                      </a: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EAEP </a:t>
                      </a:r>
                      <a:r>
                        <a:rPr lang="it-IT" sz="105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recuerdos</a:t>
                      </a:r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positivos</a:t>
                      </a:r>
                      <a:endParaRPr lang="it-IT" sz="105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EAEP humor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27,77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EAEP </a:t>
                      </a:r>
                      <a:r>
                        <a:rPr lang="it-IT" sz="105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alegría</a:t>
                      </a:r>
                      <a:endParaRPr lang="it-IT" sz="105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EAEN manejo de la tristeza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EAEN manejo de la colera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EAEN manejo de la vergüenza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EAEN manejo de la culpa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EAEN manejo de la miedo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EACISE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comunicación</a:t>
                      </a:r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interpersonal</a:t>
                      </a:r>
                      <a:endParaRPr lang="it-IT" sz="105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100,49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18,66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EACISE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autoeficacia</a:t>
                      </a:r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social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26,42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EACISE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autoeficacia</a:t>
                      </a:r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empática</a:t>
                      </a:r>
                      <a:endParaRPr lang="it-IT" sz="105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21,94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EAR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autoestima</a:t>
                      </a:r>
                      <a:endParaRPr lang="it-IT" sz="105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EER resiliencia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71,20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reinterpretación positiva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evitación mental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desahogo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apoyo instrumental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afrontamiento activo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negación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religión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humor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evitación conductual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refrenar el afrontamiento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apoyo emocional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sustancias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aceptación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180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supresión de actividades competitivas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10,35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planificación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LOTR optimismo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TOMOLOI inovación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72,94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12,28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TOMOLOI liderazgo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56,44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14,81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EARP resolución de problemas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64,28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12,29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93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EMPR_emprendedurismo_pes1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30,24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04320"/>
              </p:ext>
            </p:extLst>
          </p:nvPr>
        </p:nvGraphicFramePr>
        <p:xfrm>
          <a:off x="4670779" y="400757"/>
          <a:ext cx="4388556" cy="6389641"/>
        </p:xfrm>
        <a:graphic>
          <a:graphicData uri="http://schemas.openxmlformats.org/drawingml/2006/table">
            <a:tbl>
              <a:tblPr/>
              <a:tblGrid>
                <a:gridCol w="2271888"/>
                <a:gridCol w="493889"/>
                <a:gridCol w="522111"/>
                <a:gridCol w="465666"/>
                <a:gridCol w="635002"/>
              </a:tblGrid>
              <a:tr h="2446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old"/>
                        </a:rPr>
                        <a:t>Hombres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7088" marR="7088" marT="7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8110"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88" marR="7088" marT="70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</a:t>
                      </a: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</a:t>
                      </a: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</a:t>
                      </a: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Dev. est.</a:t>
                      </a: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EAEP recuerdos positivos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EAEP humor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27,41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EAEP alegría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15,94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manejo</a:t>
                      </a:r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de la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tristeza</a:t>
                      </a:r>
                      <a:endParaRPr lang="it-IT" sz="105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manejo</a:t>
                      </a:r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de la colera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manejo</a:t>
                      </a:r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de la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vergüenza</a:t>
                      </a:r>
                      <a:endParaRPr lang="it-IT" sz="105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manejo</a:t>
                      </a:r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de la culpa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</a:t>
                      </a:r>
                      <a:r>
                        <a:rPr lang="it-IT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manejo</a:t>
                      </a:r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del</a:t>
                      </a:r>
                      <a:r>
                        <a:rPr lang="it-IT" sz="105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miedo</a:t>
                      </a:r>
                      <a:endParaRPr lang="it-IT" sz="105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13,49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EACISE comunicación interpersonal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96,45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18,41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EACISE autoeficacia social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25,47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EACISE autoeficacia empática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20,43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EAR autoestima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16,71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EER resiliencia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72,38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reinterpretación positiva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evitación mental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desahogo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apoyo instrumental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afrontamiento activo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negación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religión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humor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evitación conductual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refrenar el afrontamiento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1,67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apoyo emocional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11,15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sustancias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aceptación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2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supresión de actividades competitivas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COPE planificación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11,78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LOTR optimismo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14,24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TOMOLOI inovación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12,23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TOMOLOI liderazgo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61,86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13,43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EARP resolución de problemas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64,32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12,09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79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EMPR_emprendedurismo_pes1</a:t>
                      </a:r>
                    </a:p>
                  </a:txBody>
                  <a:tcPr marL="7088" marR="7088" marT="7088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28,80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12,11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DIFERENCIAS </a:t>
            </a:r>
            <a:r>
              <a:rPr lang="it-IT" b="1" i="1" dirty="0">
                <a:solidFill>
                  <a:srgbClr val="FFFFFF"/>
                </a:solidFill>
                <a:latin typeface="+mn-lt"/>
              </a:rPr>
              <a:t>POR </a:t>
            </a: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GÉNERO: APLICACIÓN PERÚ, MINISTERIO DE EDUCACIÓN, 2015-2016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5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>
                <a:solidFill>
                  <a:srgbClr val="FFFFFF"/>
                </a:solidFill>
                <a:latin typeface="+mn-lt"/>
              </a:rPr>
              <a:t>RESULTADOS: DIFERENCIAS POR GÉNERO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476672"/>
            <a:ext cx="4644520" cy="33855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Estimación de riesgo (Odds Ratio) en el grupo mayor</a:t>
            </a:r>
            <a:endParaRPr lang="es-CO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0527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Las mujeres tienen, respecto a los hombres</a:t>
            </a:r>
            <a:r>
              <a:rPr lang="es-CO" dirty="0" smtClean="0"/>
              <a:t>, una probabilidad de caer en los valores bajos de las escalas</a:t>
            </a:r>
            <a:r>
              <a:rPr lang="es-ES_tradnl" dirty="0" smtClean="0"/>
              <a:t>...</a:t>
            </a:r>
            <a:endParaRPr lang="es-CO" dirty="0"/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1843159615"/>
              </p:ext>
            </p:extLst>
          </p:nvPr>
        </p:nvGraphicFramePr>
        <p:xfrm>
          <a:off x="1272332" y="19847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93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>
                <a:solidFill>
                  <a:srgbClr val="FFFFFF"/>
                </a:solidFill>
                <a:latin typeface="+mn-lt"/>
              </a:rPr>
              <a:t>RESULTADOS: DIFERENCIAS POR GÉNERO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476672"/>
            <a:ext cx="4659448" cy="33855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Estimación de riesgo (Odds Ratio) en el grupo menor</a:t>
            </a:r>
            <a:endParaRPr lang="es-CO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0527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Los hombres tienen</a:t>
            </a:r>
            <a:r>
              <a:rPr lang="es-CO" b="1" dirty="0"/>
              <a:t>, respecto a </a:t>
            </a:r>
            <a:r>
              <a:rPr lang="es-CO" b="1" dirty="0" smtClean="0"/>
              <a:t>las mujeres</a:t>
            </a:r>
            <a:r>
              <a:rPr lang="es-CO" dirty="0" smtClean="0"/>
              <a:t>, </a:t>
            </a:r>
            <a:r>
              <a:rPr lang="es-CO" dirty="0"/>
              <a:t>una probabilidad de caer en los valores bajos de las escalas</a:t>
            </a:r>
            <a:r>
              <a:rPr lang="es-ES_tradnl" dirty="0"/>
              <a:t>...</a:t>
            </a:r>
            <a:endParaRPr lang="es-CO" dirty="0"/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3656258754"/>
              </p:ext>
            </p:extLst>
          </p:nvPr>
        </p:nvGraphicFramePr>
        <p:xfrm>
          <a:off x="1272332" y="19847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391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53790204"/>
              </p:ext>
            </p:extLst>
          </p:nvPr>
        </p:nvGraphicFramePr>
        <p:xfrm>
          <a:off x="971600" y="980728"/>
          <a:ext cx="708044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059832" y="-35644"/>
            <a:ext cx="2596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Las escalas utilizadas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2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>
                <a:solidFill>
                  <a:srgbClr val="FFFFFF"/>
                </a:solidFill>
                <a:latin typeface="+mn-lt"/>
              </a:rPr>
              <a:t>RESULTADOS: DIFERENCIAS POR </a:t>
            </a: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CLASES DE EDAD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76672"/>
            <a:ext cx="1352391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mayor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548584"/>
              </p:ext>
            </p:extLst>
          </p:nvPr>
        </p:nvGraphicFramePr>
        <p:xfrm>
          <a:off x="251520" y="1412776"/>
          <a:ext cx="8733662" cy="3734301"/>
        </p:xfrm>
        <a:graphic>
          <a:graphicData uri="http://schemas.openxmlformats.org/drawingml/2006/table">
            <a:tbl>
              <a:tblPr/>
              <a:tblGrid>
                <a:gridCol w="1348216"/>
                <a:gridCol w="525408"/>
                <a:gridCol w="634454"/>
                <a:gridCol w="525408"/>
                <a:gridCol w="644367"/>
                <a:gridCol w="525408"/>
                <a:gridCol w="634454"/>
                <a:gridCol w="862462"/>
                <a:gridCol w="912028"/>
                <a:gridCol w="393265"/>
                <a:gridCol w="1728192"/>
              </a:tblGrid>
              <a:tr h="252212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Hasta 20 años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21-25 años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25-29 años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Correlaciones (Rho de Spearman)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Prueba</a:t>
                      </a:r>
                      <a:r>
                        <a:rPr lang="it-IT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it-IT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Kruskal</a:t>
                      </a:r>
                      <a:r>
                        <a:rPr lang="it-IT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Wallis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730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Coeficiente de correlación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Sig. (bilateral)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Decisión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EAEP_recuerdos_pos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,073</a:t>
                      </a:r>
                      <a:r>
                        <a:rPr lang="mr-IN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**</a:t>
                      </a:r>
                      <a:endParaRPr lang="mr-IN" sz="1100" b="1" i="0" u="none" strike="noStrike" dirty="0">
                        <a:solidFill>
                          <a:srgbClr val="000000"/>
                        </a:solidFill>
                        <a:effectLst/>
                        <a:latin typeface="Colibri"/>
                        <a:cs typeface="Co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rechaza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la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hipótesis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nula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EAEP_humor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,063</a:t>
                      </a:r>
                      <a:r>
                        <a:rPr lang="mr-IN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**</a:t>
                      </a:r>
                      <a:endParaRPr lang="mr-IN" sz="1100" b="1" i="0" u="none" strike="noStrike" dirty="0">
                        <a:solidFill>
                          <a:srgbClr val="000000"/>
                        </a:solidFill>
                        <a:effectLst/>
                        <a:latin typeface="Colibri"/>
                        <a:cs typeface="Co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EAEP_alegría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,051</a:t>
                      </a:r>
                      <a:r>
                        <a:rPr lang="mr-IN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**</a:t>
                      </a:r>
                      <a:endParaRPr lang="mr-IN" sz="1100" b="1" i="0" u="none" strike="noStrike">
                        <a:solidFill>
                          <a:srgbClr val="000000"/>
                        </a:solidFill>
                        <a:effectLst/>
                        <a:latin typeface="Colibri"/>
                        <a:cs typeface="Co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EAEN_manejo_tristeza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,093</a:t>
                      </a:r>
                      <a:r>
                        <a:rPr lang="mr-IN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**</a:t>
                      </a:r>
                      <a:endParaRPr lang="mr-IN" sz="1100" b="1" i="0" u="none" strike="noStrike">
                        <a:solidFill>
                          <a:srgbClr val="000000"/>
                        </a:solidFill>
                        <a:effectLst/>
                        <a:latin typeface="Colibri"/>
                        <a:cs typeface="Co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EAEN_manejo_colera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,099</a:t>
                      </a:r>
                      <a:r>
                        <a:rPr lang="mr-IN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**</a:t>
                      </a:r>
                      <a:endParaRPr lang="mr-IN" sz="1100" b="1" i="0" u="none" strike="noStrike">
                        <a:solidFill>
                          <a:srgbClr val="000000"/>
                        </a:solidFill>
                        <a:effectLst/>
                        <a:latin typeface="Colibri"/>
                        <a:cs typeface="Co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EAEN_manejo_vergüenza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,099</a:t>
                      </a:r>
                      <a:r>
                        <a:rPr lang="mr-IN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**</a:t>
                      </a:r>
                      <a:endParaRPr lang="mr-IN" sz="1100" b="1" i="0" u="none" strike="noStrike">
                        <a:solidFill>
                          <a:srgbClr val="000000"/>
                        </a:solidFill>
                        <a:effectLst/>
                        <a:latin typeface="Colibri"/>
                        <a:cs typeface="Co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EAEN_manejo_culpa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,084</a:t>
                      </a:r>
                      <a:r>
                        <a:rPr lang="mr-IN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**</a:t>
                      </a:r>
                      <a:endParaRPr lang="mr-IN" sz="1100" b="1" i="0" u="none" strike="noStrike">
                        <a:solidFill>
                          <a:srgbClr val="000000"/>
                        </a:solidFill>
                        <a:effectLst/>
                        <a:latin typeface="Colibri"/>
                        <a:cs typeface="Co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EAEN_manejo_miedo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,091</a:t>
                      </a:r>
                      <a:r>
                        <a:rPr lang="mr-IN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**</a:t>
                      </a:r>
                      <a:endParaRPr lang="mr-IN" sz="1100" b="1" i="0" u="none" strike="noStrike">
                        <a:solidFill>
                          <a:srgbClr val="000000"/>
                        </a:solidFill>
                        <a:effectLst/>
                        <a:latin typeface="Colibri"/>
                        <a:cs typeface="Co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EAR_autoestima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,102</a:t>
                      </a:r>
                      <a:r>
                        <a:rPr lang="mr-IN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olibri"/>
                          <a:cs typeface="Colibri"/>
                        </a:rPr>
                        <a:t>**</a:t>
                      </a:r>
                      <a:endParaRPr lang="mr-IN" sz="1100" b="1" i="0" u="none" strike="noStrike" dirty="0">
                        <a:solidFill>
                          <a:srgbClr val="000000"/>
                        </a:solidFill>
                        <a:effectLst/>
                        <a:latin typeface="Colibri"/>
                        <a:cs typeface="Co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,030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777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777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**. La correlación es significativa en el nivel 0,01 (2 colas).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777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*. La correlación es significativa en el nivel 0,05 (2 colas).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44719"/>
              </p:ext>
            </p:extLst>
          </p:nvPr>
        </p:nvGraphicFramePr>
        <p:xfrm>
          <a:off x="1835696" y="476672"/>
          <a:ext cx="3073400" cy="782320"/>
        </p:xfrm>
        <a:graphic>
          <a:graphicData uri="http://schemas.openxmlformats.org/drawingml/2006/table">
            <a:tbl>
              <a:tblPr/>
              <a:tblGrid>
                <a:gridCol w="1422400"/>
                <a:gridCol w="8255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2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Frecuencia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hasta 20 años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25585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21 a 25 años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25 a 29 años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ttangolo arrotondato 5"/>
          <p:cNvSpPr/>
          <p:nvPr/>
        </p:nvSpPr>
        <p:spPr>
          <a:xfrm>
            <a:off x="179512" y="5373216"/>
            <a:ext cx="4464496" cy="11521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en el grupo menor no se encuentran evidencias estadisticamente significativas, probablemente debido al fuerte desequilibrio entre las clase de edad</a:t>
            </a:r>
            <a:endParaRPr lang="es-CO" sz="1600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2713"/>
              </p:ext>
            </p:extLst>
          </p:nvPr>
        </p:nvGraphicFramePr>
        <p:xfrm>
          <a:off x="5796136" y="5445224"/>
          <a:ext cx="2880319" cy="782320"/>
        </p:xfrm>
        <a:graphic>
          <a:graphicData uri="http://schemas.openxmlformats.org/drawingml/2006/table">
            <a:tbl>
              <a:tblPr/>
              <a:tblGrid>
                <a:gridCol w="1147232"/>
                <a:gridCol w="796984"/>
                <a:gridCol w="93610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2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Frecuencia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hasta 20 años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21 a 25 años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25 a 29 años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Freccia destra 6"/>
          <p:cNvSpPr/>
          <p:nvPr/>
        </p:nvSpPr>
        <p:spPr>
          <a:xfrm>
            <a:off x="4932040" y="5733256"/>
            <a:ext cx="720080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2616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>
                <a:solidFill>
                  <a:srgbClr val="FFFFFF"/>
                </a:solidFill>
                <a:latin typeface="+mn-lt"/>
              </a:rPr>
              <a:t>RESULTADOS: DIFERENCIAS POR </a:t>
            </a: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JÓVENES CON Y SIN HIJOS 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76672"/>
            <a:ext cx="1352391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mayor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26686"/>
              </p:ext>
            </p:extLst>
          </p:nvPr>
        </p:nvGraphicFramePr>
        <p:xfrm>
          <a:off x="1907704" y="465996"/>
          <a:ext cx="2664296" cy="586740"/>
        </p:xfrm>
        <a:graphic>
          <a:graphicData uri="http://schemas.openxmlformats.org/drawingml/2006/table">
            <a:tbl>
              <a:tblPr/>
              <a:tblGrid>
                <a:gridCol w="998767"/>
                <a:gridCol w="873441"/>
                <a:gridCol w="79208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Frecuencia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</a:t>
                      </a:r>
                      <a:r>
                        <a:rPr lang="it-IT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tienen</a:t>
                      </a:r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hijos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41327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tienen</a:t>
                      </a:r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hijos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255135"/>
              </p:ext>
            </p:extLst>
          </p:nvPr>
        </p:nvGraphicFramePr>
        <p:xfrm>
          <a:off x="457200" y="1340768"/>
          <a:ext cx="8435282" cy="3655695"/>
        </p:xfrm>
        <a:graphic>
          <a:graphicData uri="http://schemas.openxmlformats.org/drawingml/2006/table">
            <a:tbl>
              <a:tblPr/>
              <a:tblGrid>
                <a:gridCol w="1602703"/>
                <a:gridCol w="685367"/>
                <a:gridCol w="685367"/>
                <a:gridCol w="685367"/>
                <a:gridCol w="685367"/>
                <a:gridCol w="922757"/>
                <a:gridCol w="795906"/>
                <a:gridCol w="500238"/>
                <a:gridCol w="1872210"/>
              </a:tblGrid>
              <a:tr h="329184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 tiene hijos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Tiene hijos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Correlaciones (Rho de Spearman)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Prueba U de Mann-Whitney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861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Coeficiente de correlación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Sig. (bilateral)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Decisión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30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EAEP_recuerdos_pos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,041**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EAEP_humor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,010*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EAEP_alegría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,069**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EAEN_manejo_tristeza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EAEN_manejo_colera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,027**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EAEN_manejo_vergüenza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,023**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EAEN_manejo_culpa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,024**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EAEN_manejo_miedo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,011*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EAR_autoestima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,054**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rechaza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hipótesis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nula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30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3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 La correlación es significativa en el nivel 0,01 (2 colas).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3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 La correlación es significativa en el nivel 0,05 (2 colas).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Rettangolo arrotondato 10"/>
          <p:cNvSpPr/>
          <p:nvPr/>
        </p:nvSpPr>
        <p:spPr>
          <a:xfrm>
            <a:off x="179512" y="5373216"/>
            <a:ext cx="4464496" cy="11521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en el grupo menor no se encuentran evidencias estadisticamente significativas, probablemente debido al fuerte desequilibrio entre los dos grupos</a:t>
            </a:r>
            <a:endParaRPr lang="es-CO" sz="1600" dirty="0"/>
          </a:p>
        </p:txBody>
      </p:sp>
      <p:sp>
        <p:nvSpPr>
          <p:cNvPr id="13" name="Freccia destra 12"/>
          <p:cNvSpPr/>
          <p:nvPr/>
        </p:nvSpPr>
        <p:spPr>
          <a:xfrm>
            <a:off x="4932040" y="5733256"/>
            <a:ext cx="720080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000322"/>
              </p:ext>
            </p:extLst>
          </p:nvPr>
        </p:nvGraphicFramePr>
        <p:xfrm>
          <a:off x="5868144" y="5589240"/>
          <a:ext cx="2664296" cy="586740"/>
        </p:xfrm>
        <a:graphic>
          <a:graphicData uri="http://schemas.openxmlformats.org/drawingml/2006/table">
            <a:tbl>
              <a:tblPr/>
              <a:tblGrid>
                <a:gridCol w="998767"/>
                <a:gridCol w="873441"/>
                <a:gridCol w="79208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Frecuencia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</a:t>
                      </a:r>
                      <a:r>
                        <a:rPr lang="it-IT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tienen</a:t>
                      </a:r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hijos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tienen</a:t>
                      </a:r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hijos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4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251520" y="643508"/>
            <a:ext cx="1352391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mayor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426313"/>
              </p:ext>
            </p:extLst>
          </p:nvPr>
        </p:nvGraphicFramePr>
        <p:xfrm>
          <a:off x="1907704" y="715516"/>
          <a:ext cx="64135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Documento" r:id="rId3" imgW="6413500" imgH="2692400" progId="Word.Document.12">
                  <p:embed/>
                </p:oleObj>
              </mc:Choice>
              <mc:Fallback>
                <p:oleObj name="Documento" r:id="rId3" imgW="6413500" imgH="269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715516"/>
                        <a:ext cx="6413500" cy="269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609602"/>
              </p:ext>
            </p:extLst>
          </p:nvPr>
        </p:nvGraphicFramePr>
        <p:xfrm>
          <a:off x="1907704" y="3523828"/>
          <a:ext cx="64135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Documento" r:id="rId5" imgW="6413500" imgH="2857500" progId="Word.Document.12">
                  <p:embed/>
                </p:oleObj>
              </mc:Choice>
              <mc:Fallback>
                <p:oleObj name="Documento" r:id="rId5" imgW="6413500" imgH="2857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4" y="3523828"/>
                        <a:ext cx="64135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23528" y="4099892"/>
            <a:ext cx="1367319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menor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PERCEPCIÓN DE LA CONDICIÓN DE POBREZA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505364"/>
              </p:ext>
            </p:extLst>
          </p:nvPr>
        </p:nvGraphicFramePr>
        <p:xfrm>
          <a:off x="107504" y="1844824"/>
          <a:ext cx="2160240" cy="1224135"/>
        </p:xfrm>
        <a:graphic>
          <a:graphicData uri="http://schemas.openxmlformats.org/drawingml/2006/table">
            <a:tbl>
              <a:tblPr/>
              <a:tblGrid>
                <a:gridCol w="864096"/>
                <a:gridCol w="1296144"/>
              </a:tblGrid>
              <a:tr h="244827">
                <a:tc>
                  <a:txBody>
                    <a:bodyPr/>
                    <a:lstStyle/>
                    <a:p>
                      <a:pPr algn="l" fontAlgn="b"/>
                      <a:endParaRPr lang="it-IT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Incoherentes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Buena</a:t>
                      </a:r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condición</a:t>
                      </a:r>
                      <a:endParaRPr lang="it-IT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71,56%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Mala </a:t>
                      </a:r>
                      <a:r>
                        <a:rPr lang="it-IT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condición</a:t>
                      </a:r>
                      <a:endParaRPr lang="it-IT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4,40%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02532"/>
              </p:ext>
            </p:extLst>
          </p:nvPr>
        </p:nvGraphicFramePr>
        <p:xfrm>
          <a:off x="107504" y="4725144"/>
          <a:ext cx="2160240" cy="1224135"/>
        </p:xfrm>
        <a:graphic>
          <a:graphicData uri="http://schemas.openxmlformats.org/drawingml/2006/table">
            <a:tbl>
              <a:tblPr/>
              <a:tblGrid>
                <a:gridCol w="864096"/>
                <a:gridCol w="1296144"/>
              </a:tblGrid>
              <a:tr h="244827">
                <a:tc>
                  <a:txBody>
                    <a:bodyPr/>
                    <a:lstStyle/>
                    <a:p>
                      <a:pPr algn="l" fontAlgn="b"/>
                      <a:endParaRPr lang="it-IT" sz="12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Incoherentes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Buena</a:t>
                      </a:r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condición</a:t>
                      </a:r>
                      <a:endParaRPr lang="it-IT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75,31</a:t>
                      </a:r>
                      <a:r>
                        <a:rPr lang="mr-IN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%</a:t>
                      </a:r>
                      <a:endParaRPr lang="mr-IN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Mala condición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4,</a:t>
                      </a:r>
                      <a:r>
                        <a:rPr lang="es-ES_tradnl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83</a:t>
                      </a:r>
                      <a:r>
                        <a:rPr lang="mr-IN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%</a:t>
                      </a:r>
                      <a:endParaRPr lang="mr-IN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27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603019"/>
              </p:ext>
            </p:extLst>
          </p:nvPr>
        </p:nvGraphicFramePr>
        <p:xfrm>
          <a:off x="1907704" y="3284984"/>
          <a:ext cx="64135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Documento" r:id="rId3" imgW="6413500" imgH="1790700" progId="Word.Document.12">
                  <p:embed/>
                </p:oleObj>
              </mc:Choice>
              <mc:Fallback>
                <p:oleObj name="Documento" r:id="rId3" imgW="6413500" imgH="179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3284984"/>
                        <a:ext cx="6413500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971033"/>
              </p:ext>
            </p:extLst>
          </p:nvPr>
        </p:nvGraphicFramePr>
        <p:xfrm>
          <a:off x="1907704" y="908720"/>
          <a:ext cx="64135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Documento" r:id="rId5" imgW="6413500" imgH="1790700" progId="Word.Document.12">
                  <p:embed/>
                </p:oleObj>
              </mc:Choice>
              <mc:Fallback>
                <p:oleObj name="Documento" r:id="rId5" imgW="6413500" imgH="179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4" y="908720"/>
                        <a:ext cx="6413500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251520" y="908720"/>
            <a:ext cx="1352391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mayor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23528" y="3356992"/>
            <a:ext cx="1367319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menor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PERCEPCIÓN DE LA CONDICIÓN DE POBREZA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8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>
                <a:solidFill>
                  <a:srgbClr val="FFFFFF"/>
                </a:solidFill>
                <a:latin typeface="+mn-lt"/>
              </a:rPr>
              <a:t>RESULTADOS: </a:t>
            </a: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LOS INGRESOS DEL HOGAR....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76672"/>
            <a:ext cx="1367319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menor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64685"/>
              </p:ext>
            </p:extLst>
          </p:nvPr>
        </p:nvGraphicFramePr>
        <p:xfrm>
          <a:off x="539552" y="1052736"/>
          <a:ext cx="8229600" cy="5031182"/>
        </p:xfrm>
        <a:graphic>
          <a:graphicData uri="http://schemas.openxmlformats.org/drawingml/2006/table">
            <a:tbl>
              <a:tblPr/>
              <a:tblGrid>
                <a:gridCol w="1881051"/>
                <a:gridCol w="566453"/>
                <a:gridCol w="566453"/>
                <a:gridCol w="566453"/>
                <a:gridCol w="566453"/>
                <a:gridCol w="801584"/>
                <a:gridCol w="876399"/>
                <a:gridCol w="684019"/>
                <a:gridCol w="1720735"/>
              </a:tblGrid>
              <a:tr h="352697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Cubren</a:t>
                      </a:r>
                      <a:r>
                        <a:rPr lang="it-IT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los</a:t>
                      </a:r>
                      <a:r>
                        <a:rPr lang="it-IT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gastos</a:t>
                      </a:r>
                      <a:r>
                        <a:rPr lang="it-IT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mínimos</a:t>
                      </a:r>
                      <a:endParaRPr lang="it-IT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No cubren los gastos mínimos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Correlaciones (Rho de Spearman)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Prueba U de Mann-Whitney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3513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Coeficiente de correlación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Sig. (bilateral)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Decisión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EAEP_recuerdos_pos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14,82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0,731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0,731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EAEP_humor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30,21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30,45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0,281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0,281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EAEP_alegría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17,22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0,494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0,494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EAEN_manejo_tristeza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17,18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0,781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0,781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EAEN_manejo_colera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0,678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0,678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EAEN_manejo_vergüenza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13,15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13,16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0,467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0,467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EAEN_manejo_culpa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0,600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0,600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EAEN_manejo_miedo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14,19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0,539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0,539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EACISE comunicación interpersonal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104,48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106,00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105,75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,044*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EACISE autoeficacia social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27,91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28,43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,049*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EACISE autoeficacia empática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21,68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22,02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,041*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EAR_autoestima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18,36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,052**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EER resiliencia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50,06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50,44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EAEP_global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62,20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62,55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0,293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0,293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EAEN_global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63,65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63,62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0,461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0,461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EACISE_global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154,07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157,50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156,20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160,00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,048*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Se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rechaza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la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hipótesis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nula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03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268" y="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b="1" i="1" dirty="0">
                <a:solidFill>
                  <a:srgbClr val="FFFFFF"/>
                </a:solidFill>
                <a:latin typeface="+mn-lt"/>
              </a:rPr>
              <a:t>RESULTADOS: </a:t>
            </a: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CONDICIÓN ACTUAL DEL </a:t>
            </a:r>
            <a:r>
              <a:rPr lang="it-IT" b="1" i="1" dirty="0">
                <a:solidFill>
                  <a:srgbClr val="FFFFFF"/>
                </a:solidFill>
                <a:latin typeface="+mn-lt"/>
              </a:rPr>
              <a:t>HOGAR.</a:t>
            </a:r>
            <a:r>
              <a:rPr lang="it-IT" b="1" i="1" dirty="0" smtClean="0">
                <a:solidFill>
                  <a:srgbClr val="FFFFFF"/>
                </a:solidFill>
                <a:latin typeface="+mn-lt"/>
              </a:rPr>
              <a:t>...</a:t>
            </a:r>
            <a:endParaRPr lang="en-US" b="1" i="1" dirty="0">
              <a:solidFill>
                <a:srgbClr val="FFFFFF"/>
              </a:solidFill>
              <a:latin typeface="+mn-lt"/>
              <a:cs typeface="Times New Roman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76672"/>
            <a:ext cx="1367319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menor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35355"/>
              </p:ext>
            </p:extLst>
          </p:nvPr>
        </p:nvGraphicFramePr>
        <p:xfrm>
          <a:off x="539552" y="908720"/>
          <a:ext cx="7848872" cy="5603692"/>
        </p:xfrm>
        <a:graphic>
          <a:graphicData uri="http://schemas.openxmlformats.org/drawingml/2006/table">
            <a:tbl>
              <a:tblPr/>
              <a:tblGrid>
                <a:gridCol w="1803396"/>
                <a:gridCol w="543068"/>
                <a:gridCol w="543068"/>
                <a:gridCol w="543068"/>
                <a:gridCol w="543068"/>
                <a:gridCol w="768493"/>
                <a:gridCol w="728447"/>
                <a:gridCol w="576064"/>
                <a:gridCol w="1800200"/>
              </a:tblGrid>
              <a:tr h="323812"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Buena condición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Mala condición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Correlaciones (Rho de Spearman)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Prueba</a:t>
                      </a:r>
                      <a:r>
                        <a:rPr lang="it-IT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U de Mann-</a:t>
                      </a:r>
                      <a:r>
                        <a:rPr lang="it-IT" sz="105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Whitney</a:t>
                      </a:r>
                      <a:endParaRPr lang="it-IT" sz="105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15874"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Coeficiente de correlación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Sig. (bilateral)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Decisión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EAEP_recuerdos_pos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EAEP_humor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EAEP_alegría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-,041*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EAEN_manejo_tristeza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,048*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EAEN_manejo_colera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,069**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EAEN_manejo_vergüenza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,047*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EAEN_manejo_culpa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conserva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EAEN_manejo_miedo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,097**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 comunicación interpersonal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,091**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 autoeficacia social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,073**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 autoeficacia empática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,055**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EAR_autoestima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EER resiliencia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,060**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EAEP_global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0,020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EAEN_global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,069**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4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EACISE_global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154,75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,088**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rechaza la hipótesis nula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37375"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3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**. La correlación es significativa en el nivel 0,01 (2 colas).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3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*. La correlación es significativa en el nivel 0,05 (2 colas).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4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771800" y="-27384"/>
            <a:ext cx="390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Elaboraciones por Macroregiones</a:t>
            </a:r>
            <a:endParaRPr lang="es-CO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175180"/>
              </p:ext>
            </p:extLst>
          </p:nvPr>
        </p:nvGraphicFramePr>
        <p:xfrm>
          <a:off x="1331640" y="332656"/>
          <a:ext cx="5985346" cy="331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020101"/>
              </p:ext>
            </p:extLst>
          </p:nvPr>
        </p:nvGraphicFramePr>
        <p:xfrm>
          <a:off x="1331640" y="3573016"/>
          <a:ext cx="61206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527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771800" y="-27384"/>
            <a:ext cx="390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Elaboraciones por Macroregiones</a:t>
            </a:r>
            <a:endParaRPr lang="es-CO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062863"/>
              </p:ext>
            </p:extLst>
          </p:nvPr>
        </p:nvGraphicFramePr>
        <p:xfrm>
          <a:off x="1259632" y="836712"/>
          <a:ext cx="66040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685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50374"/>
              </p:ext>
            </p:extLst>
          </p:nvPr>
        </p:nvGraphicFramePr>
        <p:xfrm>
          <a:off x="611560" y="908720"/>
          <a:ext cx="5184577" cy="5105340"/>
        </p:xfrm>
        <a:graphic>
          <a:graphicData uri="http://schemas.openxmlformats.org/drawingml/2006/table">
            <a:tbl>
              <a:tblPr/>
              <a:tblGrid>
                <a:gridCol w="2684461"/>
                <a:gridCol w="1250058"/>
                <a:gridCol w="1250058"/>
              </a:tblGrid>
              <a:tr h="11867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Matriz de componente rotado</a:t>
                      </a:r>
                      <a:r>
                        <a:rPr lang="it-IT" sz="14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260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Componente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1867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EAEP recuerdos positivos</a:t>
                      </a:r>
                      <a:endParaRPr lang="es-CL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2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EAEP humor</a:t>
                      </a:r>
                      <a:endParaRPr lang="es-CL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2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EAEP alegría</a:t>
                      </a:r>
                      <a:endParaRPr lang="es-CL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0,639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3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manejo de la tristeza</a:t>
                      </a:r>
                      <a:endParaRPr lang="es-CL" sz="1400" b="1" i="0" u="none" strike="noStrike" noProof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0,839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  <a:tr h="333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manejo de la colera</a:t>
                      </a:r>
                      <a:endParaRPr lang="es-CL" sz="1400" b="1" i="0" u="none" strike="noStrike" noProof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0,773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  <a:tr h="445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manejo de la vergüenza</a:t>
                      </a:r>
                      <a:endParaRPr lang="es-CL" sz="1400" b="1" i="0" u="none" strike="noStrike" noProof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0,837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  <a:tr h="333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manejo de la culpa</a:t>
                      </a:r>
                      <a:endParaRPr lang="es-CL" sz="1400" b="1" i="0" u="none" strike="noStrike" noProof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0,803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  <a:tr h="333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EAEN manejo del miedo</a:t>
                      </a:r>
                      <a:endParaRPr lang="es-CL" sz="1400" b="1" i="0" u="none" strike="noStrike" noProof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0,786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  <a:tr h="5563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EACISE comunicación interpersonal</a:t>
                      </a:r>
                      <a:endParaRPr lang="es-CL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0,856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3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EACISE autoeficacia social</a:t>
                      </a:r>
                      <a:endParaRPr lang="es-CL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0,883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5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EACISE autoeficacia empática</a:t>
                      </a:r>
                      <a:endParaRPr lang="es-CL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0,853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3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EAR autoestima</a:t>
                      </a:r>
                      <a:endParaRPr lang="es-CL" sz="14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0,647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9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EER resiliencia</a:t>
                      </a:r>
                      <a:endParaRPr lang="es-CL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0,577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2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963316"/>
              </p:ext>
            </p:extLst>
          </p:nvPr>
        </p:nvGraphicFramePr>
        <p:xfrm>
          <a:off x="6228184" y="5301208"/>
          <a:ext cx="2801922" cy="1097279"/>
        </p:xfrm>
        <a:graphic>
          <a:graphicData uri="http://schemas.openxmlformats.org/drawingml/2006/table">
            <a:tbl>
              <a:tblPr/>
              <a:tblGrid>
                <a:gridCol w="933974"/>
                <a:gridCol w="933974"/>
                <a:gridCol w="933974"/>
              </a:tblGrid>
              <a:tr h="22252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L" sz="1200" b="0" i="1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Método de extracción: análisis de componentes principales. </a:t>
                      </a:r>
                      <a:endParaRPr lang="es-CL" sz="1200" b="0" i="1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252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L" sz="1200" b="0" i="1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Método de rotación: Varimax con normalización Kaiser.</a:t>
                      </a:r>
                      <a:endParaRPr lang="es-CL" sz="1200" b="0" i="1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252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L" sz="12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a. La rotación ha convergido en 3 iteraciones.</a:t>
                      </a:r>
                      <a:endParaRPr lang="es-CL" sz="12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74646" y="27856"/>
            <a:ext cx="820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Análisis factorial del conjunto de constructos que conforman las escalas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24328" y="548680"/>
            <a:ext cx="1367319" cy="338554"/>
          </a:xfrm>
          <a:prstGeom prst="rect">
            <a:avLst/>
          </a:prstGeom>
          <a:solidFill>
            <a:srgbClr val="990000"/>
          </a:solidFill>
        </p:spPr>
        <p:txBody>
          <a:bodyPr wrap="none" rtlCol="0">
            <a:spAutoFit/>
          </a:bodyPr>
          <a:lstStyle/>
          <a:p>
            <a:r>
              <a:rPr lang="es-CO" sz="1600" b="1" dirty="0" smtClean="0">
                <a:solidFill>
                  <a:srgbClr val="FFFFFF"/>
                </a:solidFill>
                <a:latin typeface="+mn-lt"/>
              </a:rPr>
              <a:t>Grupo menor</a:t>
            </a:r>
            <a:endParaRPr lang="es-CO" sz="1600" b="1" i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163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63376"/>
            <a:ext cx="7489825" cy="6350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7" name="CasellaDiTesto 6"/>
          <p:cNvSpPr txBox="1"/>
          <p:nvPr/>
        </p:nvSpPr>
        <p:spPr>
          <a:xfrm>
            <a:off x="474646" y="27856"/>
            <a:ext cx="820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Análisis factorial del conjunto de constructos que conforman las escalas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2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497888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it-IT" sz="2800" b="1" i="1" dirty="0" smtClean="0">
                <a:latin typeface="+mn-lt"/>
              </a:rPr>
              <a:t>AUTO-EFICACIA EN EL MANEJO DE LAS EMOCIONES POSITIVAS (EAEP)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49630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2400" b="1" dirty="0" smtClean="0">
                <a:solidFill>
                  <a:srgbClr val="FF3300"/>
                </a:solidFill>
                <a:latin typeface="+mn-lt"/>
              </a:rPr>
              <a:t>Las convicciones de autoeficacia en el manejo de la afectividad positiva</a:t>
            </a:r>
            <a:r>
              <a:rPr lang="es-ES" sz="2400" dirty="0" smtClean="0">
                <a:latin typeface="+mn-lt"/>
              </a:rPr>
              <a:t>, generalmente se refieren a la creencia que las personas tienen acerca de su capacidad para expresar, mejorar, prolongar y generar sentimientos positivos. </a:t>
            </a: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1600" dirty="0" smtClean="0">
                <a:latin typeface="+mn-lt"/>
              </a:rPr>
              <a:t>(Bandura et al., 2003; Caprara, Di Giunta, Eisenberg, Gerbino, Pastorelli, &amp; Tramontano, 2008). </a:t>
            </a:r>
          </a:p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endParaRPr lang="es-ES" sz="1600" dirty="0" smtClean="0">
              <a:latin typeface="+mn-lt"/>
            </a:endParaRPr>
          </a:p>
        </p:txBody>
      </p:sp>
      <p:sp>
        <p:nvSpPr>
          <p:cNvPr id="18436" name="CasellaDiTesto 6"/>
          <p:cNvSpPr txBox="1">
            <a:spLocks noChangeArrowheads="1"/>
          </p:cNvSpPr>
          <p:nvPr/>
        </p:nvSpPr>
        <p:spPr bwMode="auto">
          <a:xfrm>
            <a:off x="3059113" y="-34925"/>
            <a:ext cx="2597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CO" b="1">
                <a:solidFill>
                  <a:schemeClr val="bg1"/>
                </a:solidFill>
              </a:rPr>
              <a:t>Las escalas utilizadas</a:t>
            </a:r>
          </a:p>
        </p:txBody>
      </p:sp>
    </p:spTree>
    <p:extLst>
      <p:ext uri="{BB962C8B-B14F-4D97-AF65-F5344CB8AC3E}">
        <p14:creationId xmlns:p14="http://schemas.microsoft.com/office/powerpoint/2010/main" val="36493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0"/>
            <a:ext cx="7727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Conclusiones: </a:t>
            </a:r>
            <a:r>
              <a:rPr lang="es-CO" b="1" dirty="0" smtClean="0">
                <a:solidFill>
                  <a:schemeClr val="bg1"/>
                </a:solidFill>
              </a:rPr>
              <a:t>sugerencias </a:t>
            </a:r>
            <a:r>
              <a:rPr lang="es-CO" b="1" dirty="0">
                <a:solidFill>
                  <a:schemeClr val="bg1"/>
                </a:solidFill>
              </a:rPr>
              <a:t>para la mejora del proceso de </a:t>
            </a:r>
            <a:r>
              <a:rPr lang="es-CO" b="1" dirty="0" smtClean="0">
                <a:solidFill>
                  <a:schemeClr val="bg1"/>
                </a:solidFill>
              </a:rPr>
              <a:t>aplicación</a:t>
            </a:r>
            <a:endParaRPr lang="es-CO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944437589"/>
              </p:ext>
            </p:extLst>
          </p:nvPr>
        </p:nvGraphicFramePr>
        <p:xfrm>
          <a:off x="467544" y="764704"/>
          <a:ext cx="727945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56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65129" y="0"/>
            <a:ext cx="40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Conclusiones: </a:t>
            </a:r>
            <a:r>
              <a:rPr lang="es-CO" b="1" dirty="0" smtClean="0">
                <a:solidFill>
                  <a:schemeClr val="bg1"/>
                </a:solidFill>
              </a:rPr>
              <a:t>primeras evidencias </a:t>
            </a:r>
            <a:endParaRPr lang="es-CO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105746814"/>
              </p:ext>
            </p:extLst>
          </p:nvPr>
        </p:nvGraphicFramePr>
        <p:xfrm>
          <a:off x="467544" y="764704"/>
          <a:ext cx="727945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458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3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66581"/>
              </p:ext>
            </p:extLst>
          </p:nvPr>
        </p:nvGraphicFramePr>
        <p:xfrm>
          <a:off x="2411413" y="2451100"/>
          <a:ext cx="6553200" cy="976313"/>
        </p:xfrm>
        <a:graphic>
          <a:graphicData uri="http://schemas.openxmlformats.org/drawingml/2006/table">
            <a:tbl>
              <a:tblPr/>
              <a:tblGrid>
                <a:gridCol w="1079500"/>
                <a:gridCol w="1152525"/>
                <a:gridCol w="1728787"/>
                <a:gridCol w="792163"/>
                <a:gridCol w="1800225"/>
              </a:tblGrid>
              <a:tr h="976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Incapaz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Poco capaz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Medianamente capaz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Muy capaz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Completamente capaz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6350" y="2571750"/>
            <a:ext cx="2262188" cy="641350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FORMATO DE RESPUESTA</a:t>
            </a:r>
            <a:endParaRPr lang="it-IT" b="1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684213" y="1693863"/>
            <a:ext cx="1584325" cy="366712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it-IT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N. ITEMS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411413" y="1730375"/>
            <a:ext cx="661987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>
              <a:defRPr sz="140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it-IT" dirty="0">
                <a:latin typeface="+mn-lt"/>
              </a:rPr>
              <a:t>  </a:t>
            </a:r>
            <a:r>
              <a:rPr lang="it-IT" dirty="0" smtClean="0">
                <a:latin typeface="+mn-lt"/>
              </a:rPr>
              <a:t>16  </a:t>
            </a:r>
            <a:endParaRPr lang="it-IT" dirty="0">
              <a:latin typeface="+mn-lt"/>
            </a:endParaRP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85738" y="3898900"/>
            <a:ext cx="2057400" cy="366713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EJEMPLOS </a:t>
            </a:r>
            <a:endParaRPr lang="it-IT" b="1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411413" y="3716338"/>
            <a:ext cx="6553200" cy="269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t" hangingPunct="1">
              <a:spcAft>
                <a:spcPts val="600"/>
              </a:spcAft>
              <a:defRPr/>
            </a:pPr>
            <a:r>
              <a:rPr lang="es-CO" altLang="it-IT" sz="1800" b="1" smtClean="0">
                <a:solidFill>
                  <a:srgbClr val="000000"/>
                </a:solidFill>
                <a:latin typeface="+mn-lt"/>
              </a:rPr>
              <a:t>Recuerdos de emociones positivas del pasado:</a:t>
            </a:r>
          </a:p>
          <a:p>
            <a:pPr eaLnBrk="1" fontAlgn="t" hangingPunct="1">
              <a:spcAft>
                <a:spcPts val="600"/>
              </a:spcAft>
              <a:defRPr/>
            </a:pPr>
            <a:r>
              <a:rPr lang="es-CO" altLang="it-IT" sz="1800" i="1" smtClean="0">
                <a:latin typeface="+mn-lt"/>
              </a:rPr>
              <a:t>«Hallar  consuelo recordando los momentos de alegría al encontrarte en situaciones difíciles».</a:t>
            </a:r>
          </a:p>
          <a:p>
            <a:pPr eaLnBrk="1" fontAlgn="t" hangingPunct="1">
              <a:spcAft>
                <a:spcPts val="600"/>
              </a:spcAft>
              <a:defRPr/>
            </a:pPr>
            <a:r>
              <a:rPr lang="es-CO" altLang="it-IT" sz="1800" b="1" smtClean="0">
                <a:solidFill>
                  <a:srgbClr val="000000"/>
                </a:solidFill>
                <a:latin typeface="+mn-lt"/>
              </a:rPr>
              <a:t>Recurso al humor:</a:t>
            </a:r>
          </a:p>
          <a:p>
            <a:pPr eaLnBrk="1" fontAlgn="t" hangingPunct="1">
              <a:spcAft>
                <a:spcPts val="600"/>
              </a:spcAft>
              <a:defRPr/>
            </a:pPr>
            <a:r>
              <a:rPr lang="es-CO" altLang="it-IT" sz="1800" i="1" smtClean="0">
                <a:solidFill>
                  <a:srgbClr val="000000"/>
                </a:solidFill>
                <a:latin typeface="+mn-lt"/>
              </a:rPr>
              <a:t>«Desdramatizar con bromas situaciones embarazosas y difíciles».</a:t>
            </a:r>
          </a:p>
          <a:p>
            <a:pPr eaLnBrk="1" fontAlgn="t" hangingPunct="1">
              <a:spcAft>
                <a:spcPts val="600"/>
              </a:spcAft>
              <a:defRPr/>
            </a:pPr>
            <a:r>
              <a:rPr lang="es-CO" altLang="it-IT" sz="1800" b="1" smtClean="0">
                <a:solidFill>
                  <a:srgbClr val="000000"/>
                </a:solidFill>
                <a:latin typeface="+mn-lt"/>
              </a:rPr>
              <a:t>Expresión de satisfacción y alegría:</a:t>
            </a:r>
          </a:p>
          <a:p>
            <a:pPr eaLnBrk="1" fontAlgn="t" hangingPunct="1">
              <a:spcAft>
                <a:spcPts val="600"/>
              </a:spcAft>
              <a:defRPr/>
            </a:pPr>
            <a:r>
              <a:rPr lang="es-CO" altLang="it-IT" sz="1800" i="1" smtClean="0">
                <a:solidFill>
                  <a:srgbClr val="000000"/>
                </a:solidFill>
                <a:latin typeface="+mn-lt"/>
              </a:rPr>
              <a:t>«</a:t>
            </a:r>
            <a:r>
              <a:rPr lang="es-CO" altLang="it-IT" sz="1800" i="1" smtClean="0">
                <a:latin typeface="+mn-lt"/>
              </a:rPr>
              <a:t>Expresar libremente alegría y entusiasmo en fiestas y encuentros con amigos</a:t>
            </a:r>
            <a:r>
              <a:rPr lang="es-CO" altLang="it-IT" sz="1800" i="1" smtClean="0">
                <a:solidFill>
                  <a:srgbClr val="000000"/>
                </a:solidFill>
                <a:latin typeface="+mn-lt"/>
              </a:rPr>
              <a:t>».</a:t>
            </a:r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350" y="333375"/>
            <a:ext cx="8958263" cy="1181100"/>
          </a:xfrm>
          <a:extLst/>
        </p:spPr>
        <p:txBody>
          <a:bodyPr/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Times New Roman" pitchFamily="18" charset="0"/>
              </a:rPr>
              <a:t>Escala de Autoeficacia en el manejo de las Emociones Positivas </a:t>
            </a:r>
            <a:r>
              <a:rPr lang="it-IT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Times New Roman" pitchFamily="18" charset="0"/>
              </a:rPr>
              <a:t>- </a:t>
            </a:r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Times New Roman" pitchFamily="18" charset="0"/>
              </a:rPr>
              <a:t>EAEP</a:t>
            </a: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ES" sz="1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7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15900" y="836613"/>
            <a:ext cx="8748713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it-IT" sz="2800" b="1" i="1" dirty="0" smtClean="0">
                <a:latin typeface="+mn-lt"/>
              </a:rPr>
              <a:t>AUTO-EFICACIA EN EL MANEJO DE LAS EMOCIONES NEGATIVAS (EAEN)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4963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30000"/>
              </a:lnSpc>
              <a:defRPr/>
            </a:pPr>
            <a:r>
              <a:rPr lang="es-ES" b="1" dirty="0" smtClean="0">
                <a:solidFill>
                  <a:srgbClr val="FF3300"/>
                </a:solidFill>
                <a:latin typeface="+mn-lt"/>
              </a:rPr>
              <a:t>Las convicciones de eficacia en el manejo de las emociones negativas</a:t>
            </a:r>
            <a:r>
              <a:rPr lang="es-ES" dirty="0" smtClean="0">
                <a:latin typeface="+mn-lt"/>
              </a:rPr>
              <a:t> contribuyen a identificar el mejor modo para lograr los objetivos deseados, compensar pérdidas y fallecimientos, reparar daños y ofensas sufridas, restaurar la propia seguridad e integridad, corregir los propios errores, recobrar el respeto de los otros, respetar las reglas compartidas. </a:t>
            </a:r>
          </a:p>
          <a:p>
            <a:pPr algn="ctr"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1600" dirty="0" smtClean="0">
                <a:latin typeface="+mn-lt"/>
              </a:rPr>
              <a:t>(Bandura., 2003)</a:t>
            </a:r>
          </a:p>
        </p:txBody>
      </p:sp>
      <p:sp>
        <p:nvSpPr>
          <p:cNvPr id="20484" name="CasellaDiTesto 3"/>
          <p:cNvSpPr txBox="1">
            <a:spLocks noChangeArrowheads="1"/>
          </p:cNvSpPr>
          <p:nvPr/>
        </p:nvSpPr>
        <p:spPr bwMode="auto">
          <a:xfrm>
            <a:off x="3059113" y="-26988"/>
            <a:ext cx="2597150" cy="36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CO" b="1">
                <a:solidFill>
                  <a:schemeClr val="bg1"/>
                </a:solidFill>
              </a:rPr>
              <a:t>Las escalas utilizadas</a:t>
            </a:r>
          </a:p>
        </p:txBody>
      </p:sp>
    </p:spTree>
    <p:extLst>
      <p:ext uri="{BB962C8B-B14F-4D97-AF65-F5344CB8AC3E}">
        <p14:creationId xmlns:p14="http://schemas.microsoft.com/office/powerpoint/2010/main" val="102202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439988" y="2092325"/>
          <a:ext cx="6553200" cy="976313"/>
        </p:xfrm>
        <a:graphic>
          <a:graphicData uri="http://schemas.openxmlformats.org/drawingml/2006/table">
            <a:tbl>
              <a:tblPr/>
              <a:tblGrid>
                <a:gridCol w="1079500"/>
                <a:gridCol w="1152525"/>
                <a:gridCol w="1728787"/>
                <a:gridCol w="792163"/>
                <a:gridCol w="1800225"/>
              </a:tblGrid>
              <a:tr h="976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Incapaz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Poco capaz</a:t>
                      </a:r>
                      <a:endParaRPr kumimoji="0" lang="it-IT" alt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it-IT" alt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Medianamente capaz</a:t>
                      </a:r>
                      <a:endParaRPr kumimoji="0" lang="it-IT" alt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it-IT" alt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Muy capaz</a:t>
                      </a:r>
                      <a:endParaRPr kumimoji="0" lang="it-IT" alt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it-IT" alt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it-IT" alt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Completamente capaz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45088" marR="450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34925" y="2135188"/>
            <a:ext cx="2262188" cy="646112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FORMATO DE RESPUESTA</a:t>
            </a:r>
            <a:endParaRPr lang="it-IT" b="1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900113" y="1557338"/>
            <a:ext cx="1368425" cy="368300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it-IT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N. ITEM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41588" y="1557338"/>
            <a:ext cx="661987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it-IT"/>
            </a:defPPr>
            <a:lvl1pPr>
              <a:defRPr sz="140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it-IT" sz="1800" dirty="0">
                <a:latin typeface="+mn-lt"/>
              </a:rPr>
              <a:t> </a:t>
            </a:r>
            <a:r>
              <a:rPr lang="it-IT" sz="1800" dirty="0" smtClean="0">
                <a:latin typeface="+mn-lt"/>
              </a:rPr>
              <a:t>19  </a:t>
            </a:r>
            <a:endParaRPr lang="it-IT" sz="1800" dirty="0">
              <a:latin typeface="+mn-lt"/>
            </a:endParaRP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6350" y="3346450"/>
            <a:ext cx="2262188" cy="369888"/>
          </a:xfrm>
          <a:prstGeom prst="rect">
            <a:avLst/>
          </a:prstGeom>
          <a:solidFill>
            <a:srgbClr val="2D2D8A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EJEMPLOS</a:t>
            </a:r>
            <a:endParaRPr lang="it-IT" b="1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411413" y="3325813"/>
            <a:ext cx="6624637" cy="28622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s-CO" altLang="it-IT" sz="1800" b="1" smtClean="0">
                <a:solidFill>
                  <a:srgbClr val="000000"/>
                </a:solidFill>
                <a:latin typeface="+mn-lt"/>
              </a:rPr>
              <a:t>Cólera/Irritación: </a:t>
            </a:r>
            <a:r>
              <a:rPr lang="es-CO" altLang="it-IT" sz="1800" i="1" smtClean="0">
                <a:solidFill>
                  <a:srgbClr val="000000"/>
                </a:solidFill>
                <a:latin typeface="+mn-lt"/>
              </a:rPr>
              <a:t>«Evitar enfadarte cuándo los otros te tratan mal injustamente».</a:t>
            </a:r>
          </a:p>
          <a:p>
            <a:pPr eaLnBrk="1" hangingPunct="1">
              <a:defRPr/>
            </a:pPr>
            <a:r>
              <a:rPr lang="es-CO" altLang="it-IT" sz="1800" b="1" smtClean="0">
                <a:solidFill>
                  <a:srgbClr val="000000"/>
                </a:solidFill>
                <a:latin typeface="+mn-lt"/>
              </a:rPr>
              <a:t>Desaliento: </a:t>
            </a:r>
            <a:r>
              <a:rPr lang="es-CO" altLang="it-IT" sz="1800" i="1" smtClean="0">
                <a:solidFill>
                  <a:srgbClr val="000000"/>
                </a:solidFill>
                <a:latin typeface="+mn-lt"/>
              </a:rPr>
              <a:t>«Evitar entristecerte cuando estás lejos de las personas que quieres».</a:t>
            </a:r>
          </a:p>
          <a:p>
            <a:pPr eaLnBrk="1" hangingPunct="1">
              <a:defRPr/>
            </a:pPr>
            <a:r>
              <a:rPr lang="es-CO" altLang="it-IT" sz="1800" b="1" smtClean="0">
                <a:solidFill>
                  <a:srgbClr val="000000"/>
                </a:solidFill>
                <a:latin typeface="+mn-lt"/>
              </a:rPr>
              <a:t>Culpa</a:t>
            </a:r>
            <a:r>
              <a:rPr lang="es-CO" altLang="it-IT" sz="180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es-CO" altLang="it-IT" sz="1800" i="1" smtClean="0">
                <a:solidFill>
                  <a:srgbClr val="000000"/>
                </a:solidFill>
                <a:latin typeface="+mn-lt"/>
              </a:rPr>
              <a:t>«Controlar los sentimientos de culpa por haber descuidado a las personas que quieres cuando te necesitaban».</a:t>
            </a:r>
          </a:p>
          <a:p>
            <a:pPr eaLnBrk="1" hangingPunct="1">
              <a:defRPr/>
            </a:pPr>
            <a:r>
              <a:rPr lang="es-CO" altLang="it-IT" sz="1800" b="1" smtClean="0">
                <a:solidFill>
                  <a:srgbClr val="000000"/>
                </a:solidFill>
                <a:latin typeface="+mn-lt"/>
              </a:rPr>
              <a:t>Vergüenza: </a:t>
            </a:r>
            <a:r>
              <a:rPr lang="es-CO" altLang="it-IT" sz="1800" i="1" smtClean="0">
                <a:solidFill>
                  <a:srgbClr val="000000"/>
                </a:solidFill>
                <a:latin typeface="+mn-lt"/>
              </a:rPr>
              <a:t>«Dominar la vergüenza cuando piensas que has dicho una tontería en una discusión con tus amigos o colegas de trabajo».</a:t>
            </a:r>
          </a:p>
          <a:p>
            <a:pPr eaLnBrk="1" hangingPunct="1">
              <a:defRPr/>
            </a:pPr>
            <a:r>
              <a:rPr lang="es-CO" altLang="it-IT" sz="1800" b="1" smtClean="0">
                <a:solidFill>
                  <a:srgbClr val="000000"/>
                </a:solidFill>
                <a:latin typeface="+mn-lt"/>
              </a:rPr>
              <a:t>Miedo: </a:t>
            </a:r>
            <a:r>
              <a:rPr lang="es-CO" altLang="it-IT" sz="1800" i="1" smtClean="0">
                <a:solidFill>
                  <a:srgbClr val="000000"/>
                </a:solidFill>
                <a:latin typeface="+mn-lt"/>
              </a:rPr>
              <a:t>«Dominar el pánico, manteniendo la lucidez ante situaciones muy peligrosas».</a:t>
            </a: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type="ctrTitle"/>
          </p:nvPr>
        </p:nvSpPr>
        <p:spPr>
          <a:xfrm>
            <a:off x="101600" y="188913"/>
            <a:ext cx="9036050" cy="1643062"/>
          </a:xfrm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r">
              <a:lnSpc>
                <a:spcPct val="120000"/>
              </a:lnSpc>
              <a:spcBef>
                <a:spcPct val="50000"/>
              </a:spcBef>
              <a:defRPr sz="28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800">
                <a:latin typeface="Arial" charset="0"/>
                <a:ea typeface="ＭＳ Ｐゴシック" charset="0"/>
              </a:defRPr>
            </a:lvl2pPr>
            <a:lvl3pPr>
              <a:defRPr sz="2400">
                <a:latin typeface="Arial" charset="0"/>
                <a:ea typeface="ＭＳ Ｐゴシック" charset="0"/>
              </a:defRPr>
            </a:lvl3pPr>
            <a:lvl4pPr>
              <a:defRPr sz="2000">
                <a:latin typeface="Arial" charset="0"/>
                <a:ea typeface="ＭＳ Ｐゴシック" charset="0"/>
              </a:defRPr>
            </a:lvl4pPr>
            <a:lvl5pPr>
              <a:defRPr sz="2000"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i="0" dirty="0" err="1" smtClean="0">
                <a:solidFill>
                  <a:srgbClr val="C00000"/>
                </a:solidFill>
                <a:latin typeface="+mn-lt"/>
              </a:rPr>
              <a:t>Escala</a:t>
            </a:r>
            <a:r>
              <a:rPr lang="it-IT" i="0" dirty="0" smtClean="0">
                <a:solidFill>
                  <a:srgbClr val="C00000"/>
                </a:solidFill>
                <a:latin typeface="+mn-lt"/>
              </a:rPr>
              <a:t> de </a:t>
            </a:r>
            <a:r>
              <a:rPr lang="it-IT" i="0" dirty="0" err="1" smtClean="0">
                <a:solidFill>
                  <a:srgbClr val="C00000"/>
                </a:solidFill>
                <a:latin typeface="+mn-lt"/>
              </a:rPr>
              <a:t>Autoeficacia</a:t>
            </a:r>
            <a:r>
              <a:rPr lang="it-IT" i="0" dirty="0" smtClean="0">
                <a:solidFill>
                  <a:srgbClr val="C00000"/>
                </a:solidFill>
                <a:latin typeface="+mn-lt"/>
              </a:rPr>
              <a:t> en </a:t>
            </a:r>
            <a:r>
              <a:rPr lang="it-IT" i="0" dirty="0" err="1" smtClean="0">
                <a:solidFill>
                  <a:srgbClr val="C00000"/>
                </a:solidFill>
                <a:latin typeface="+mn-lt"/>
              </a:rPr>
              <a:t>el</a:t>
            </a:r>
            <a:r>
              <a:rPr lang="it-IT" i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it-IT" i="0" dirty="0" err="1" smtClean="0">
                <a:solidFill>
                  <a:srgbClr val="C00000"/>
                </a:solidFill>
                <a:latin typeface="+mn-lt"/>
              </a:rPr>
              <a:t>manejo</a:t>
            </a:r>
            <a:r>
              <a:rPr lang="it-IT" i="0" dirty="0" smtClean="0">
                <a:solidFill>
                  <a:srgbClr val="C00000"/>
                </a:solidFill>
                <a:latin typeface="+mn-lt"/>
              </a:rPr>
              <a:t> de </a:t>
            </a:r>
            <a:r>
              <a:rPr lang="it-IT" i="0" dirty="0" err="1" smtClean="0">
                <a:solidFill>
                  <a:srgbClr val="C00000"/>
                </a:solidFill>
                <a:latin typeface="+mn-lt"/>
              </a:rPr>
              <a:t>las</a:t>
            </a:r>
            <a:r>
              <a:rPr lang="it-IT" i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it-IT" i="0" dirty="0" err="1">
                <a:solidFill>
                  <a:srgbClr val="C00000"/>
                </a:solidFill>
                <a:latin typeface="+mn-lt"/>
              </a:rPr>
              <a:t>E</a:t>
            </a:r>
            <a:r>
              <a:rPr lang="it-IT" i="0" dirty="0" err="1" smtClean="0">
                <a:solidFill>
                  <a:srgbClr val="C00000"/>
                </a:solidFill>
                <a:latin typeface="+mn-lt"/>
              </a:rPr>
              <a:t>mociones</a:t>
            </a:r>
            <a:r>
              <a:rPr lang="it-IT" i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it-IT" i="0" dirty="0" err="1">
                <a:solidFill>
                  <a:srgbClr val="C00000"/>
                </a:solidFill>
                <a:latin typeface="+mn-lt"/>
              </a:rPr>
              <a:t>N</a:t>
            </a:r>
            <a:r>
              <a:rPr lang="it-IT" i="0" dirty="0" err="1" smtClean="0">
                <a:solidFill>
                  <a:srgbClr val="C00000"/>
                </a:solidFill>
                <a:latin typeface="+mn-lt"/>
              </a:rPr>
              <a:t>egativas</a:t>
            </a:r>
            <a:r>
              <a:rPr lang="it-IT" i="0" dirty="0" smtClean="0">
                <a:solidFill>
                  <a:srgbClr val="C00000"/>
                </a:solidFill>
                <a:latin typeface="+mn-lt"/>
              </a:rPr>
              <a:t> - EAEN</a:t>
            </a:r>
            <a:br>
              <a:rPr lang="it-IT" i="0" dirty="0" smtClean="0">
                <a:solidFill>
                  <a:srgbClr val="C00000"/>
                </a:solidFill>
                <a:latin typeface="+mn-lt"/>
              </a:rPr>
            </a:br>
            <a:endParaRPr lang="it-IT" dirty="0" smtClean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4049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611188" y="1412875"/>
            <a:ext cx="3851275" cy="2447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t-IT" altLang="it-IT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Autoeficacia</a:t>
            </a:r>
            <a:r>
              <a:rPr lang="en-US" altLang="it-IT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en la </a:t>
            </a:r>
            <a:r>
              <a:rPr lang="en-US" altLang="it-IT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Comunicación</a:t>
            </a:r>
            <a:r>
              <a:rPr lang="en-US" altLang="it-IT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Interpersonal</a:t>
            </a:r>
            <a:endParaRPr lang="it-IT" altLang="it-IT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55650" y="354013"/>
            <a:ext cx="7837488" cy="666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r">
              <a:lnSpc>
                <a:spcPct val="120000"/>
              </a:lnSpc>
              <a:spcBef>
                <a:spcPct val="50000"/>
              </a:spcBef>
              <a:defRPr sz="28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800">
                <a:latin typeface="Arial" charset="0"/>
                <a:ea typeface="ＭＳ Ｐゴシック" charset="0"/>
              </a:defRPr>
            </a:lvl2pPr>
            <a:lvl3pPr>
              <a:defRPr sz="2400">
                <a:latin typeface="Arial" charset="0"/>
                <a:ea typeface="ＭＳ Ｐゴシック" charset="0"/>
              </a:defRPr>
            </a:lvl3pPr>
            <a:lvl4pPr>
              <a:defRPr sz="2000">
                <a:latin typeface="Arial" charset="0"/>
                <a:ea typeface="ＭＳ Ｐゴシック" charset="0"/>
              </a:defRPr>
            </a:lvl4pPr>
            <a:lvl5pPr>
              <a:defRPr sz="2000"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3200" i="0" dirty="0" err="1" smtClean="0">
                <a:solidFill>
                  <a:schemeClr val="accent1"/>
                </a:solidFill>
                <a:latin typeface="+mn-lt"/>
              </a:rPr>
              <a:t>Autoeficacia</a:t>
            </a:r>
            <a:r>
              <a:rPr lang="it-IT" sz="3200" i="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it-IT" sz="3200" i="0" dirty="0" err="1" smtClean="0">
                <a:solidFill>
                  <a:schemeClr val="accent1"/>
                </a:solidFill>
                <a:latin typeface="+mn-lt"/>
              </a:rPr>
              <a:t>Interpersonal</a:t>
            </a:r>
            <a:endParaRPr lang="it-IT" sz="3200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4716463" y="1412875"/>
            <a:ext cx="3851275" cy="24479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alt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Autoeficacia</a:t>
            </a:r>
            <a:r>
              <a:rPr lang="it-IT" alt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 Social</a:t>
            </a:r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2736850" y="3933825"/>
            <a:ext cx="3851275" cy="24479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t-IT" altLang="it-IT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Autoeficacia Emp</a:t>
            </a:r>
            <a:r>
              <a:rPr lang="en-US" altLang="it-IT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á</a:t>
            </a:r>
            <a:r>
              <a:rPr lang="it-IT" altLang="it-IT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tica</a:t>
            </a:r>
          </a:p>
        </p:txBody>
      </p:sp>
    </p:spTree>
    <p:extLst>
      <p:ext uri="{BB962C8B-B14F-4D97-AF65-F5344CB8AC3E}">
        <p14:creationId xmlns:p14="http://schemas.microsoft.com/office/powerpoint/2010/main" val="362950674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0" y="396875"/>
            <a:ext cx="9144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it-IT" sz="2800" b="1" i="1" dirty="0" smtClean="0">
                <a:latin typeface="+mn-lt"/>
              </a:rPr>
              <a:t>AUTO-EFICACIA PERCIBIDA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it-IT" sz="2800" b="1" i="1" dirty="0" smtClean="0">
                <a:latin typeface="+mn-lt"/>
              </a:rPr>
              <a:t>EN LA COMUNICACI</a:t>
            </a:r>
            <a:r>
              <a:rPr lang="en-US" sz="2800" b="1" i="1" dirty="0" smtClean="0">
                <a:latin typeface="+mn-lt"/>
                <a:cs typeface="Times New Roman" pitchFamily="18" charset="0"/>
              </a:rPr>
              <a:t>ÓN INTERPERSONAL, SOCIAL Y EMPÁTICA (EACISE)</a:t>
            </a:r>
            <a:endParaRPr lang="it-IT" sz="2800" b="1" i="1" dirty="0" smtClean="0">
              <a:latin typeface="+mn-lt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79388" y="2133600"/>
            <a:ext cx="8748712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s-ES" altLang="ja-JP" sz="1400" b="1" dirty="0" smtClean="0">
                <a:solidFill>
                  <a:srgbClr val="FF0000"/>
                </a:solidFill>
                <a:latin typeface="Calibri" pitchFamily="34" charset="0"/>
              </a:rPr>
              <a:t>La comunicación interpersonal</a:t>
            </a:r>
            <a:r>
              <a:rPr lang="es-ES" altLang="ja-JP" sz="1400" dirty="0" smtClean="0">
                <a:latin typeface="Calibri" pitchFamily="34" charset="0"/>
              </a:rPr>
              <a:t>: los individuos a través de la comunicación </a:t>
            </a:r>
            <a:r>
              <a:rPr lang="es-ES" altLang="ja-JP" sz="1400" b="1" dirty="0" smtClean="0">
                <a:latin typeface="Calibri" pitchFamily="34" charset="0"/>
              </a:rPr>
              <a:t>definen su propia identidad</a:t>
            </a:r>
            <a:r>
              <a:rPr lang="es-ES" altLang="ja-JP" sz="1400" dirty="0" smtClean="0">
                <a:latin typeface="Calibri" pitchFamily="34" charset="0"/>
              </a:rPr>
              <a:t> y </a:t>
            </a:r>
            <a:r>
              <a:rPr lang="es-ES" altLang="ja-JP" sz="1400" b="1" dirty="0" smtClean="0">
                <a:latin typeface="Calibri" pitchFamily="34" charset="0"/>
              </a:rPr>
              <a:t>construyen una variedad de relaciones interpersonales</a:t>
            </a:r>
            <a:r>
              <a:rPr lang="es-ES" altLang="ja-JP" sz="1400" dirty="0" smtClean="0">
                <a:latin typeface="Calibri" pitchFamily="34" charset="0"/>
              </a:rPr>
              <a:t>, desde relaciones intimas o de ayuda a relaciones competitivas o conflictuales (</a:t>
            </a:r>
            <a:r>
              <a:rPr lang="es-ES" altLang="ja-JP" sz="1400" dirty="0" err="1" smtClean="0">
                <a:latin typeface="Calibri" pitchFamily="34" charset="0"/>
              </a:rPr>
              <a:t>Bateson</a:t>
            </a:r>
            <a:r>
              <a:rPr lang="es-ES" altLang="ja-JP" sz="1400" dirty="0" smtClean="0">
                <a:latin typeface="Calibri" pitchFamily="34" charset="0"/>
              </a:rPr>
              <a:t>, 1972). </a:t>
            </a:r>
            <a:endParaRPr lang="es-ES" sz="1400" dirty="0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130000"/>
              </a:lnSpc>
              <a:defRPr/>
            </a:pPr>
            <a:endParaRPr lang="es-ES" sz="1400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388" y="3141663"/>
            <a:ext cx="82819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s-ES" sz="1400" b="1" smtClean="0">
                <a:solidFill>
                  <a:srgbClr val="FF3300"/>
                </a:solidFill>
                <a:latin typeface="Calibri" pitchFamily="34" charset="0"/>
              </a:rPr>
              <a:t>La autoeficacia social</a:t>
            </a:r>
            <a:r>
              <a:rPr lang="es-ES" sz="1400" smtClean="0">
                <a:latin typeface="Calibri" pitchFamily="34" charset="0"/>
              </a:rPr>
              <a:t> mide la capacidad que las personas tienen: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s-ES" sz="1400" smtClean="0">
                <a:latin typeface="Calibri" pitchFamily="34" charset="0"/>
              </a:rPr>
              <a:t> de trabajar en grupo de modo </a:t>
            </a:r>
            <a:r>
              <a:rPr lang="es-ES" sz="1400" b="1" smtClean="0">
                <a:latin typeface="Calibri" pitchFamily="34" charset="0"/>
              </a:rPr>
              <a:t>cooperativo</a:t>
            </a:r>
            <a:r>
              <a:rPr lang="es-ES" sz="1400" smtClean="0">
                <a:latin typeface="Calibri" pitchFamily="34" charset="0"/>
              </a:rPr>
              <a:t>,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s-ES" sz="1400" smtClean="0">
                <a:latin typeface="Calibri" pitchFamily="34" charset="0"/>
              </a:rPr>
              <a:t> de compartir </a:t>
            </a:r>
            <a:r>
              <a:rPr lang="es-ES" sz="1400" b="1" smtClean="0">
                <a:latin typeface="Calibri" pitchFamily="34" charset="0"/>
              </a:rPr>
              <a:t>experiencias personales con los dem</a:t>
            </a:r>
            <a:r>
              <a:rPr lang="es-CL" sz="1400" b="1" smtClean="0">
                <a:latin typeface="Calibri" pitchFamily="34" charset="0"/>
              </a:rPr>
              <a:t>ás</a:t>
            </a:r>
            <a:r>
              <a:rPr lang="es-ES" sz="1400" smtClean="0">
                <a:latin typeface="Calibri" pitchFamily="34" charset="0"/>
              </a:rPr>
              <a:t>,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s-ES" sz="1400" smtClean="0">
                <a:latin typeface="Calibri" pitchFamily="34" charset="0"/>
              </a:rPr>
              <a:t> de </a:t>
            </a:r>
            <a:r>
              <a:rPr lang="es-ES" sz="1400" b="1" smtClean="0">
                <a:latin typeface="Calibri" pitchFamily="34" charset="0"/>
              </a:rPr>
              <a:t>manejar los conflictos</a:t>
            </a:r>
            <a:r>
              <a:rPr lang="es-ES" sz="1400" smtClean="0">
                <a:latin typeface="Calibri" pitchFamily="34" charset="0"/>
              </a:rPr>
              <a:t> interpersonales.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s-ES" sz="1400" smtClean="0">
                <a:latin typeface="Calibri" pitchFamily="34" charset="0"/>
              </a:rPr>
              <a:t>(Caprara &amp; Steca, 2005)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4868863"/>
            <a:ext cx="8424863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1400" b="1" smtClean="0">
                <a:solidFill>
                  <a:srgbClr val="FF3300"/>
                </a:solidFill>
                <a:latin typeface="Calibri" pitchFamily="34" charset="0"/>
              </a:rPr>
              <a:t>La autoeficacia empática</a:t>
            </a:r>
            <a:r>
              <a:rPr lang="es-ES" sz="1400" b="1" smtClean="0">
                <a:latin typeface="Calibri" pitchFamily="34" charset="0"/>
              </a:rPr>
              <a:t>:</a:t>
            </a:r>
            <a:r>
              <a:rPr lang="es-ES" sz="1400" b="1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s-ES" sz="1400" b="1" smtClean="0">
                <a:solidFill>
                  <a:srgbClr val="FF0000"/>
                </a:solidFill>
                <a:latin typeface="Calibri" pitchFamily="34" charset="0"/>
              </a:rPr>
              <a:t>la </a:t>
            </a:r>
            <a:r>
              <a:rPr lang="es-ES" sz="1400" b="1" smtClean="0">
                <a:solidFill>
                  <a:srgbClr val="FF3300"/>
                </a:solidFill>
                <a:latin typeface="Calibri" pitchFamily="34" charset="0"/>
              </a:rPr>
              <a:t>empatía</a:t>
            </a:r>
            <a:r>
              <a:rPr lang="es-ES" sz="1400" smtClean="0">
                <a:latin typeface="Calibri" pitchFamily="34" charset="0"/>
              </a:rPr>
              <a:t> es la respuesta afectiva del compartir y de la </a:t>
            </a:r>
            <a:r>
              <a:rPr lang="es-ES" sz="1400" b="1" smtClean="0">
                <a:latin typeface="Calibri" pitchFamily="34" charset="0"/>
              </a:rPr>
              <a:t>comprensión del estado de ánimo del otro. </a:t>
            </a:r>
            <a:r>
              <a:rPr lang="es-ES" sz="1400" smtClean="0">
                <a:latin typeface="Calibri" pitchFamily="34" charset="0"/>
              </a:rPr>
              <a:t>En la base de esta respuesta empática se encuentra </a:t>
            </a:r>
            <a:r>
              <a:rPr lang="es-ES" sz="1400" b="1" smtClean="0">
                <a:solidFill>
                  <a:srgbClr val="FF3300"/>
                </a:solidFill>
                <a:latin typeface="Calibri" pitchFamily="34" charset="0"/>
              </a:rPr>
              <a:t>la capacidad de identificarse con la otra persona y de comprender sus emociones. </a:t>
            </a:r>
          </a:p>
        </p:txBody>
      </p:sp>
      <p:sp>
        <p:nvSpPr>
          <p:cNvPr id="21510" name="CasellaDiTesto 5"/>
          <p:cNvSpPr txBox="1">
            <a:spLocks noChangeArrowheads="1"/>
          </p:cNvSpPr>
          <p:nvPr/>
        </p:nvSpPr>
        <p:spPr bwMode="auto">
          <a:xfrm>
            <a:off x="3059113" y="-34925"/>
            <a:ext cx="2597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CO" b="1">
                <a:solidFill>
                  <a:schemeClr val="bg1"/>
                </a:solidFill>
              </a:rPr>
              <a:t>Las escalas utilizadas</a:t>
            </a:r>
          </a:p>
        </p:txBody>
      </p:sp>
    </p:spTree>
    <p:extLst>
      <p:ext uri="{BB962C8B-B14F-4D97-AF65-F5344CB8AC3E}">
        <p14:creationId xmlns:p14="http://schemas.microsoft.com/office/powerpoint/2010/main" val="331645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Multicolore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lticolore">
    <a:dk1>
      <a:sysClr val="windowText" lastClr="000000"/>
    </a:dk1>
    <a:lt1>
      <a:sysClr val="window" lastClr="FFFFFF"/>
    </a:lt1>
    <a:dk2>
      <a:srgbClr val="252731"/>
    </a:dk2>
    <a:lt2>
      <a:srgbClr val="EAE7E4"/>
    </a:lt2>
    <a:accent1>
      <a:srgbClr val="990000"/>
    </a:accent1>
    <a:accent2>
      <a:srgbClr val="FF6600"/>
    </a:accent2>
    <a:accent3>
      <a:srgbClr val="FFBA00"/>
    </a:accent3>
    <a:accent4>
      <a:srgbClr val="99CC00"/>
    </a:accent4>
    <a:accent5>
      <a:srgbClr val="528A02"/>
    </a:accent5>
    <a:accent6>
      <a:srgbClr val="333333"/>
    </a:accent6>
    <a:hlink>
      <a:srgbClr val="660000"/>
    </a:hlink>
    <a:folHlink>
      <a:srgbClr val="CC3300"/>
    </a:folHlink>
  </a:clrScheme>
</a:themeOverride>
</file>

<file path=ppt/theme/themeOverride2.xml><?xml version="1.0" encoding="utf-8"?>
<a:themeOverride xmlns:a="http://schemas.openxmlformats.org/drawingml/2006/main">
  <a:clrScheme name="Multicolore">
    <a:dk1>
      <a:sysClr val="windowText" lastClr="000000"/>
    </a:dk1>
    <a:lt1>
      <a:sysClr val="window" lastClr="FFFFFF"/>
    </a:lt1>
    <a:dk2>
      <a:srgbClr val="252731"/>
    </a:dk2>
    <a:lt2>
      <a:srgbClr val="EAE7E4"/>
    </a:lt2>
    <a:accent1>
      <a:srgbClr val="990000"/>
    </a:accent1>
    <a:accent2>
      <a:srgbClr val="FF6600"/>
    </a:accent2>
    <a:accent3>
      <a:srgbClr val="FFBA00"/>
    </a:accent3>
    <a:accent4>
      <a:srgbClr val="99CC00"/>
    </a:accent4>
    <a:accent5>
      <a:srgbClr val="528A02"/>
    </a:accent5>
    <a:accent6>
      <a:srgbClr val="333333"/>
    </a:accent6>
    <a:hlink>
      <a:srgbClr val="660000"/>
    </a:hlink>
    <a:folHlink>
      <a:srgbClr val="CC330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5966</TotalTime>
  <Words>4685</Words>
  <Application>Microsoft Macintosh PowerPoint</Application>
  <PresentationFormat>Presentazione su schermo (4:3)</PresentationFormat>
  <Paragraphs>1610</Paragraphs>
  <Slides>41</Slides>
  <Notes>6</Notes>
  <HiddenSlides>5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3" baseType="lpstr">
      <vt:lpstr>Clarity</vt:lpstr>
      <vt:lpstr>Documento</vt:lpstr>
      <vt:lpstr>APLICACIÓN DE LOS INSTRUMENTOS DE EVALUACIÓN DE LAS HABILIDADES PARA LA VIDA EN EL PROGRAMA JÓVENES EN ACCIÓN DE COLOMBIA: PRIMEROS RESULTADOS</vt:lpstr>
      <vt:lpstr>Presentazione di PowerPoint</vt:lpstr>
      <vt:lpstr>Presentazione di PowerPoint</vt:lpstr>
      <vt:lpstr>Presentazione di PowerPoint</vt:lpstr>
      <vt:lpstr>Escala de Autoeficacia en el manejo de las Emociones Positivas - EAEP </vt:lpstr>
      <vt:lpstr>Presentazione di PowerPoint</vt:lpstr>
      <vt:lpstr>Escala de Autoeficacia en el manejo de las Emociones Negativas - EAEN </vt:lpstr>
      <vt:lpstr>Presentazione di PowerPoint</vt:lpstr>
      <vt:lpstr>Presentazione di PowerPoint</vt:lpstr>
      <vt:lpstr> Escala de Autoeficacia en la Comunicación Interpersonal – EACISE </vt:lpstr>
      <vt:lpstr>Escala de Autoeficacia Social y Empática – EACISE </vt:lpstr>
      <vt:lpstr>Presentazione di PowerPoint</vt:lpstr>
      <vt:lpstr>Escala de Autoestima – EAR (Rosenberg,1985)</vt:lpstr>
      <vt:lpstr>Presentazione di PowerPoint</vt:lpstr>
      <vt:lpstr>Escala de Ego-Resiliencia  (Block &amp; Kremen, 1996)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michela</dc:creator>
  <cp:lastModifiedBy>Paolo Raciti</cp:lastModifiedBy>
  <cp:revision>224</cp:revision>
  <dcterms:created xsi:type="dcterms:W3CDTF">2014-10-13T11:12:59Z</dcterms:created>
  <dcterms:modified xsi:type="dcterms:W3CDTF">2017-05-19T10:37:20Z</dcterms:modified>
</cp:coreProperties>
</file>