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0"/>
  </p:notesMasterIdLst>
  <p:sldIdLst>
    <p:sldId id="256" r:id="rId3"/>
    <p:sldId id="275" r:id="rId4"/>
    <p:sldId id="337" r:id="rId5"/>
    <p:sldId id="338" r:id="rId6"/>
    <p:sldId id="339" r:id="rId7"/>
    <p:sldId id="340" r:id="rId8"/>
    <p:sldId id="341" r:id="rId9"/>
    <p:sldId id="342" r:id="rId10"/>
    <p:sldId id="364" r:id="rId11"/>
    <p:sldId id="365" r:id="rId12"/>
    <p:sldId id="334" r:id="rId13"/>
    <p:sldId id="335" r:id="rId14"/>
    <p:sldId id="345" r:id="rId15"/>
    <p:sldId id="346" r:id="rId16"/>
    <p:sldId id="347" r:id="rId17"/>
    <p:sldId id="350" r:id="rId18"/>
    <p:sldId id="351" r:id="rId19"/>
    <p:sldId id="354" r:id="rId20"/>
    <p:sldId id="355" r:id="rId21"/>
    <p:sldId id="356" r:id="rId22"/>
    <p:sldId id="357" r:id="rId23"/>
    <p:sldId id="360" r:id="rId24"/>
    <p:sldId id="361" r:id="rId25"/>
    <p:sldId id="362" r:id="rId26"/>
    <p:sldId id="363" r:id="rId27"/>
    <p:sldId id="329" r:id="rId28"/>
    <p:sldId id="257" r:id="rId29"/>
  </p:sldIdLst>
  <p:sldSz cx="12195175" cy="6840538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66BE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5408" autoAdjust="0"/>
  </p:normalViewPr>
  <p:slideViewPr>
    <p:cSldViewPr>
      <p:cViewPr varScale="1">
        <p:scale>
          <a:sx n="76" d="100"/>
          <a:sy n="76" d="100"/>
        </p:scale>
        <p:origin x="108" y="666"/>
      </p:cViewPr>
      <p:guideLst>
        <p:guide orient="horz" pos="2155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6AF8F-19E3-4D6C-AB26-E450744FEB6F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9F80137-AB1A-420F-B7AD-B00B71B2AB34}">
      <dgm:prSet phldrT="[Texto]"/>
      <dgm:spPr/>
      <dgm:t>
        <a:bodyPr/>
        <a:lstStyle/>
        <a:p>
          <a:r>
            <a:rPr lang="es-CO" dirty="0"/>
            <a:t>Twitter y Facebook</a:t>
          </a:r>
        </a:p>
      </dgm:t>
    </dgm:pt>
    <dgm:pt modelId="{5306DCF5-39DB-4D65-A878-A4794C9D26A2}" type="parTrans" cxnId="{FEEFE831-0AC5-410F-8C33-89142192F43F}">
      <dgm:prSet/>
      <dgm:spPr/>
      <dgm:t>
        <a:bodyPr/>
        <a:lstStyle/>
        <a:p>
          <a:endParaRPr lang="es-CO"/>
        </a:p>
      </dgm:t>
    </dgm:pt>
    <dgm:pt modelId="{FC8D863B-B06E-451A-B216-7F167E073126}" type="sibTrans" cxnId="{FEEFE831-0AC5-410F-8C33-89142192F43F}">
      <dgm:prSet/>
      <dgm:spPr/>
      <dgm:t>
        <a:bodyPr/>
        <a:lstStyle/>
        <a:p>
          <a:endParaRPr lang="es-CO"/>
        </a:p>
      </dgm:t>
    </dgm:pt>
    <dgm:pt modelId="{CEA7001D-F202-430F-A466-27E2A2B194A2}">
      <dgm:prSet phldrT="[Texto]"/>
      <dgm:spPr/>
      <dgm:t>
        <a:bodyPr/>
        <a:lstStyle/>
        <a:p>
          <a:r>
            <a:rPr lang="es-CO" dirty="0"/>
            <a:t>Difundir información institucional e interactuar con jóvenes (informativo o </a:t>
          </a:r>
          <a:r>
            <a:rPr lang="es-CO" dirty="0" err="1"/>
            <a:t>edocomunicativo</a:t>
          </a:r>
          <a:r>
            <a:rPr lang="es-CO" dirty="0"/>
            <a:t>)</a:t>
          </a:r>
        </a:p>
      </dgm:t>
    </dgm:pt>
    <dgm:pt modelId="{51C6BEDC-1BA2-4687-BA8C-3AE9FFB82A7D}" type="parTrans" cxnId="{9EA3DDB5-E058-4305-B34F-BC1F116EE3CD}">
      <dgm:prSet/>
      <dgm:spPr/>
      <dgm:t>
        <a:bodyPr/>
        <a:lstStyle/>
        <a:p>
          <a:endParaRPr lang="es-CO"/>
        </a:p>
      </dgm:t>
    </dgm:pt>
    <dgm:pt modelId="{8838CCE1-D947-4EEF-8929-11A16B1BA360}" type="sibTrans" cxnId="{9EA3DDB5-E058-4305-B34F-BC1F116EE3CD}">
      <dgm:prSet/>
      <dgm:spPr/>
      <dgm:t>
        <a:bodyPr/>
        <a:lstStyle/>
        <a:p>
          <a:endParaRPr lang="es-CO"/>
        </a:p>
      </dgm:t>
    </dgm:pt>
    <dgm:pt modelId="{984E34A4-80C4-4C61-B95A-5C5F54E591AB}">
      <dgm:prSet phldrT="[Texto]"/>
      <dgm:spPr/>
      <dgm:t>
        <a:bodyPr/>
        <a:lstStyle/>
        <a:p>
          <a:r>
            <a:rPr lang="es-CO" dirty="0"/>
            <a:t>Los temas que generan mayor  interés son entrega de incentivos, bancarización, concursos, encuestas, entre otros.</a:t>
          </a:r>
        </a:p>
      </dgm:t>
    </dgm:pt>
    <dgm:pt modelId="{252FE5D6-1AF5-4146-BA1C-8A35629293A2}" type="parTrans" cxnId="{84E98231-8AC9-4F2B-89B7-EA8F1F4BB64B}">
      <dgm:prSet/>
      <dgm:spPr/>
      <dgm:t>
        <a:bodyPr/>
        <a:lstStyle/>
        <a:p>
          <a:endParaRPr lang="es-CO"/>
        </a:p>
      </dgm:t>
    </dgm:pt>
    <dgm:pt modelId="{5263FEFC-0E6C-45BE-9F08-B54C1DF55C07}" type="sibTrans" cxnId="{84E98231-8AC9-4F2B-89B7-EA8F1F4BB64B}">
      <dgm:prSet/>
      <dgm:spPr/>
      <dgm:t>
        <a:bodyPr/>
        <a:lstStyle/>
        <a:p>
          <a:endParaRPr lang="es-CO"/>
        </a:p>
      </dgm:t>
    </dgm:pt>
    <dgm:pt modelId="{C4F1DD77-9134-49F7-90B8-06DD820363EF}">
      <dgm:prSet phldrT="[Texto]"/>
      <dgm:spPr/>
      <dgm:t>
        <a:bodyPr/>
        <a:lstStyle/>
        <a:p>
          <a:endParaRPr lang="es-CO" dirty="0"/>
        </a:p>
      </dgm:t>
    </dgm:pt>
    <dgm:pt modelId="{0D7265BE-2EBE-4CF5-8D94-33F4284F9908}" type="parTrans" cxnId="{2D849B59-B0EE-4A9E-86AB-5EB4D039D480}">
      <dgm:prSet/>
      <dgm:spPr/>
      <dgm:t>
        <a:bodyPr/>
        <a:lstStyle/>
        <a:p>
          <a:endParaRPr lang="es-CO"/>
        </a:p>
      </dgm:t>
    </dgm:pt>
    <dgm:pt modelId="{B13AE0F1-24E8-4B1E-A2DB-A6513CEA7F44}" type="sibTrans" cxnId="{2D849B59-B0EE-4A9E-86AB-5EB4D039D480}">
      <dgm:prSet/>
      <dgm:spPr/>
      <dgm:t>
        <a:bodyPr/>
        <a:lstStyle/>
        <a:p>
          <a:endParaRPr lang="es-CO"/>
        </a:p>
      </dgm:t>
    </dgm:pt>
    <dgm:pt modelId="{9A55EB39-15F9-40B8-83E3-E6B96FF35CB9}">
      <dgm:prSet phldrT="[Texto]"/>
      <dgm:spPr/>
      <dgm:t>
        <a:bodyPr/>
        <a:lstStyle/>
        <a:p>
          <a:r>
            <a:rPr lang="es-CO" dirty="0"/>
            <a:t>Canal de consulta, últimas noticias e información (cultura, educación, entretenimiento, tecnología, entre otros) </a:t>
          </a:r>
        </a:p>
      </dgm:t>
    </dgm:pt>
    <dgm:pt modelId="{D76132A8-BF89-4C84-B0FC-793B0C2D5249}" type="parTrans" cxnId="{4679548B-99FA-4104-B9D6-6BD318AA96AD}">
      <dgm:prSet/>
      <dgm:spPr/>
      <dgm:t>
        <a:bodyPr/>
        <a:lstStyle/>
        <a:p>
          <a:endParaRPr lang="es-CO"/>
        </a:p>
      </dgm:t>
    </dgm:pt>
    <dgm:pt modelId="{8DD36332-6AAA-4A81-A144-BF2CA535B535}" type="sibTrans" cxnId="{4679548B-99FA-4104-B9D6-6BD318AA96AD}">
      <dgm:prSet/>
      <dgm:spPr/>
      <dgm:t>
        <a:bodyPr/>
        <a:lstStyle/>
        <a:p>
          <a:endParaRPr lang="es-CO"/>
        </a:p>
      </dgm:t>
    </dgm:pt>
    <dgm:pt modelId="{D85AEF6B-91DD-44AE-A0F3-3C455EF4DFC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/>
            <a:t>Espacio</a:t>
          </a:r>
          <a:r>
            <a:rPr lang="en-US" dirty="0"/>
            <a:t> de </a:t>
          </a:r>
          <a:r>
            <a:rPr lang="en-US" dirty="0" err="1"/>
            <a:t>participación</a:t>
          </a:r>
          <a:r>
            <a:rPr lang="en-US" dirty="0"/>
            <a:t> que genera auto </a:t>
          </a:r>
          <a:r>
            <a:rPr lang="en-US" dirty="0" err="1"/>
            <a:t>regulación</a:t>
          </a:r>
          <a:r>
            <a:rPr lang="en-US" dirty="0"/>
            <a:t> entre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mismos</a:t>
          </a:r>
          <a:r>
            <a:rPr lang="en-US" dirty="0"/>
            <a:t> </a:t>
          </a:r>
          <a:r>
            <a:rPr lang="en-US" dirty="0" err="1"/>
            <a:t>miembros</a:t>
          </a:r>
          <a:r>
            <a:rPr lang="en-US" dirty="0"/>
            <a:t> para </a:t>
          </a:r>
          <a:r>
            <a:rPr lang="en-US" dirty="0" err="1"/>
            <a:t>expresarse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forma </a:t>
          </a:r>
          <a:r>
            <a:rPr lang="en-US" dirty="0" err="1"/>
            <a:t>respetuosa</a:t>
          </a:r>
          <a:endParaRPr lang="es-CO" dirty="0"/>
        </a:p>
      </dgm:t>
    </dgm:pt>
    <dgm:pt modelId="{179B07F6-3368-41C5-A1D6-21288B92CBDD}" type="parTrans" cxnId="{8DA8F9D2-18A7-4C9D-8F4C-F75DEC945D5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CO"/>
        </a:p>
      </dgm:t>
    </dgm:pt>
    <dgm:pt modelId="{B9E32F67-D3BF-449A-8DDD-73B167A4FA4B}" type="sibTrans" cxnId="{8DA8F9D2-18A7-4C9D-8F4C-F75DEC945D5B}">
      <dgm:prSet/>
      <dgm:spPr/>
      <dgm:t>
        <a:bodyPr/>
        <a:lstStyle/>
        <a:p>
          <a:endParaRPr lang="es-CO"/>
        </a:p>
      </dgm:t>
    </dgm:pt>
    <dgm:pt modelId="{DC7FE42D-C485-4A08-B008-531BA51C3348}" type="pres">
      <dgm:prSet presAssocID="{0026AF8F-19E3-4D6C-AB26-E450744FEB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67784F-4294-47B7-BA77-55131D6DAE24}" type="pres">
      <dgm:prSet presAssocID="{C9F80137-AB1A-420F-B7AD-B00B71B2AB34}" presName="centerShape" presStyleLbl="node0" presStyleIdx="0" presStyleCnt="1"/>
      <dgm:spPr/>
    </dgm:pt>
    <dgm:pt modelId="{0D545DAA-5988-41BC-9F41-9957AE4AC9C4}" type="pres">
      <dgm:prSet presAssocID="{51C6BEDC-1BA2-4687-BA8C-3AE9FFB82A7D}" presName="parTrans" presStyleLbl="bgSibTrans2D1" presStyleIdx="0" presStyleCnt="4"/>
      <dgm:spPr/>
    </dgm:pt>
    <dgm:pt modelId="{DF9BE128-11BD-4586-AAF5-736900C73602}" type="pres">
      <dgm:prSet presAssocID="{CEA7001D-F202-430F-A466-27E2A2B194A2}" presName="node" presStyleLbl="node1" presStyleIdx="0" presStyleCnt="4">
        <dgm:presLayoutVars>
          <dgm:bulletEnabled val="1"/>
        </dgm:presLayoutVars>
      </dgm:prSet>
      <dgm:spPr/>
    </dgm:pt>
    <dgm:pt modelId="{9091A458-C94F-4556-8883-372231A3F562}" type="pres">
      <dgm:prSet presAssocID="{D76132A8-BF89-4C84-B0FC-793B0C2D5249}" presName="parTrans" presStyleLbl="bgSibTrans2D1" presStyleIdx="1" presStyleCnt="4"/>
      <dgm:spPr/>
    </dgm:pt>
    <dgm:pt modelId="{4AED647D-AD2F-4618-BDFD-260330FC3B6C}" type="pres">
      <dgm:prSet presAssocID="{9A55EB39-15F9-40B8-83E3-E6B96FF35CB9}" presName="node" presStyleLbl="node1" presStyleIdx="1" presStyleCnt="4">
        <dgm:presLayoutVars>
          <dgm:bulletEnabled val="1"/>
        </dgm:presLayoutVars>
      </dgm:prSet>
      <dgm:spPr/>
    </dgm:pt>
    <dgm:pt modelId="{BB440D1B-A6D8-48CD-987C-553F46FD391A}" type="pres">
      <dgm:prSet presAssocID="{252FE5D6-1AF5-4146-BA1C-8A35629293A2}" presName="parTrans" presStyleLbl="bgSibTrans2D1" presStyleIdx="2" presStyleCnt="4"/>
      <dgm:spPr/>
    </dgm:pt>
    <dgm:pt modelId="{B1D78B5F-5A2E-4E06-80B4-30A58B7B86EC}" type="pres">
      <dgm:prSet presAssocID="{984E34A4-80C4-4C61-B95A-5C5F54E591AB}" presName="node" presStyleLbl="node1" presStyleIdx="2" presStyleCnt="4">
        <dgm:presLayoutVars>
          <dgm:bulletEnabled val="1"/>
        </dgm:presLayoutVars>
      </dgm:prSet>
      <dgm:spPr/>
    </dgm:pt>
    <dgm:pt modelId="{0FF87EF4-68C5-4E48-8090-FB8040E9EEBF}" type="pres">
      <dgm:prSet presAssocID="{179B07F6-3368-41C5-A1D6-21288B92CBDD}" presName="parTrans" presStyleLbl="bgSibTrans2D1" presStyleIdx="3" presStyleCnt="4"/>
      <dgm:spPr/>
    </dgm:pt>
    <dgm:pt modelId="{BBADCF18-5652-440A-A37A-647ECAEF0648}" type="pres">
      <dgm:prSet presAssocID="{D85AEF6B-91DD-44AE-A0F3-3C455EF4DFCE}" presName="node" presStyleLbl="node1" presStyleIdx="3" presStyleCnt="4">
        <dgm:presLayoutVars>
          <dgm:bulletEnabled val="1"/>
        </dgm:presLayoutVars>
      </dgm:prSet>
      <dgm:spPr/>
    </dgm:pt>
  </dgm:ptLst>
  <dgm:cxnLst>
    <dgm:cxn modelId="{CA5447A6-8519-49C2-BEA2-DD022E2B649C}" type="presOf" srcId="{51C6BEDC-1BA2-4687-BA8C-3AE9FFB82A7D}" destId="{0D545DAA-5988-41BC-9F41-9957AE4AC9C4}" srcOrd="0" destOrd="0" presId="urn:microsoft.com/office/officeart/2005/8/layout/radial4"/>
    <dgm:cxn modelId="{8DA8F9D2-18A7-4C9D-8F4C-F75DEC945D5B}" srcId="{C9F80137-AB1A-420F-B7AD-B00B71B2AB34}" destId="{D85AEF6B-91DD-44AE-A0F3-3C455EF4DFCE}" srcOrd="3" destOrd="0" parTransId="{179B07F6-3368-41C5-A1D6-21288B92CBDD}" sibTransId="{B9E32F67-D3BF-449A-8DDD-73B167A4FA4B}"/>
    <dgm:cxn modelId="{427224C9-1A12-4310-B20D-7A5796F8A680}" type="presOf" srcId="{9A55EB39-15F9-40B8-83E3-E6B96FF35CB9}" destId="{4AED647D-AD2F-4618-BDFD-260330FC3B6C}" srcOrd="0" destOrd="0" presId="urn:microsoft.com/office/officeart/2005/8/layout/radial4"/>
    <dgm:cxn modelId="{FEEFE831-0AC5-410F-8C33-89142192F43F}" srcId="{0026AF8F-19E3-4D6C-AB26-E450744FEB6F}" destId="{C9F80137-AB1A-420F-B7AD-B00B71B2AB34}" srcOrd="0" destOrd="0" parTransId="{5306DCF5-39DB-4D65-A878-A4794C9D26A2}" sibTransId="{FC8D863B-B06E-451A-B216-7F167E073126}"/>
    <dgm:cxn modelId="{9678250A-E5AC-4C68-99DF-E942C3628A42}" type="presOf" srcId="{0026AF8F-19E3-4D6C-AB26-E450744FEB6F}" destId="{DC7FE42D-C485-4A08-B008-531BA51C3348}" srcOrd="0" destOrd="0" presId="urn:microsoft.com/office/officeart/2005/8/layout/radial4"/>
    <dgm:cxn modelId="{2289A580-A2EB-4E02-ADCE-53EEC916AA5A}" type="presOf" srcId="{252FE5D6-1AF5-4146-BA1C-8A35629293A2}" destId="{BB440D1B-A6D8-48CD-987C-553F46FD391A}" srcOrd="0" destOrd="0" presId="urn:microsoft.com/office/officeart/2005/8/layout/radial4"/>
    <dgm:cxn modelId="{41412822-9ECE-4782-8CB3-AC2833F1E5A8}" type="presOf" srcId="{D85AEF6B-91DD-44AE-A0F3-3C455EF4DFCE}" destId="{BBADCF18-5652-440A-A37A-647ECAEF0648}" srcOrd="0" destOrd="0" presId="urn:microsoft.com/office/officeart/2005/8/layout/radial4"/>
    <dgm:cxn modelId="{2D849B59-B0EE-4A9E-86AB-5EB4D039D480}" srcId="{0026AF8F-19E3-4D6C-AB26-E450744FEB6F}" destId="{C4F1DD77-9134-49F7-90B8-06DD820363EF}" srcOrd="1" destOrd="0" parTransId="{0D7265BE-2EBE-4CF5-8D94-33F4284F9908}" sibTransId="{B13AE0F1-24E8-4B1E-A2DB-A6513CEA7F44}"/>
    <dgm:cxn modelId="{C2C2F600-6C26-4D84-BBA5-10390DB39B79}" type="presOf" srcId="{984E34A4-80C4-4C61-B95A-5C5F54E591AB}" destId="{B1D78B5F-5A2E-4E06-80B4-30A58B7B86EC}" srcOrd="0" destOrd="0" presId="urn:microsoft.com/office/officeart/2005/8/layout/radial4"/>
    <dgm:cxn modelId="{84E98231-8AC9-4F2B-89B7-EA8F1F4BB64B}" srcId="{C9F80137-AB1A-420F-B7AD-B00B71B2AB34}" destId="{984E34A4-80C4-4C61-B95A-5C5F54E591AB}" srcOrd="2" destOrd="0" parTransId="{252FE5D6-1AF5-4146-BA1C-8A35629293A2}" sibTransId="{5263FEFC-0E6C-45BE-9F08-B54C1DF55C07}"/>
    <dgm:cxn modelId="{70A239A1-AAEA-4B90-99AC-00B76EBE16A3}" type="presOf" srcId="{C9F80137-AB1A-420F-B7AD-B00B71B2AB34}" destId="{B067784F-4294-47B7-BA77-55131D6DAE24}" srcOrd="0" destOrd="0" presId="urn:microsoft.com/office/officeart/2005/8/layout/radial4"/>
    <dgm:cxn modelId="{4679548B-99FA-4104-B9D6-6BD318AA96AD}" srcId="{C9F80137-AB1A-420F-B7AD-B00B71B2AB34}" destId="{9A55EB39-15F9-40B8-83E3-E6B96FF35CB9}" srcOrd="1" destOrd="0" parTransId="{D76132A8-BF89-4C84-B0FC-793B0C2D5249}" sibTransId="{8DD36332-6AAA-4A81-A144-BF2CA535B535}"/>
    <dgm:cxn modelId="{7A3810C7-27F0-42ED-9ACB-6291727CB332}" type="presOf" srcId="{D76132A8-BF89-4C84-B0FC-793B0C2D5249}" destId="{9091A458-C94F-4556-8883-372231A3F562}" srcOrd="0" destOrd="0" presId="urn:microsoft.com/office/officeart/2005/8/layout/radial4"/>
    <dgm:cxn modelId="{3FD31ECA-418A-4D73-94B7-E3686FBC2A09}" type="presOf" srcId="{CEA7001D-F202-430F-A466-27E2A2B194A2}" destId="{DF9BE128-11BD-4586-AAF5-736900C73602}" srcOrd="0" destOrd="0" presId="urn:microsoft.com/office/officeart/2005/8/layout/radial4"/>
    <dgm:cxn modelId="{9EA3DDB5-E058-4305-B34F-BC1F116EE3CD}" srcId="{C9F80137-AB1A-420F-B7AD-B00B71B2AB34}" destId="{CEA7001D-F202-430F-A466-27E2A2B194A2}" srcOrd="0" destOrd="0" parTransId="{51C6BEDC-1BA2-4687-BA8C-3AE9FFB82A7D}" sibTransId="{8838CCE1-D947-4EEF-8929-11A16B1BA360}"/>
    <dgm:cxn modelId="{537499AB-0276-47C3-8017-EC0211954E70}" type="presOf" srcId="{179B07F6-3368-41C5-A1D6-21288B92CBDD}" destId="{0FF87EF4-68C5-4E48-8090-FB8040E9EEBF}" srcOrd="0" destOrd="0" presId="urn:microsoft.com/office/officeart/2005/8/layout/radial4"/>
    <dgm:cxn modelId="{F65BA0ED-EC74-4C00-A9E6-C0D5EC93D10F}" type="presParOf" srcId="{DC7FE42D-C485-4A08-B008-531BA51C3348}" destId="{B067784F-4294-47B7-BA77-55131D6DAE24}" srcOrd="0" destOrd="0" presId="urn:microsoft.com/office/officeart/2005/8/layout/radial4"/>
    <dgm:cxn modelId="{B1EABD94-FFE3-43A2-8602-5FEB9A9E93CB}" type="presParOf" srcId="{DC7FE42D-C485-4A08-B008-531BA51C3348}" destId="{0D545DAA-5988-41BC-9F41-9957AE4AC9C4}" srcOrd="1" destOrd="0" presId="urn:microsoft.com/office/officeart/2005/8/layout/radial4"/>
    <dgm:cxn modelId="{D9EB05D8-7CBF-40FD-BAAE-EC70BB4E8613}" type="presParOf" srcId="{DC7FE42D-C485-4A08-B008-531BA51C3348}" destId="{DF9BE128-11BD-4586-AAF5-736900C73602}" srcOrd="2" destOrd="0" presId="urn:microsoft.com/office/officeart/2005/8/layout/radial4"/>
    <dgm:cxn modelId="{9A31FDFE-E43A-4168-8936-D469D220F642}" type="presParOf" srcId="{DC7FE42D-C485-4A08-B008-531BA51C3348}" destId="{9091A458-C94F-4556-8883-372231A3F562}" srcOrd="3" destOrd="0" presId="urn:microsoft.com/office/officeart/2005/8/layout/radial4"/>
    <dgm:cxn modelId="{86708D38-A572-4F04-8706-C59880E142BD}" type="presParOf" srcId="{DC7FE42D-C485-4A08-B008-531BA51C3348}" destId="{4AED647D-AD2F-4618-BDFD-260330FC3B6C}" srcOrd="4" destOrd="0" presId="urn:microsoft.com/office/officeart/2005/8/layout/radial4"/>
    <dgm:cxn modelId="{7ADD78BE-804D-4E37-B1BB-B380B03887E4}" type="presParOf" srcId="{DC7FE42D-C485-4A08-B008-531BA51C3348}" destId="{BB440D1B-A6D8-48CD-987C-553F46FD391A}" srcOrd="5" destOrd="0" presId="urn:microsoft.com/office/officeart/2005/8/layout/radial4"/>
    <dgm:cxn modelId="{E63A6CF6-BCB1-4D07-B483-AEA3C1C90F96}" type="presParOf" srcId="{DC7FE42D-C485-4A08-B008-531BA51C3348}" destId="{B1D78B5F-5A2E-4E06-80B4-30A58B7B86EC}" srcOrd="6" destOrd="0" presId="urn:microsoft.com/office/officeart/2005/8/layout/radial4"/>
    <dgm:cxn modelId="{30F2EFF4-0BCC-4C52-92C1-350C6535060F}" type="presParOf" srcId="{DC7FE42D-C485-4A08-B008-531BA51C3348}" destId="{0FF87EF4-68C5-4E48-8090-FB8040E9EEBF}" srcOrd="7" destOrd="0" presId="urn:microsoft.com/office/officeart/2005/8/layout/radial4"/>
    <dgm:cxn modelId="{371EC1E4-4FE0-4B62-BC7B-D6A07A9DC872}" type="presParOf" srcId="{DC7FE42D-C485-4A08-B008-531BA51C3348}" destId="{BBADCF18-5652-440A-A37A-647ECAEF064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7784F-4294-47B7-BA77-55131D6DAE24}">
      <dsp:nvSpPr>
        <dsp:cNvPr id="0" name=""/>
        <dsp:cNvSpPr/>
      </dsp:nvSpPr>
      <dsp:spPr>
        <a:xfrm>
          <a:off x="3192135" y="2912269"/>
          <a:ext cx="2361306" cy="2361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 dirty="0"/>
            <a:t>Twitter y Facebook</a:t>
          </a:r>
        </a:p>
      </dsp:txBody>
      <dsp:txXfrm>
        <a:off x="3537940" y="3258074"/>
        <a:ext cx="1669696" cy="1669696"/>
      </dsp:txXfrm>
    </dsp:sp>
    <dsp:sp modelId="{0D545DAA-5988-41BC-9F41-9957AE4AC9C4}">
      <dsp:nvSpPr>
        <dsp:cNvPr id="0" name=""/>
        <dsp:cNvSpPr/>
      </dsp:nvSpPr>
      <dsp:spPr>
        <a:xfrm rot="11700000">
          <a:off x="1087931" y="3152729"/>
          <a:ext cx="2063581" cy="672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BE128-11BD-4586-AAF5-736900C73602}">
      <dsp:nvSpPr>
        <dsp:cNvPr id="0" name=""/>
        <dsp:cNvSpPr/>
      </dsp:nvSpPr>
      <dsp:spPr>
        <a:xfrm>
          <a:off x="1468" y="2324872"/>
          <a:ext cx="2243240" cy="1794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Difundir información institucional e interactuar con jóvenes (informativo o </a:t>
          </a:r>
          <a:r>
            <a:rPr lang="es-CO" sz="1600" kern="1200" dirty="0" err="1"/>
            <a:t>edocomunicativo</a:t>
          </a:r>
          <a:r>
            <a:rPr lang="es-CO" sz="1600" kern="1200" dirty="0"/>
            <a:t>)</a:t>
          </a:r>
        </a:p>
      </dsp:txBody>
      <dsp:txXfrm>
        <a:off x="54030" y="2377434"/>
        <a:ext cx="2138116" cy="1689468"/>
      </dsp:txXfrm>
    </dsp:sp>
    <dsp:sp modelId="{9091A458-C94F-4556-8883-372231A3F562}">
      <dsp:nvSpPr>
        <dsp:cNvPr id="0" name=""/>
        <dsp:cNvSpPr/>
      </dsp:nvSpPr>
      <dsp:spPr>
        <a:xfrm rot="14700000">
          <a:off x="2355221" y="1642432"/>
          <a:ext cx="2063581" cy="672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ED647D-AD2F-4618-BDFD-260330FC3B6C}">
      <dsp:nvSpPr>
        <dsp:cNvPr id="0" name=""/>
        <dsp:cNvSpPr/>
      </dsp:nvSpPr>
      <dsp:spPr>
        <a:xfrm>
          <a:off x="1829338" y="146502"/>
          <a:ext cx="2243240" cy="1794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Canal de consulta, últimas noticias e información (cultura, educación, entretenimiento, tecnología, entre otros) </a:t>
          </a:r>
        </a:p>
      </dsp:txBody>
      <dsp:txXfrm>
        <a:off x="1881900" y="199064"/>
        <a:ext cx="2138116" cy="1689468"/>
      </dsp:txXfrm>
    </dsp:sp>
    <dsp:sp modelId="{BB440D1B-A6D8-48CD-987C-553F46FD391A}">
      <dsp:nvSpPr>
        <dsp:cNvPr id="0" name=""/>
        <dsp:cNvSpPr/>
      </dsp:nvSpPr>
      <dsp:spPr>
        <a:xfrm rot="17700000">
          <a:off x="4326775" y="1642432"/>
          <a:ext cx="2063581" cy="6729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78B5F-5A2E-4E06-80B4-30A58B7B86EC}">
      <dsp:nvSpPr>
        <dsp:cNvPr id="0" name=""/>
        <dsp:cNvSpPr/>
      </dsp:nvSpPr>
      <dsp:spPr>
        <a:xfrm>
          <a:off x="4672998" y="146502"/>
          <a:ext cx="2243240" cy="1794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Los temas que generan mayor  interés son entrega de incentivos, bancarización, concursos, encuestas, entre otros.</a:t>
          </a:r>
        </a:p>
      </dsp:txBody>
      <dsp:txXfrm>
        <a:off x="4725560" y="199064"/>
        <a:ext cx="2138116" cy="1689468"/>
      </dsp:txXfrm>
    </dsp:sp>
    <dsp:sp modelId="{0FF87EF4-68C5-4E48-8090-FB8040E9EEBF}">
      <dsp:nvSpPr>
        <dsp:cNvPr id="0" name=""/>
        <dsp:cNvSpPr/>
      </dsp:nvSpPr>
      <dsp:spPr>
        <a:xfrm rot="20700000">
          <a:off x="5594065" y="3152729"/>
          <a:ext cx="2063581" cy="67297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DCF18-5652-440A-A37A-647ECAEF0648}">
      <dsp:nvSpPr>
        <dsp:cNvPr id="0" name=""/>
        <dsp:cNvSpPr/>
      </dsp:nvSpPr>
      <dsp:spPr>
        <a:xfrm>
          <a:off x="6500868" y="2324872"/>
          <a:ext cx="2243240" cy="1794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Espacio</a:t>
          </a:r>
          <a:r>
            <a:rPr lang="en-US" sz="1600" kern="1200" dirty="0"/>
            <a:t> de </a:t>
          </a:r>
          <a:r>
            <a:rPr lang="en-US" sz="1600" kern="1200" dirty="0" err="1"/>
            <a:t>participación</a:t>
          </a:r>
          <a:r>
            <a:rPr lang="en-US" sz="1600" kern="1200" dirty="0"/>
            <a:t> que genera auto </a:t>
          </a:r>
          <a:r>
            <a:rPr lang="en-US" sz="1600" kern="1200" dirty="0" err="1"/>
            <a:t>regulación</a:t>
          </a:r>
          <a:r>
            <a:rPr lang="en-US" sz="1600" kern="1200" dirty="0"/>
            <a:t> entre </a:t>
          </a:r>
          <a:r>
            <a:rPr lang="en-US" sz="1600" kern="1200" dirty="0" err="1"/>
            <a:t>los</a:t>
          </a:r>
          <a:r>
            <a:rPr lang="en-US" sz="1600" kern="1200" dirty="0"/>
            <a:t> </a:t>
          </a:r>
          <a:r>
            <a:rPr lang="en-US" sz="1600" kern="1200" dirty="0" err="1"/>
            <a:t>mismos</a:t>
          </a:r>
          <a:r>
            <a:rPr lang="en-US" sz="1600" kern="1200" dirty="0"/>
            <a:t> </a:t>
          </a:r>
          <a:r>
            <a:rPr lang="en-US" sz="1600" kern="1200" dirty="0" err="1"/>
            <a:t>miembros</a:t>
          </a:r>
          <a:r>
            <a:rPr lang="en-US" sz="1600" kern="1200" dirty="0"/>
            <a:t> para </a:t>
          </a:r>
          <a:r>
            <a:rPr lang="en-US" sz="1600" kern="1200" dirty="0" err="1"/>
            <a:t>expresarse</a:t>
          </a:r>
          <a:r>
            <a:rPr lang="en-US" sz="1600" kern="1200" dirty="0"/>
            <a:t> </a:t>
          </a:r>
          <a:r>
            <a:rPr lang="en-US" sz="1600" kern="1200" dirty="0" err="1"/>
            <a:t>en</a:t>
          </a:r>
          <a:r>
            <a:rPr lang="en-US" sz="1600" kern="1200" dirty="0"/>
            <a:t> forma </a:t>
          </a:r>
          <a:r>
            <a:rPr lang="en-US" sz="1600" kern="1200" dirty="0" err="1"/>
            <a:t>respetuosa</a:t>
          </a:r>
          <a:endParaRPr lang="es-CO" sz="1600" kern="1200" dirty="0"/>
        </a:p>
      </dsp:txBody>
      <dsp:txXfrm>
        <a:off x="6553430" y="2377434"/>
        <a:ext cx="2138116" cy="1689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E46D-A04B-48A1-B7DD-35C355C50186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143000"/>
            <a:ext cx="5499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2A402-0C96-4C0C-BB3B-94C1541271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75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A402-0C96-4C0C-BB3B-94C1541271D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786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40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52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54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4D15F-A35D-49B2-81C2-3B97FBA1E05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76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s-C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31 de diciembre de 2016: </a:t>
            </a:r>
          </a:p>
          <a:p>
            <a:pPr algn="just">
              <a:spcAft>
                <a:spcPts val="0"/>
              </a:spcAft>
            </a:pPr>
            <a:r>
              <a:rPr lang="es-CO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354.861 jóvenes</a:t>
            </a:r>
            <a:r>
              <a:rPr lang="es-C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Aft>
                <a:spcPts val="0"/>
              </a:spcAft>
            </a:pPr>
            <a:r>
              <a:rPr lang="es-C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160.466 activos en el programa </a:t>
            </a:r>
          </a:p>
          <a:p>
            <a:pPr algn="just">
              <a:spcAft>
                <a:spcPts val="0"/>
              </a:spcAft>
            </a:pPr>
            <a:r>
              <a:rPr lang="es-C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194.395 finalizaron</a:t>
            </a:r>
            <a:r>
              <a:rPr lang="es-CO" baseline="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intervención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A402-0C96-4C0C-BB3B-94C1541271D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85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ENTRADA: Recoger información que permita caracterizar las condiciones de entrada de los jóvenes potenciales e interesados en vincularse al Programa </a:t>
            </a:r>
            <a:r>
              <a:rPr lang="es-CO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</a:t>
            </a:r>
            <a:endParaRPr lang="es-CO" sz="1200" b="1" dirty="0"/>
          </a:p>
          <a:p>
            <a:pPr lvl="1" algn="just"/>
            <a:r>
              <a:rPr lang="es-CO" sz="1300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socio-demográficas y de composición del hogar.</a:t>
            </a:r>
            <a:endParaRPr lang="es-CO" sz="1300" i="0" u="none" dirty="0"/>
          </a:p>
          <a:p>
            <a:pPr lvl="1" algn="just"/>
            <a:endParaRPr lang="es-CO" sz="1300" i="0" u="none" dirty="0"/>
          </a:p>
          <a:p>
            <a:pPr lvl="1" algn="just"/>
            <a:r>
              <a:rPr lang="es-CO" sz="1300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Expectativas de nivel de formación y barreras al ingreso a la educación superior.</a:t>
            </a:r>
            <a:endParaRPr lang="es-CO" sz="1300" i="0" u="none" dirty="0"/>
          </a:p>
          <a:p>
            <a:pPr lvl="1" algn="just"/>
            <a:endParaRPr lang="es-CO" sz="1300" i="0" u="none" dirty="0"/>
          </a:p>
          <a:p>
            <a:pPr lvl="1" algn="just"/>
            <a:r>
              <a:rPr lang="es-CO" sz="1300" i="0" u="none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300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de ingresos y principal fuente de ingresos del joven y de su hogar.</a:t>
            </a:r>
            <a:endParaRPr lang="es-CO" sz="1300" i="0" u="none" dirty="0"/>
          </a:p>
          <a:p>
            <a:pPr lvl="1" algn="just"/>
            <a:endParaRPr lang="es-CO" sz="1300" i="0" u="none" dirty="0"/>
          </a:p>
          <a:p>
            <a:pPr lvl="1" algn="just"/>
            <a:r>
              <a:rPr lang="es-CO" sz="1300" i="0" u="none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300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Percepción de condiciones de vida</a:t>
            </a:r>
            <a:r>
              <a:rPr lang="es-CO" sz="1300" b="1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300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poseen los jóvenes al ingreso del Programa </a:t>
            </a:r>
            <a:r>
              <a:rPr lang="es-CO" sz="1300" i="0" u="non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</a:t>
            </a:r>
            <a:r>
              <a:rPr lang="es-CO" sz="1300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300" i="0" u="none" dirty="0"/>
          </a:p>
          <a:p>
            <a:pPr lvl="1" algn="just"/>
            <a:endParaRPr lang="es-CO" sz="1300" i="0" u="none" dirty="0"/>
          </a:p>
          <a:p>
            <a:pPr lvl="1" algn="just"/>
            <a:r>
              <a:rPr lang="es-CO" sz="2000" b="1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de habilidades de los jóvenes</a:t>
            </a:r>
            <a:r>
              <a:rPr lang="es-CO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3 escalas</a:t>
            </a:r>
            <a:endParaRPr lang="es-CO" sz="2000" b="1" dirty="0"/>
          </a:p>
          <a:p>
            <a:pPr lvl="0"/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SEGUIMIENTO: Recoger información de los jóvenes a lo largo de la participación en el Programa que permita caracterizar e identificar cambios en sus condiciones socioeconómicas.</a:t>
            </a:r>
          </a:p>
          <a:p>
            <a:pPr lvl="1" algn="just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 en las características socio-demográficas y de composición del hogar. </a:t>
            </a:r>
          </a:p>
          <a:p>
            <a:pPr lvl="1" algn="just"/>
            <a:endParaRPr lang="es-CO" i="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Barreras que enfrentan los </a:t>
            </a:r>
            <a:r>
              <a:rPr lang="es-CO" i="0" u="non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</a:t>
            </a:r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asistir a la educación superior.</a:t>
            </a:r>
          </a:p>
          <a:p>
            <a:pPr lvl="1" algn="just"/>
            <a:endParaRPr lang="es-CO" i="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Habilidades que los jóvenes han desarrollado a través de su trabajo. </a:t>
            </a:r>
          </a:p>
          <a:p>
            <a:pPr lvl="1" algn="just"/>
            <a:endParaRPr lang="es-CO" i="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los servicios financieros.</a:t>
            </a:r>
          </a:p>
          <a:p>
            <a:pPr lvl="1" algn="just"/>
            <a:endParaRPr lang="es-CO" i="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Percepción sobre los aspectos operativos del Programa.</a:t>
            </a:r>
          </a:p>
          <a:p>
            <a:pPr lvl="1" algn="just"/>
            <a:endParaRPr lang="es-CO" i="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Usos que le han dado a la TMC.</a:t>
            </a:r>
          </a:p>
          <a:p>
            <a:pPr lvl="0"/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SALIDA: Recoger información de los jóvenes a la salida del Programa que permita caracterizar e identificar cambios en sus condiciones socioeconómicas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400" dirty="0"/>
          </a:p>
          <a:p>
            <a:pPr lvl="1" algn="just" rtl="0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Movilidad social en términos educativos de los participantes con respecto a sus padres  (o acudientes) y hermanos.</a:t>
            </a:r>
          </a:p>
          <a:p>
            <a:pPr lvl="1" algn="just" rtl="0"/>
            <a:endParaRPr lang="es-CO" i="0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 rtl="0"/>
            <a:r>
              <a:rPr lang="es-CO" i="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Percepción de condiciones de vida que poseen los jóvenes al finalizar el Programa.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D2A1-5318-4183-97DC-886A371C5DCD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44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D2A1-5318-4183-97DC-886A371C5DCD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23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C20F-6258-4A8F-A1BF-AE777B0B8D7E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59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94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3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97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93AB-DE1D-4D9C-9178-92D9B51A3C2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751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638" y="2125002"/>
            <a:ext cx="10365899" cy="14662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9276" y="3876305"/>
            <a:ext cx="8536623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760" y="6340167"/>
            <a:ext cx="2845541" cy="364195"/>
          </a:xfrm>
          <a:prstGeom prst="rect">
            <a:avLst/>
          </a:prstGeom>
        </p:spPr>
        <p:txBody>
          <a:bodyPr/>
          <a:lstStyle/>
          <a:p>
            <a:fld id="{2F1996AC-EBF0-40F4-86F9-B47CDE61AAEB}" type="datetimeFigureOut">
              <a:rPr lang="es-MX" smtClean="0"/>
              <a:t>02/05/2017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6685" y="6340167"/>
            <a:ext cx="3861805" cy="36419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9875" y="6340167"/>
            <a:ext cx="2845541" cy="364195"/>
          </a:xfrm>
          <a:prstGeom prst="rect">
            <a:avLst/>
          </a:prstGeom>
        </p:spPr>
        <p:txBody>
          <a:bodyPr/>
          <a:lstStyle/>
          <a:p>
            <a:fld id="{10D1BDE2-0D6A-4E4F-9D07-1E6BEB566E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33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8775" cy="13223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0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02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5613"/>
            <a:ext cx="3933825" cy="15970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4775" y="984250"/>
            <a:ext cx="6173788" cy="48625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2638"/>
            <a:ext cx="3933825" cy="3802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730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5613"/>
            <a:ext cx="3933825" cy="15970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4775" y="984250"/>
            <a:ext cx="6173788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2638"/>
            <a:ext cx="3933825" cy="3802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30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8775" cy="13223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0863"/>
            <a:ext cx="10518775" cy="4340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58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8075" y="363538"/>
            <a:ext cx="2628900" cy="5797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3538"/>
            <a:ext cx="7737475" cy="579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155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759" y="1596127"/>
            <a:ext cx="10975658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4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5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6AC-EBF0-40F4-86F9-B47CDE61AAEB}" type="datetimeFigureOut">
              <a:rPr lang="es-MX" smtClean="0"/>
              <a:t>02/05/2017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BDE2-0D6A-4E4F-9D07-1E6BEB566E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6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19188"/>
            <a:ext cx="9147175" cy="23812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92513"/>
            <a:ext cx="9147175" cy="165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76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8775" cy="13223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0863"/>
            <a:ext cx="10518775" cy="434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216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4975"/>
            <a:ext cx="10518775" cy="28463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78350"/>
            <a:ext cx="10518775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58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8775" cy="13223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3188" cy="434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3788" y="1820863"/>
            <a:ext cx="5183187" cy="434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290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3538"/>
            <a:ext cx="10518775" cy="13223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76400"/>
            <a:ext cx="515937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498725"/>
            <a:ext cx="5159375" cy="3675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3788" y="1676400"/>
            <a:ext cx="518477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3788" y="2498725"/>
            <a:ext cx="5184775" cy="3675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40475"/>
            <a:ext cx="2744788" cy="363538"/>
          </a:xfrm>
          <a:prstGeom prst="rect">
            <a:avLst/>
          </a:prstGeom>
        </p:spPr>
        <p:txBody>
          <a:bodyPr/>
          <a:lstStyle/>
          <a:p>
            <a:fld id="{00AE0012-9886-43A3-9E49-AB66F4DC216E}" type="datetimeFigureOut">
              <a:rPr lang="es-CO" smtClean="0"/>
              <a:t>2/05/2017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40188" y="6340475"/>
            <a:ext cx="4114800" cy="36353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2188" y="6340475"/>
            <a:ext cx="2744787" cy="363538"/>
          </a:xfrm>
          <a:prstGeom prst="rect">
            <a:avLst/>
          </a:prstGeom>
        </p:spPr>
        <p:txBody>
          <a:bodyPr/>
          <a:lstStyle/>
          <a:p>
            <a:fld id="{5A73D67F-8681-4483-B4F9-9F8ABF9182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49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rosperidad Social + Sí a la Paz color-01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56" r="25372" b="-5755"/>
          <a:stretch/>
        </p:blipFill>
        <p:spPr>
          <a:xfrm>
            <a:off x="10706098" y="5940549"/>
            <a:ext cx="1453663" cy="79208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0"/>
            <a:ext cx="6758885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pic>
        <p:nvPicPr>
          <p:cNvPr id="4" name="Imagen 3" descr="Prosperidad Social + Sí a la Paz color-01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282" b="-577"/>
          <a:stretch/>
        </p:blipFill>
        <p:spPr>
          <a:xfrm>
            <a:off x="7465248" y="5959943"/>
            <a:ext cx="2243726" cy="753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974" y="5979337"/>
            <a:ext cx="997616" cy="7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rosperidad Social + Sí a la Paz color-01.pn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72"/>
          <a:stretch/>
        </p:blipFill>
        <p:spPr>
          <a:xfrm>
            <a:off x="8450759" y="5940549"/>
            <a:ext cx="3744416" cy="7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5172" cy="6840537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-1" y="3041"/>
            <a:ext cx="12195175" cy="6840537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pic>
        <p:nvPicPr>
          <p:cNvPr id="9" name="Imagen 4" descr="Logo_Prosperidad_Social+Presidencia-0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9" y="3245222"/>
            <a:ext cx="5401100" cy="12498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438" y="3185569"/>
            <a:ext cx="1694629" cy="1309486"/>
          </a:xfrm>
          <a:prstGeom prst="rect">
            <a:avLst/>
          </a:prstGeom>
        </p:spPr>
      </p:pic>
      <p:pic>
        <p:nvPicPr>
          <p:cNvPr id="11" name="Imagen 4" descr="Logo_Prosperidad_Social+Presidencia-0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746" y="2176251"/>
            <a:ext cx="5401100" cy="248962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37932" y="5833853"/>
            <a:ext cx="791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de Transferencias Monetarias Condicionadas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Interno de Trabajo: Jóvenes en Acción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73122" y="0"/>
            <a:ext cx="9648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HABILIDADES PARA LA VIDA &amp; ESQUEMA DE SEGUIMIENTO DEL PROGRAMA JÓVENES EN ACCIÓN: Implementación 2015-2016</a:t>
            </a:r>
          </a:p>
          <a:p>
            <a:pPr algn="ctr"/>
            <a:endParaRPr lang="es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de abril de 2017</a:t>
            </a:r>
          </a:p>
        </p:txBody>
      </p:sp>
    </p:spTree>
    <p:extLst>
      <p:ext uri="{BB962C8B-B14F-4D97-AF65-F5344CB8AC3E}">
        <p14:creationId xmlns:p14="http://schemas.microsoft.com/office/powerpoint/2010/main" val="420858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27528" y="1304208"/>
            <a:ext cx="1679177" cy="248403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795"/>
          </a:p>
        </p:txBody>
      </p:sp>
      <p:cxnSp>
        <p:nvCxnSpPr>
          <p:cNvPr id="8" name="7 Conector recto"/>
          <p:cNvCxnSpPr>
            <a:stCxn id="30" idx="2"/>
          </p:cNvCxnSpPr>
          <p:nvPr/>
        </p:nvCxnSpPr>
        <p:spPr>
          <a:xfrm flipH="1" flipV="1">
            <a:off x="2367914" y="2348909"/>
            <a:ext cx="3949960" cy="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2520524" y="5512806"/>
            <a:ext cx="7228788" cy="1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3658093" y="2038821"/>
            <a:ext cx="753936" cy="7295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cxnSp>
        <p:nvCxnSpPr>
          <p:cNvPr id="11" name="10 Conector recto"/>
          <p:cNvCxnSpPr>
            <a:stCxn id="15" idx="0"/>
          </p:cNvCxnSpPr>
          <p:nvPr/>
        </p:nvCxnSpPr>
        <p:spPr>
          <a:xfrm flipV="1">
            <a:off x="2208267" y="1295809"/>
            <a:ext cx="15629" cy="39025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2033880" y="2966179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cxnSp>
        <p:nvCxnSpPr>
          <p:cNvPr id="13" name="12 Conector recto"/>
          <p:cNvCxnSpPr>
            <a:stCxn id="14" idx="6"/>
          </p:cNvCxnSpPr>
          <p:nvPr/>
        </p:nvCxnSpPr>
        <p:spPr>
          <a:xfrm flipH="1">
            <a:off x="2255545" y="995961"/>
            <a:ext cx="2097775" cy="24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3609362" y="613658"/>
            <a:ext cx="743958" cy="7646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1896010" y="5198379"/>
            <a:ext cx="624514" cy="6703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4766" y="5383932"/>
            <a:ext cx="1156203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97" b="1" dirty="0" err="1">
                <a:latin typeface="Arial Narrow" panose="020B0606020202030204" pitchFamily="34" charset="0"/>
              </a:rPr>
              <a:t>Universitarios</a:t>
            </a:r>
            <a:endParaRPr lang="en-US" sz="1197" b="1" dirty="0"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50122" y="820596"/>
            <a:ext cx="112064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b="1" dirty="0">
                <a:latin typeface="Arial Narrow" panose="020B0606020202030204" pitchFamily="34" charset="0"/>
              </a:rPr>
              <a:t>Técnico SENA</a:t>
            </a:r>
            <a:endParaRPr lang="en-US" sz="1197" b="1" dirty="0">
              <a:latin typeface="Arial Narrow" panose="020B0606020202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3275" y="2078649"/>
            <a:ext cx="1467623" cy="64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b="1" dirty="0">
                <a:latin typeface="Arial Narrow" panose="020B0606020202030204" pitchFamily="34" charset="0"/>
              </a:rPr>
              <a:t>Técnico profesional IES</a:t>
            </a:r>
          </a:p>
          <a:p>
            <a:r>
              <a:rPr lang="es-CO" sz="1197" b="1" dirty="0">
                <a:latin typeface="Arial Narrow" panose="020B0606020202030204" pitchFamily="34" charset="0"/>
              </a:rPr>
              <a:t>Tecnológico SENA</a:t>
            </a:r>
            <a:endParaRPr lang="en-US" sz="1197" b="1" dirty="0">
              <a:latin typeface="Arial Narrow" panose="020B0606020202030204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0070947" y="1418174"/>
            <a:ext cx="456036" cy="4560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795" dirty="0"/>
          </a:p>
        </p:txBody>
      </p:sp>
      <p:sp>
        <p:nvSpPr>
          <p:cNvPr id="20" name="19 Elipse"/>
          <p:cNvSpPr/>
          <p:nvPr/>
        </p:nvSpPr>
        <p:spPr>
          <a:xfrm>
            <a:off x="10070947" y="2009459"/>
            <a:ext cx="456036" cy="4560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 dirty="0">
              <a:latin typeface="Arial Narrow" panose="020B0606020202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590321" y="1467726"/>
            <a:ext cx="1307194" cy="42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97" b="1" dirty="0">
                <a:latin typeface="Arial Narrow" panose="020B0606020202030204" pitchFamily="34" charset="0"/>
              </a:rPr>
              <a:t>Cuestionario de entrada</a:t>
            </a:r>
            <a:endParaRPr lang="es-CO" sz="1097" dirty="0">
              <a:latin typeface="Arial Narrow" panose="020B0606020202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0620208" y="2031000"/>
            <a:ext cx="1192571" cy="42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97" b="1" dirty="0">
                <a:latin typeface="Arial Narrow" panose="020B0606020202030204" pitchFamily="34" charset="0"/>
              </a:rPr>
              <a:t>Cuestionario de Salida</a:t>
            </a:r>
            <a:endParaRPr lang="es-CO" sz="1097" dirty="0">
              <a:latin typeface="Arial Narrow" panose="020B060602020203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026483" y="1435454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862130" y="5399995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0 meses</a:t>
            </a:r>
          </a:p>
        </p:txBody>
      </p:sp>
      <p:sp>
        <p:nvSpPr>
          <p:cNvPr id="25" name="24 Elipse"/>
          <p:cNvSpPr/>
          <p:nvPr/>
        </p:nvSpPr>
        <p:spPr>
          <a:xfrm>
            <a:off x="10070947" y="2579465"/>
            <a:ext cx="456036" cy="4560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0591477" y="2597664"/>
            <a:ext cx="1192571" cy="42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s-CO" sz="1097" dirty="0"/>
              <a:t>Cuestionario de  seguimiento</a:t>
            </a:r>
          </a:p>
        </p:txBody>
      </p:sp>
      <p:sp>
        <p:nvSpPr>
          <p:cNvPr id="27" name="26 Elipse"/>
          <p:cNvSpPr/>
          <p:nvPr/>
        </p:nvSpPr>
        <p:spPr>
          <a:xfrm>
            <a:off x="1906292" y="593982"/>
            <a:ext cx="624514" cy="6703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1902420" y="2002862"/>
            <a:ext cx="624514" cy="6703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5084888" y="2023075"/>
            <a:ext cx="734724" cy="7097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6317874" y="1968217"/>
            <a:ext cx="743958" cy="7646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9784775" y="5116541"/>
            <a:ext cx="743958" cy="7646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087686" y="5197271"/>
            <a:ext cx="726179" cy="6965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7115279" y="5196422"/>
            <a:ext cx="736216" cy="7006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8503301" y="5137065"/>
            <a:ext cx="690816" cy="7569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881209" y="2212783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0 meses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830287" y="788560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 0 meses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661019" y="2285530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11 meses 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569642" y="863243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11 meses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056386" y="2262401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18 meses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072378" y="5418673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18 meses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304493" y="2235443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23 meses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7110466" y="5418673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36 meses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8452630" y="5386889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54 meses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9773314" y="5374659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60 meses</a:t>
            </a:r>
          </a:p>
        </p:txBody>
      </p:sp>
      <p:cxnSp>
        <p:nvCxnSpPr>
          <p:cNvPr id="45" name="44 Conector recto"/>
          <p:cNvCxnSpPr>
            <a:stCxn id="32" idx="0"/>
            <a:endCxn id="29" idx="4"/>
          </p:cNvCxnSpPr>
          <p:nvPr/>
        </p:nvCxnSpPr>
        <p:spPr>
          <a:xfrm flipV="1">
            <a:off x="5450776" y="2732823"/>
            <a:ext cx="1475" cy="2464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endCxn id="38" idx="3"/>
          </p:cNvCxnSpPr>
          <p:nvPr/>
        </p:nvCxnSpPr>
        <p:spPr>
          <a:xfrm flipH="1">
            <a:off x="4393041" y="984307"/>
            <a:ext cx="4444795" cy="170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29" idx="0"/>
          </p:cNvCxnSpPr>
          <p:nvPr/>
        </p:nvCxnSpPr>
        <p:spPr>
          <a:xfrm flipH="1" flipV="1">
            <a:off x="5430081" y="1015143"/>
            <a:ext cx="22169" cy="1007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 redondeado"/>
          <p:cNvSpPr/>
          <p:nvPr/>
        </p:nvSpPr>
        <p:spPr>
          <a:xfrm>
            <a:off x="5220330" y="2953511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233035" y="1405660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cxnSp>
        <p:nvCxnSpPr>
          <p:cNvPr id="50" name="49 Conector recto"/>
          <p:cNvCxnSpPr>
            <a:stCxn id="33" idx="0"/>
            <a:endCxn id="52" idx="2"/>
          </p:cNvCxnSpPr>
          <p:nvPr/>
        </p:nvCxnSpPr>
        <p:spPr>
          <a:xfrm flipH="1" flipV="1">
            <a:off x="7473780" y="3406507"/>
            <a:ext cx="9607" cy="1789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52" idx="0"/>
          </p:cNvCxnSpPr>
          <p:nvPr/>
        </p:nvCxnSpPr>
        <p:spPr>
          <a:xfrm flipV="1">
            <a:off x="7473781" y="1008309"/>
            <a:ext cx="9606" cy="1932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 redondeado"/>
          <p:cNvSpPr/>
          <p:nvPr/>
        </p:nvSpPr>
        <p:spPr>
          <a:xfrm>
            <a:off x="7264028" y="2941305"/>
            <a:ext cx="419504" cy="465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7233301" y="1410704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cxnSp>
        <p:nvCxnSpPr>
          <p:cNvPr id="54" name="53 Conector recto"/>
          <p:cNvCxnSpPr>
            <a:stCxn id="56" idx="0"/>
          </p:cNvCxnSpPr>
          <p:nvPr/>
        </p:nvCxnSpPr>
        <p:spPr>
          <a:xfrm flipV="1">
            <a:off x="8836041" y="984307"/>
            <a:ext cx="3589" cy="1954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stCxn id="34" idx="0"/>
            <a:endCxn id="56" idx="2"/>
          </p:cNvCxnSpPr>
          <p:nvPr/>
        </p:nvCxnSpPr>
        <p:spPr>
          <a:xfrm flipH="1" flipV="1">
            <a:off x="8836041" y="3394498"/>
            <a:ext cx="12668" cy="17425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 redondeado"/>
          <p:cNvSpPr/>
          <p:nvPr/>
        </p:nvSpPr>
        <p:spPr>
          <a:xfrm>
            <a:off x="8626289" y="2938462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8595563" y="1313272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10118953" y="3149549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10559621" y="3158503"/>
            <a:ext cx="1112226" cy="42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97" b="1" dirty="0">
                <a:latin typeface="Arial Narrow" panose="020B0606020202030204" pitchFamily="34" charset="0"/>
              </a:rPr>
              <a:t>Cruces administrativos</a:t>
            </a:r>
          </a:p>
        </p:txBody>
      </p:sp>
      <p:sp>
        <p:nvSpPr>
          <p:cNvPr id="70" name="69 Rectángulo redondeado"/>
          <p:cNvSpPr/>
          <p:nvPr/>
        </p:nvSpPr>
        <p:spPr>
          <a:xfrm>
            <a:off x="2026482" y="4437152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463275" y="3781827"/>
            <a:ext cx="1156723" cy="276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97" b="1" dirty="0">
                <a:latin typeface="Arial Narrow" panose="020B0606020202030204" pitchFamily="34" charset="0"/>
              </a:rPr>
              <a:t>Tecnológico</a:t>
            </a:r>
            <a:r>
              <a:rPr lang="en-US" sz="1197" b="1" dirty="0">
                <a:latin typeface="Arial Narrow" panose="020B0606020202030204" pitchFamily="34" charset="0"/>
              </a:rPr>
              <a:t> IES</a:t>
            </a:r>
            <a:endParaRPr lang="es-CO" sz="1197" dirty="0"/>
          </a:p>
        </p:txBody>
      </p:sp>
      <p:cxnSp>
        <p:nvCxnSpPr>
          <p:cNvPr id="78" name="77 Conector recto"/>
          <p:cNvCxnSpPr>
            <a:stCxn id="88" idx="1"/>
          </p:cNvCxnSpPr>
          <p:nvPr/>
        </p:nvCxnSpPr>
        <p:spPr>
          <a:xfrm flipH="1">
            <a:off x="2457185" y="3952021"/>
            <a:ext cx="4558716" cy="3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Elipse"/>
          <p:cNvSpPr/>
          <p:nvPr/>
        </p:nvSpPr>
        <p:spPr>
          <a:xfrm>
            <a:off x="3675109" y="3627861"/>
            <a:ext cx="753936" cy="7295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5065900" y="3612114"/>
            <a:ext cx="734724" cy="7097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85" name="84 Elipse"/>
          <p:cNvSpPr/>
          <p:nvPr/>
        </p:nvSpPr>
        <p:spPr>
          <a:xfrm>
            <a:off x="7032285" y="3557257"/>
            <a:ext cx="743958" cy="7646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3688365" y="3863961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11 meses 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5059729" y="3840832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18 meses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7015901" y="3813874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35 meses</a:t>
            </a:r>
          </a:p>
        </p:txBody>
      </p:sp>
      <p:sp>
        <p:nvSpPr>
          <p:cNvPr id="92" name="91 Elipse"/>
          <p:cNvSpPr/>
          <p:nvPr/>
        </p:nvSpPr>
        <p:spPr>
          <a:xfrm>
            <a:off x="1907434" y="3635488"/>
            <a:ext cx="624514" cy="6703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1886223" y="3794737"/>
            <a:ext cx="82339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97" dirty="0"/>
              <a:t>0 meses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5237488" y="4500199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7281186" y="4487993"/>
            <a:ext cx="419504" cy="465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96" name="95 Rectángulo redondeado"/>
          <p:cNvSpPr/>
          <p:nvPr/>
        </p:nvSpPr>
        <p:spPr>
          <a:xfrm>
            <a:off x="8643447" y="4485149"/>
            <a:ext cx="419504" cy="456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998" dirty="0">
              <a:latin typeface="Arial Narrow" panose="020B0606020202030204" pitchFamily="34" charset="0"/>
            </a:endParaRPr>
          </a:p>
        </p:txBody>
      </p:sp>
      <p:sp>
        <p:nvSpPr>
          <p:cNvPr id="72" name="14 CuadroTexto"/>
          <p:cNvSpPr txBox="1"/>
          <p:nvPr/>
        </p:nvSpPr>
        <p:spPr>
          <a:xfrm>
            <a:off x="17109" y="0"/>
            <a:ext cx="12160956" cy="3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95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Implementación Esquema General de Seguimiento: Cuestionarios</a:t>
            </a: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 cstate="print"/>
          <a:srcRect l="9498" t="36931" r="8849" b="35862"/>
          <a:stretch>
            <a:fillRect/>
          </a:stretch>
        </p:blipFill>
        <p:spPr bwMode="auto">
          <a:xfrm rot="20055757">
            <a:off x="2285841" y="983535"/>
            <a:ext cx="639584" cy="3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/>
          <a:srcRect l="9498" t="36931" r="8849" b="35862"/>
          <a:stretch>
            <a:fillRect/>
          </a:stretch>
        </p:blipFill>
        <p:spPr bwMode="auto">
          <a:xfrm rot="20055757">
            <a:off x="2384814" y="5530309"/>
            <a:ext cx="639584" cy="3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 l="9498" t="36931" r="8849" b="35862"/>
          <a:stretch>
            <a:fillRect/>
          </a:stretch>
        </p:blipFill>
        <p:spPr bwMode="auto">
          <a:xfrm rot="20055757">
            <a:off x="2314529" y="3946978"/>
            <a:ext cx="639584" cy="3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 cstate="print"/>
          <a:srcRect l="9498" t="36931" r="8849" b="35862"/>
          <a:stretch>
            <a:fillRect/>
          </a:stretch>
        </p:blipFill>
        <p:spPr bwMode="auto">
          <a:xfrm rot="20055757">
            <a:off x="2346672" y="2363896"/>
            <a:ext cx="639584" cy="3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65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33737" y="2237520"/>
            <a:ext cx="10705984" cy="368392"/>
          </a:xfrm>
          <a:prstGeom prst="rect">
            <a:avLst/>
          </a:prstGeom>
          <a:solidFill>
            <a:srgbClr val="3E97CF"/>
          </a:solidFill>
          <a:ln w="63500" cmpd="sng">
            <a:solidFill>
              <a:srgbClr val="3E97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795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Habilidades medidas</a:t>
            </a:r>
          </a:p>
        </p:txBody>
      </p:sp>
      <p:sp>
        <p:nvSpPr>
          <p:cNvPr id="18" name="Rectángulo 15"/>
          <p:cNvSpPr/>
          <p:nvPr/>
        </p:nvSpPr>
        <p:spPr>
          <a:xfrm>
            <a:off x="2123561" y="2605912"/>
            <a:ext cx="9348735" cy="341122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285036" indent="-285036">
              <a:buFont typeface="Arial" panose="020B0604020202020204" pitchFamily="34" charset="0"/>
              <a:buChar char="•"/>
            </a:pPr>
            <a:endParaRPr lang="es-CO" sz="1795" dirty="0"/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Autoconciencia emocional</a:t>
            </a:r>
          </a:p>
          <a:p>
            <a:pPr lvl="0"/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</a:t>
            </a:r>
          </a:p>
          <a:p>
            <a:pPr lvl="0"/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en equipo</a:t>
            </a:r>
          </a:p>
          <a:p>
            <a:pPr lvl="0"/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 conflictos</a:t>
            </a:r>
          </a:p>
          <a:p>
            <a:pPr lvl="0"/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Resiliencia </a:t>
            </a:r>
          </a:p>
          <a:p>
            <a:pPr lvl="0"/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Autoconfianza</a:t>
            </a:r>
          </a:p>
          <a:p>
            <a:pPr lvl="0"/>
            <a:endParaRPr lang="es-CO" sz="1596" dirty="0"/>
          </a:p>
          <a:p>
            <a:endParaRPr lang="es-CO" sz="1596" dirty="0"/>
          </a:p>
        </p:txBody>
      </p:sp>
      <p:sp>
        <p:nvSpPr>
          <p:cNvPr id="19" name="Rectángulo 15"/>
          <p:cNvSpPr/>
          <p:nvPr/>
        </p:nvSpPr>
        <p:spPr>
          <a:xfrm>
            <a:off x="701162" y="2605912"/>
            <a:ext cx="1411540" cy="34112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197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Observación</a:t>
            </a:r>
            <a:endParaRPr lang="es-CO" sz="119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ángulo 15"/>
          <p:cNvSpPr/>
          <p:nvPr/>
        </p:nvSpPr>
        <p:spPr>
          <a:xfrm>
            <a:off x="764955" y="961357"/>
            <a:ext cx="10707341" cy="1092614"/>
          </a:xfrm>
          <a:prstGeom prst="rect">
            <a:avLst/>
          </a:prstGeom>
          <a:solidFill>
            <a:schemeClr val="bg1"/>
          </a:solidFill>
          <a:ln w="9525">
            <a:solidFill>
              <a:srgbClr val="097DB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0"/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Determinar el nivel habilidades para la vida los jóvenes antes de participar en el Programa.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1308" y="0"/>
            <a:ext cx="595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7717">
              <a:defRPr/>
            </a:pPr>
            <a:r>
              <a:rPr lang="es-CO" sz="2400" b="1" dirty="0">
                <a:solidFill>
                  <a:schemeClr val="bg1"/>
                </a:solidFill>
              </a:rPr>
              <a:t>Cuestionarios electrónicos: Entrada- Habilidades para la vida</a:t>
            </a:r>
            <a:endParaRPr lang="es-E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9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5"/>
          <p:cNvSpPr/>
          <p:nvPr/>
        </p:nvSpPr>
        <p:spPr>
          <a:xfrm>
            <a:off x="2123561" y="1120733"/>
            <a:ext cx="9300778" cy="489640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0"/>
            <a:endParaRPr lang="es-CO" sz="1795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92450"/>
              </p:ext>
            </p:extLst>
          </p:nvPr>
        </p:nvGraphicFramePr>
        <p:xfrm>
          <a:off x="3529127" y="830997"/>
          <a:ext cx="8400562" cy="4799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Individuo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Cuestionario a asignar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Habilidades medidas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Número de preguntas para medir habilidades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Total de preguntas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   (máximo)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Joven_1 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cuestionario base +  hpv_1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Gestión de conflictos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43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Joven_2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cuestionario base  + hpv_2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Trabajo en equipo, comunicación y autoconfianza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34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91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Joven_3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cuestionario base  + hpv_3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Trabajo en equipo, comunicación y resiliencia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43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Joven_4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cuestionario base  + hpv_4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Resiliencia y autoconfianza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19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76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Joven_5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cuestionario base  + hpv_5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Autoconfianza y autoconciencia emocional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97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Joven_6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cuestionario base  + hpv_1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Gestión de conflictos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43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…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….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…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…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…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56" marR="3315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41308" y="0"/>
            <a:ext cx="595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7717">
              <a:defRPr/>
            </a:pPr>
            <a:r>
              <a:rPr lang="es-CO" sz="2400" b="1" dirty="0">
                <a:solidFill>
                  <a:schemeClr val="bg1"/>
                </a:solidFill>
              </a:rPr>
              <a:t>Cuestionarios electrónicos: Entrada- Habilidades para la vida</a:t>
            </a:r>
            <a:endParaRPr lang="es-E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4939" y="1669728"/>
            <a:ext cx="2758838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471" indent="-342043">
              <a:buFont typeface="Arial" panose="020B0604020202020204" pitchFamily="34" charset="0"/>
              <a:buChar char="•"/>
            </a:pPr>
            <a:r>
              <a:rPr lang="it-IT" sz="1995" dirty="0">
                <a:ea typeface="Verdana" panose="020B0604030504040204" pitchFamily="34" charset="0"/>
                <a:cs typeface="Verdana" panose="020B0604030504040204" pitchFamily="34" charset="0"/>
              </a:rPr>
              <a:t>Escala de autoeficacia emocional</a:t>
            </a:r>
          </a:p>
          <a:p>
            <a:pPr marL="337471" indent="-342043">
              <a:buFont typeface="Arial" panose="020B0604020202020204" pitchFamily="34" charset="0"/>
              <a:buChar char="•"/>
            </a:pPr>
            <a:r>
              <a:rPr lang="it-IT" sz="1995" dirty="0">
                <a:ea typeface="Verdana" panose="020B0604030504040204" pitchFamily="34" charset="0"/>
                <a:cs typeface="Verdana" panose="020B0604030504040204" pitchFamily="34" charset="0"/>
              </a:rPr>
              <a:t>Escala de autoeficacia en el manejo de promblemas complejos</a:t>
            </a:r>
          </a:p>
          <a:p>
            <a:pPr marL="337471" indent="-342043">
              <a:buFont typeface="Arial" panose="020B0604020202020204" pitchFamily="34" charset="0"/>
              <a:buChar char="•"/>
            </a:pPr>
            <a:r>
              <a:rPr lang="it-IT" sz="1995" dirty="0">
                <a:ea typeface="Verdana" panose="020B0604030504040204" pitchFamily="34" charset="0"/>
                <a:cs typeface="Verdana" panose="020B0604030504040204" pitchFamily="34" charset="0"/>
              </a:rPr>
              <a:t>Escala de autoeficacia en la comunicación interpersonal y social</a:t>
            </a:r>
          </a:p>
        </p:txBody>
      </p:sp>
    </p:spTree>
    <p:extLst>
      <p:ext uri="{BB962C8B-B14F-4D97-AF65-F5344CB8AC3E}">
        <p14:creationId xmlns:p14="http://schemas.microsoft.com/office/powerpoint/2010/main" val="3672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498144" y="2079593"/>
            <a:ext cx="1565794" cy="727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97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 de credenciales de acceso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5798422" y="3159795"/>
            <a:ext cx="1499209" cy="5508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9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 de recordatorio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301562" y="2385487"/>
            <a:ext cx="769247" cy="52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389" dirty="0">
                <a:solidFill>
                  <a:srgbClr val="FF0000"/>
                </a:solidFill>
                <a:latin typeface="Bodoni MT Black" panose="02070A03080606020203" pitchFamily="18" charset="0"/>
              </a:rPr>
              <a:t>!!</a:t>
            </a:r>
          </a:p>
        </p:txBody>
      </p:sp>
      <p:sp>
        <p:nvSpPr>
          <p:cNvPr id="46" name="32 CuadroTexto"/>
          <p:cNvSpPr txBox="1"/>
          <p:nvPr/>
        </p:nvSpPr>
        <p:spPr>
          <a:xfrm>
            <a:off x="5529652" y="1024249"/>
            <a:ext cx="1543820" cy="521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latin typeface="Verdana" pitchFamily="34" charset="0"/>
                <a:cs typeface="Arial" pitchFamily="34" charset="0"/>
              </a:rPr>
              <a:t>Cuestionario No. 74746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3101152" y="2129755"/>
            <a:ext cx="1937723" cy="52232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Cuestionario de Entrada</a:t>
            </a:r>
          </a:p>
        </p:txBody>
      </p:sp>
      <p:cxnSp>
        <p:nvCxnSpPr>
          <p:cNvPr id="65" name="Conector angular 64"/>
          <p:cNvCxnSpPr/>
          <p:nvPr/>
        </p:nvCxnSpPr>
        <p:spPr>
          <a:xfrm flipV="1">
            <a:off x="3779944" y="1349701"/>
            <a:ext cx="1092198" cy="430950"/>
          </a:xfrm>
          <a:prstGeom prst="bentConnector3">
            <a:avLst>
              <a:gd name="adj1" fmla="val -10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V="1">
            <a:off x="2146856" y="2362893"/>
            <a:ext cx="67032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32 CuadroTexto"/>
          <p:cNvSpPr txBox="1"/>
          <p:nvPr/>
        </p:nvSpPr>
        <p:spPr>
          <a:xfrm>
            <a:off x="3219742" y="1392658"/>
            <a:ext cx="511124" cy="2096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SI</a:t>
            </a:r>
          </a:p>
        </p:txBody>
      </p:sp>
      <p:sp>
        <p:nvSpPr>
          <p:cNvPr id="81" name="32 CuadroTexto"/>
          <p:cNvSpPr txBox="1"/>
          <p:nvPr/>
        </p:nvSpPr>
        <p:spPr>
          <a:xfrm>
            <a:off x="3978362" y="3347704"/>
            <a:ext cx="511124" cy="2096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NO</a:t>
            </a:r>
          </a:p>
        </p:txBody>
      </p:sp>
      <p:cxnSp>
        <p:nvCxnSpPr>
          <p:cNvPr id="84" name="Conector recto de flecha 83"/>
          <p:cNvCxnSpPr/>
          <p:nvPr/>
        </p:nvCxnSpPr>
        <p:spPr>
          <a:xfrm>
            <a:off x="4070013" y="2826238"/>
            <a:ext cx="37" cy="340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32 CuadroTexto"/>
          <p:cNvSpPr txBox="1"/>
          <p:nvPr/>
        </p:nvSpPr>
        <p:spPr>
          <a:xfrm>
            <a:off x="7554572" y="1977429"/>
            <a:ext cx="511124" cy="2096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SI</a:t>
            </a:r>
          </a:p>
        </p:txBody>
      </p:sp>
      <p:cxnSp>
        <p:nvCxnSpPr>
          <p:cNvPr id="92" name="Conector recto de flecha 91"/>
          <p:cNvCxnSpPr/>
          <p:nvPr/>
        </p:nvCxnSpPr>
        <p:spPr>
          <a:xfrm>
            <a:off x="4369395" y="3347704"/>
            <a:ext cx="1353562" cy="176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ángulo 112"/>
          <p:cNvSpPr/>
          <p:nvPr/>
        </p:nvSpPr>
        <p:spPr>
          <a:xfrm>
            <a:off x="5589100" y="1075984"/>
            <a:ext cx="1484372" cy="427465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/>
          </a:p>
        </p:txBody>
      </p:sp>
      <p:sp>
        <p:nvSpPr>
          <p:cNvPr id="120" name="32 CuadroTexto"/>
          <p:cNvSpPr txBox="1"/>
          <p:nvPr/>
        </p:nvSpPr>
        <p:spPr>
          <a:xfrm>
            <a:off x="9920825" y="2001060"/>
            <a:ext cx="1543820" cy="521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latin typeface="Verdana" pitchFamily="34" charset="0"/>
                <a:cs typeface="Arial" pitchFamily="34" charset="0"/>
              </a:rPr>
              <a:t>Cuestionario No. 74746</a:t>
            </a:r>
          </a:p>
        </p:txBody>
      </p:sp>
      <p:sp>
        <p:nvSpPr>
          <p:cNvPr id="122" name="Rectángulo 121"/>
          <p:cNvSpPr/>
          <p:nvPr/>
        </p:nvSpPr>
        <p:spPr>
          <a:xfrm>
            <a:off x="9980273" y="2052794"/>
            <a:ext cx="1484372" cy="427465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/>
          </a:p>
        </p:txBody>
      </p:sp>
      <p:cxnSp>
        <p:nvCxnSpPr>
          <p:cNvPr id="124" name="Conector angular 123"/>
          <p:cNvCxnSpPr/>
          <p:nvPr/>
        </p:nvCxnSpPr>
        <p:spPr>
          <a:xfrm flipV="1">
            <a:off x="6919148" y="2377471"/>
            <a:ext cx="2301836" cy="429258"/>
          </a:xfrm>
          <a:prstGeom prst="bentConnector3">
            <a:avLst>
              <a:gd name="adj1" fmla="val 1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32 CuadroTexto"/>
          <p:cNvSpPr txBox="1"/>
          <p:nvPr/>
        </p:nvSpPr>
        <p:spPr>
          <a:xfrm>
            <a:off x="7808880" y="3714884"/>
            <a:ext cx="511124" cy="2096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NO</a:t>
            </a:r>
          </a:p>
        </p:txBody>
      </p:sp>
      <p:pic>
        <p:nvPicPr>
          <p:cNvPr id="129" name="Imagen 128" descr="https://encrypted-tbn0.gstatic.com/images?q=tbn:ANd9GcSKZFRz0rlju4sXh_rSY9ZmVNYEx4hjUc_Zb8VDed9kAECrjyP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2325" y="1051793"/>
            <a:ext cx="617052" cy="432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Imagen 132" descr="https://encrypted-tbn0.gstatic.com/images?q=tbn:ANd9GcSKZFRz0rlju4sXh_rSY9ZmVNYEx4hjUc_Zb8VDed9kAECrjyPu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8382" y="2066976"/>
            <a:ext cx="617623" cy="434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8" name="Conector angular 137"/>
          <p:cNvCxnSpPr/>
          <p:nvPr/>
        </p:nvCxnSpPr>
        <p:spPr>
          <a:xfrm>
            <a:off x="7352910" y="3499158"/>
            <a:ext cx="2256204" cy="27544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32 CuadroTexto"/>
          <p:cNvSpPr txBox="1"/>
          <p:nvPr/>
        </p:nvSpPr>
        <p:spPr>
          <a:xfrm>
            <a:off x="10281133" y="3702528"/>
            <a:ext cx="1543820" cy="306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latin typeface="Verdana" pitchFamily="34" charset="0"/>
                <a:cs typeface="Arial" pitchFamily="34" charset="0"/>
              </a:rPr>
              <a:t>VACÍO</a:t>
            </a:r>
          </a:p>
        </p:txBody>
      </p:sp>
      <p:sp>
        <p:nvSpPr>
          <p:cNvPr id="140" name="Rectángulo 139"/>
          <p:cNvSpPr/>
          <p:nvPr/>
        </p:nvSpPr>
        <p:spPr>
          <a:xfrm>
            <a:off x="10310858" y="3624789"/>
            <a:ext cx="1484372" cy="427465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/>
          </a:p>
        </p:txBody>
      </p:sp>
      <p:pic>
        <p:nvPicPr>
          <p:cNvPr id="142" name="Imagen 141" descr="https://encrypted-tbn0.gstatic.com/images?q=tbn:ANd9GcSKZFRz0rlju4sXh_rSY9ZmVNYEx4hjUc_Zb8VDed9kAECrjyPu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1872" y="3621467"/>
            <a:ext cx="617623" cy="434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1"/>
          <a:stretch/>
        </p:blipFill>
        <p:spPr>
          <a:xfrm>
            <a:off x="-2" y="3852316"/>
            <a:ext cx="4369397" cy="2993197"/>
          </a:xfrm>
          <a:prstGeom prst="rect">
            <a:avLst/>
          </a:prstGeom>
        </p:spPr>
      </p:pic>
      <p:pic>
        <p:nvPicPr>
          <p:cNvPr id="27" name="Imagen 26" descr="http://www.goodnesscompany.com/VanGogh/wp-content/uploads/2016/01/correo-electronic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037">
            <a:off x="6267734" y="4534525"/>
            <a:ext cx="3007381" cy="19823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4"/>
          <p:cNvSpPr/>
          <p:nvPr/>
        </p:nvSpPr>
        <p:spPr>
          <a:xfrm>
            <a:off x="18222" y="-36115"/>
            <a:ext cx="6583421" cy="721914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de envío </a:t>
            </a:r>
            <a:r>
              <a:rPr lang="es-ES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correos</a:t>
            </a:r>
            <a:endParaRPr lang="es-E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6"/>
          <p:cNvSpPr txBox="1"/>
          <p:nvPr/>
        </p:nvSpPr>
        <p:spPr>
          <a:xfrm>
            <a:off x="192931" y="179909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Adecuaciones en el SIJA</a:t>
            </a:r>
          </a:p>
        </p:txBody>
      </p:sp>
      <p:pic>
        <p:nvPicPr>
          <p:cNvPr id="12" name="Imagen 1" descr="Logo_Prosperidad_Social+Ban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43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75" y="1188021"/>
            <a:ext cx="4176464" cy="55437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675" y="395933"/>
            <a:ext cx="4608512" cy="5832647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6889675" y="4428381"/>
            <a:ext cx="180020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/>
          <p:cNvSpPr/>
          <p:nvPr/>
        </p:nvSpPr>
        <p:spPr>
          <a:xfrm>
            <a:off x="1489075" y="4589697"/>
            <a:ext cx="324036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84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192931" y="179909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Adecuaciones en el SIJA</a:t>
            </a:r>
          </a:p>
        </p:txBody>
      </p:sp>
      <p:pic>
        <p:nvPicPr>
          <p:cNvPr id="12" name="Imagen 1" descr="Logo_Prosperidad_Social+Ban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4513411" y="1260029"/>
            <a:ext cx="7038063" cy="4691020"/>
            <a:chOff x="3043963" y="1476053"/>
            <a:chExt cx="7385199" cy="469102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963" y="1476053"/>
              <a:ext cx="6573569" cy="4691020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4706343" y="3585771"/>
              <a:ext cx="2689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 err="1">
                  <a:latin typeface="+mj-lt"/>
                </a:rPr>
                <a:t>Soyunjovenenaccion</a:t>
              </a:r>
              <a:r>
                <a:rPr lang="es-CO" sz="1600" dirty="0">
                  <a:latin typeface="+mj-lt"/>
                </a:rPr>
                <a:t>@...</a:t>
              </a:r>
              <a:r>
                <a:rPr lang="es-CO" sz="1600" dirty="0" err="1">
                  <a:latin typeface="+mj-lt"/>
                </a:rPr>
                <a:t>com</a:t>
              </a:r>
              <a:endParaRPr lang="es-CO" sz="1600" dirty="0">
                <a:latin typeface="+mj-lt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807293" y="428436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latin typeface="+mj-lt"/>
                </a:rPr>
                <a:t>1234567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587427" y="3578037"/>
              <a:ext cx="2246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+mj-lt"/>
                </a:rPr>
                <a:t>Correo electrónico del joven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582614" y="4253587"/>
              <a:ext cx="2846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+mj-lt"/>
                </a:rPr>
                <a:t>Clave aleatoria asignada por el SIJA</a:t>
              </a:r>
            </a:p>
            <a:p>
              <a:pPr algn="ctr"/>
              <a:r>
                <a:rPr lang="es-CO" sz="1400" b="1" dirty="0">
                  <a:solidFill>
                    <a:srgbClr val="FF0000"/>
                  </a:solidFill>
                  <a:latin typeface="+mj-lt"/>
                </a:rPr>
                <a:t>**La puede cambiar o conservar</a:t>
              </a:r>
            </a:p>
          </p:txBody>
        </p:sp>
      </p:grpSp>
      <p:sp>
        <p:nvSpPr>
          <p:cNvPr id="15" name="Marcador de contenido 2"/>
          <p:cNvSpPr txBox="1">
            <a:spLocks/>
          </p:cNvSpPr>
          <p:nvPr/>
        </p:nvSpPr>
        <p:spPr bwMode="auto">
          <a:xfrm>
            <a:off x="201551" y="1764085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altLang="en-US" sz="16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datos </a:t>
            </a:r>
            <a:r>
              <a:rPr lang="es-ES_tradnl" altLang="en-US" sz="1600" i="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_tradnl" altLang="en-US" sz="1600" i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 </a:t>
            </a:r>
            <a:r>
              <a:rPr lang="es-ES_tradnl" altLang="en-US" sz="16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 la plataforma SIJA: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s-ES_tradnl" altLang="en-US" sz="1600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</a:t>
            </a:r>
            <a:r>
              <a:rPr lang="es-ES_tradnl" altLang="en-US" sz="1600" u="sng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de ubicación/contacto</a:t>
            </a:r>
            <a:r>
              <a:rPr lang="es-ES_tradnl" altLang="en-US" sz="1600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es automática, no requiere soportes ni aprobación.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endParaRPr lang="es-ES_tradnl" altLang="en-US" sz="1600" dirty="0">
              <a:solidFill>
                <a:srgbClr val="2284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endParaRPr lang="es-ES_tradnl" altLang="en-US" sz="1600" dirty="0">
              <a:solidFill>
                <a:srgbClr val="2284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endParaRPr lang="es-ES_tradnl" altLang="en-US" sz="1600" dirty="0">
              <a:solidFill>
                <a:srgbClr val="2284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s-ES_tradnl" altLang="en-US" sz="1600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</a:t>
            </a:r>
            <a:r>
              <a:rPr lang="es-ES_tradnl" altLang="en-US" sz="1600" u="sng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básicos de persona</a:t>
            </a:r>
            <a:r>
              <a:rPr lang="es-ES_tradnl" altLang="en-US" sz="1600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requiere soporte y aprobación. El joven puede cargar en el aplicativo copia del documento de identidad.</a:t>
            </a:r>
          </a:p>
        </p:txBody>
      </p:sp>
    </p:spTree>
    <p:extLst>
      <p:ext uri="{BB962C8B-B14F-4D97-AF65-F5344CB8AC3E}">
        <p14:creationId xmlns:p14="http://schemas.microsoft.com/office/powerpoint/2010/main" val="15773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6"/>
          <p:cNvSpPr txBox="1"/>
          <p:nvPr/>
        </p:nvSpPr>
        <p:spPr>
          <a:xfrm>
            <a:off x="267828" y="181440"/>
            <a:ext cx="5641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Futura Bold BT"/>
                <a:cs typeface="Futura Bold BT"/>
              </a:rPr>
              <a:t>3. Logros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5175" cy="675664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185819" y="6156573"/>
            <a:ext cx="35283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0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12" t="18156" r="7954" b="54857"/>
          <a:stretch/>
        </p:blipFill>
        <p:spPr>
          <a:xfrm>
            <a:off x="23093" y="677496"/>
            <a:ext cx="12172082" cy="17158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" y="2176096"/>
            <a:ext cx="12172083" cy="38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7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37"/>
          <a:stretch/>
        </p:blipFill>
        <p:spPr>
          <a:xfrm>
            <a:off x="264939" y="1135992"/>
            <a:ext cx="11621454" cy="49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2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48915" y="179909"/>
            <a:ext cx="6318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Resultados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4153371" y="1324368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altLang="en-US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correos electrónicos: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conjunta con SENA e IES para actualizar bases de datos con direcciones electrónicas de los participantes.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Campaña de actualización de datos a través del CAT.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altLang="en-US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Generación de credenciales de acceso: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Usuarios y contraseñas de acceso al SIJA.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Envío de correos masivos con credenciales de acceso.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Habilitación de acceso al SIJA para los Jóvenes en Acción.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altLang="en-US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datos </a:t>
            </a:r>
            <a:r>
              <a:rPr lang="es-ES_tradnl" altLang="en-US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_tradnl" altLang="en-US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básicos de persona.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s-ES_tradnl" altLang="en-US" dirty="0">
                <a:solidFill>
                  <a:srgbClr val="2284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de ubicación/contacto.</a:t>
            </a:r>
          </a:p>
        </p:txBody>
      </p:sp>
      <p:pic>
        <p:nvPicPr>
          <p:cNvPr id="2050" name="Picture 2" descr="Resultado de imagen para seguim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" y="2556173"/>
            <a:ext cx="31107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 descr="Logo_Prosperidad_Social+Band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43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4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923" y="-97090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Propósitos del Programa</a:t>
            </a:r>
          </a:p>
          <a:p>
            <a:pPr algn="ctr"/>
            <a:r>
              <a:rPr lang="es-CO" sz="3600" dirty="0">
                <a:solidFill>
                  <a:schemeClr val="bg1"/>
                </a:solidFill>
              </a:rPr>
              <a:t>Objetivo General</a:t>
            </a:r>
          </a:p>
        </p:txBody>
      </p:sp>
      <p:sp>
        <p:nvSpPr>
          <p:cNvPr id="11" name="Redondear rectángulo de esquina del mismo lado 4"/>
          <p:cNvSpPr/>
          <p:nvPr/>
        </p:nvSpPr>
        <p:spPr>
          <a:xfrm>
            <a:off x="411742" y="1859165"/>
            <a:ext cx="4608512" cy="805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40" tIns="83820" rIns="167640" bIns="83820" numCol="1" spcCol="1270" anchor="ctr" anchorCtr="0">
            <a:noAutofit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Jóvenes en Acción tiene como objetivo incentivar la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altLang="es-CO" sz="2000" b="1" dirty="0">
                <a:solidFill>
                  <a:srgbClr val="2284C5"/>
                </a:solidFill>
                <a:latin typeface="Verdana" pitchFamily="34" charset="0"/>
              </a:rPr>
              <a:t>formación de capital humano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población joven en condición de pobreza y vulnerabilidad. 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dondear rectángulo de esquina del mismo lado 4"/>
          <p:cNvSpPr/>
          <p:nvPr/>
        </p:nvSpPr>
        <p:spPr>
          <a:xfrm>
            <a:off x="6601643" y="3782620"/>
            <a:ext cx="5214728" cy="162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40" tIns="83820" rIns="167640" bIns="83820" numCol="1" spcCol="1270" anchor="ctr" anchorCtr="0">
            <a:no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Fortalecer el nivel de </a:t>
            </a:r>
            <a:r>
              <a:rPr lang="es-CO" b="1" dirty="0">
                <a:solidFill>
                  <a:srgbClr val="2284C5"/>
                </a:solidFill>
                <a:latin typeface="Verdana" pitchFamily="34" charset="0"/>
              </a:rPr>
              <a:t>competencias transversales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(Habilidades para la Vida) que facilite la inserción social y laboral de la población joven en condiciones de pobreza y vulnerabilidad. </a:t>
            </a:r>
          </a:p>
        </p:txBody>
      </p:sp>
      <p:pic>
        <p:nvPicPr>
          <p:cNvPr id="15" name="Imagen 1" descr="INFO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26" y="3276253"/>
            <a:ext cx="4896544" cy="3000686"/>
          </a:xfrm>
          <a:prstGeom prst="roundRect">
            <a:avLst/>
          </a:prstGeom>
        </p:spPr>
      </p:pic>
      <p:pic>
        <p:nvPicPr>
          <p:cNvPr id="1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747" y="238184"/>
            <a:ext cx="3492389" cy="35248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50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6"/>
          <p:cNvSpPr txBox="1"/>
          <p:nvPr/>
        </p:nvSpPr>
        <p:spPr>
          <a:xfrm>
            <a:off x="192931" y="179909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2.2 Reportes Técnicos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775" t="7160" r="14825" b="29841"/>
          <a:stretch/>
        </p:blipFill>
        <p:spPr>
          <a:xfrm>
            <a:off x="270759" y="1188021"/>
            <a:ext cx="6659300" cy="367240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13011" y="4140349"/>
            <a:ext cx="1440160" cy="21602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angular 12"/>
          <p:cNvCxnSpPr>
            <a:stCxn id="5" idx="2"/>
          </p:cNvCxnSpPr>
          <p:nvPr/>
        </p:nvCxnSpPr>
        <p:spPr>
          <a:xfrm rot="16200000" flipH="1">
            <a:off x="3633503" y="2355961"/>
            <a:ext cx="1296144" cy="5296968"/>
          </a:xfrm>
          <a:prstGeom prst="bentConnector2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/>
          <p:nvPr/>
        </p:nvPicPr>
        <p:blipFill rotWithShape="1">
          <a:blip r:embed="rId4"/>
          <a:srcRect l="32134" t="19732" r="19891" b="32477"/>
          <a:stretch/>
        </p:blipFill>
        <p:spPr bwMode="auto">
          <a:xfrm>
            <a:off x="7033691" y="1036801"/>
            <a:ext cx="5161484" cy="5551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75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555" t="13114" r="29525" b="15561"/>
          <a:stretch/>
        </p:blipFill>
        <p:spPr>
          <a:xfrm>
            <a:off x="667666" y="1116013"/>
            <a:ext cx="5285905" cy="56211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1651" t="14721" r="22700" b="5328"/>
          <a:stretch/>
        </p:blipFill>
        <p:spPr>
          <a:xfrm>
            <a:off x="6169596" y="1116014"/>
            <a:ext cx="5400600" cy="5544616"/>
          </a:xfrm>
          <a:prstGeom prst="rect">
            <a:avLst/>
          </a:prstGeom>
        </p:spPr>
      </p:pic>
      <p:sp>
        <p:nvSpPr>
          <p:cNvPr id="8" name="CuadroTexto 6"/>
          <p:cNvSpPr txBox="1"/>
          <p:nvPr/>
        </p:nvSpPr>
        <p:spPr>
          <a:xfrm>
            <a:off x="192931" y="179909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Reportes Técnicos</a:t>
            </a:r>
          </a:p>
        </p:txBody>
      </p:sp>
    </p:spTree>
    <p:extLst>
      <p:ext uri="{BB962C8B-B14F-4D97-AF65-F5344CB8AC3E}">
        <p14:creationId xmlns:p14="http://schemas.microsoft.com/office/powerpoint/2010/main" val="4093005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267827" y="181440"/>
            <a:ext cx="6909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3. Redes Sociales</a:t>
            </a:r>
          </a:p>
        </p:txBody>
      </p:sp>
      <p:pic>
        <p:nvPicPr>
          <p:cNvPr id="12" name="Imagen 1" descr="Logo_Prosperidad_Social+Ban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2032529" y="1168543"/>
          <a:ext cx="8745578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351"/>
            <a:ext cx="2569195" cy="19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92000" cy="685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6"/>
          <p:cNvSpPr/>
          <p:nvPr/>
        </p:nvSpPr>
        <p:spPr>
          <a:xfrm>
            <a:off x="6699820" y="-1"/>
            <a:ext cx="5518447" cy="6840539"/>
          </a:xfrm>
          <a:prstGeom prst="rect">
            <a:avLst/>
          </a:prstGeom>
          <a:solidFill>
            <a:srgbClr val="0092D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6817667" y="3402247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400" b="1" dirty="0">
                <a:solidFill>
                  <a:srgbClr val="FFFFFF"/>
                </a:solidFill>
                <a:latin typeface="Futura Medium BT"/>
                <a:cs typeface="Futura Medium BT"/>
              </a:rPr>
              <a:t>3. Principales resultados (ES)</a:t>
            </a:r>
          </a:p>
          <a:p>
            <a:pPr algn="r"/>
            <a:r>
              <a:rPr lang="es-ES" sz="3400" b="1" dirty="0">
                <a:solidFill>
                  <a:srgbClr val="FFFFFF"/>
                </a:solidFill>
                <a:latin typeface="Futura Medium BT"/>
                <a:cs typeface="Futura Medium BT"/>
              </a:rPr>
              <a:t>Jóvenes en Acción</a:t>
            </a:r>
          </a:p>
        </p:txBody>
      </p:sp>
      <p:pic>
        <p:nvPicPr>
          <p:cNvPr id="9" name="Imagen 9" descr="Logo_Prosperidad_Social+Presidencia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" y="4068341"/>
            <a:ext cx="3888432" cy="26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0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2" descr="Logo_Prosperidad_Social+Bandera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55" y="5738986"/>
            <a:ext cx="4596012" cy="10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6"/>
          <p:cNvSpPr txBox="1"/>
          <p:nvPr/>
        </p:nvSpPr>
        <p:spPr>
          <a:xfrm>
            <a:off x="120923" y="212428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2017 ….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57027" y="3421063"/>
            <a:ext cx="40799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Fases: </a:t>
            </a:r>
          </a:p>
          <a:p>
            <a:r>
              <a:rPr lang="es-CO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Piloto: 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mil cupos (abr-</a:t>
            </a:r>
            <a:r>
              <a:rPr lang="es-CO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s-CO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Expansión: 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mil (</a:t>
            </a:r>
            <a:r>
              <a:rPr lang="es-CO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-jul)</a:t>
            </a:r>
          </a:p>
          <a:p>
            <a:r>
              <a:rPr lang="es-CO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Adición: 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mil cupos (</a:t>
            </a:r>
            <a:r>
              <a:rPr lang="es-CO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agp-sep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O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17208" y="1751878"/>
            <a:ext cx="4119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/>
                </a:solidFill>
              </a:rPr>
              <a:t>69 Mil Nuevos Cupos 2017</a:t>
            </a:r>
          </a:p>
          <a:p>
            <a:pPr algn="ctr"/>
            <a:r>
              <a:rPr lang="es-CO" sz="2800" b="1" dirty="0">
                <a:solidFill>
                  <a:schemeClr val="accent2"/>
                </a:solidFill>
              </a:rPr>
              <a:t>94 municipios del país.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89675" y="3996333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Jornadas de </a:t>
            </a:r>
            <a:r>
              <a:rPr lang="es-CO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Preregistro</a:t>
            </a:r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s-CO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básicos + Cargues Documentos + </a:t>
            </a:r>
            <a:r>
              <a:rPr lang="es-CO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Encuestas de Entrada (25 abril: 14.700 </a:t>
            </a:r>
            <a:r>
              <a:rPr lang="es-CO" sz="2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diligenciads</a:t>
            </a:r>
            <a:r>
              <a:rPr lang="es-CO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O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11" y="538803"/>
            <a:ext cx="58324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0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267828" y="181440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Cronograma 2017</a:t>
            </a:r>
          </a:p>
        </p:txBody>
      </p:sp>
      <p:sp>
        <p:nvSpPr>
          <p:cNvPr id="11" name="11 Rectángulo"/>
          <p:cNvSpPr/>
          <p:nvPr/>
        </p:nvSpPr>
        <p:spPr>
          <a:xfrm>
            <a:off x="443981" y="2271050"/>
            <a:ext cx="11528293" cy="2107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2" name="12 Rectángulo"/>
          <p:cNvSpPr/>
          <p:nvPr/>
        </p:nvSpPr>
        <p:spPr>
          <a:xfrm rot="5400000">
            <a:off x="173982" y="2321291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 rot="5400000">
            <a:off x="7413235" y="2257942"/>
            <a:ext cx="357025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4" name="14 Rectángulo"/>
          <p:cNvSpPr/>
          <p:nvPr/>
        </p:nvSpPr>
        <p:spPr>
          <a:xfrm rot="5400000">
            <a:off x="2047155" y="2286125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5" name="15 Rectángulo"/>
          <p:cNvSpPr/>
          <p:nvPr/>
        </p:nvSpPr>
        <p:spPr>
          <a:xfrm rot="5400000">
            <a:off x="2839243" y="2214117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6" name="16 CuadroTexto"/>
          <p:cNvSpPr txBox="1"/>
          <p:nvPr/>
        </p:nvSpPr>
        <p:spPr>
          <a:xfrm>
            <a:off x="192931" y="1408983"/>
            <a:ext cx="8541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Enero</a:t>
            </a:r>
          </a:p>
        </p:txBody>
      </p:sp>
      <p:sp>
        <p:nvSpPr>
          <p:cNvPr id="17" name="17 CuadroTexto"/>
          <p:cNvSpPr txBox="1"/>
          <p:nvPr/>
        </p:nvSpPr>
        <p:spPr>
          <a:xfrm>
            <a:off x="3592100" y="1404045"/>
            <a:ext cx="9213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Mayo</a:t>
            </a:r>
          </a:p>
        </p:txBody>
      </p:sp>
      <p:sp>
        <p:nvSpPr>
          <p:cNvPr id="18" name="18 CuadroTexto"/>
          <p:cNvSpPr txBox="1"/>
          <p:nvPr/>
        </p:nvSpPr>
        <p:spPr>
          <a:xfrm>
            <a:off x="1705099" y="1404045"/>
            <a:ext cx="12419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Marzo</a:t>
            </a:r>
          </a:p>
        </p:txBody>
      </p:sp>
      <p:sp>
        <p:nvSpPr>
          <p:cNvPr id="21" name="33 Rectángulo"/>
          <p:cNvSpPr/>
          <p:nvPr/>
        </p:nvSpPr>
        <p:spPr>
          <a:xfrm rot="5400000">
            <a:off x="5350374" y="2273077"/>
            <a:ext cx="392106" cy="942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29" name="17 CuadroTexto"/>
          <p:cNvSpPr txBox="1"/>
          <p:nvPr/>
        </p:nvSpPr>
        <p:spPr>
          <a:xfrm>
            <a:off x="4400069" y="1399882"/>
            <a:ext cx="7614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Junio</a:t>
            </a:r>
          </a:p>
        </p:txBody>
      </p:sp>
      <p:sp>
        <p:nvSpPr>
          <p:cNvPr id="30" name="17 CuadroTexto"/>
          <p:cNvSpPr txBox="1"/>
          <p:nvPr/>
        </p:nvSpPr>
        <p:spPr>
          <a:xfrm>
            <a:off x="5953571" y="1410142"/>
            <a:ext cx="10773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Agosto</a:t>
            </a:r>
          </a:p>
        </p:txBody>
      </p:sp>
      <p:sp>
        <p:nvSpPr>
          <p:cNvPr id="33" name="13 Rectángulo"/>
          <p:cNvSpPr/>
          <p:nvPr/>
        </p:nvSpPr>
        <p:spPr>
          <a:xfrm rot="5400000">
            <a:off x="6333115" y="2283718"/>
            <a:ext cx="357025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34" name="17 CuadroTexto"/>
          <p:cNvSpPr txBox="1"/>
          <p:nvPr/>
        </p:nvSpPr>
        <p:spPr>
          <a:xfrm>
            <a:off x="5192157" y="1393496"/>
            <a:ext cx="7614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Julio</a:t>
            </a:r>
          </a:p>
        </p:txBody>
      </p:sp>
      <p:sp>
        <p:nvSpPr>
          <p:cNvPr id="36" name="32 CuadroTexto"/>
          <p:cNvSpPr txBox="1"/>
          <p:nvPr/>
        </p:nvSpPr>
        <p:spPr>
          <a:xfrm>
            <a:off x="2355829" y="4111850"/>
            <a:ext cx="1398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Análisis Cuestionario Entrada</a:t>
            </a:r>
          </a:p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Corte Mayo 2017</a:t>
            </a:r>
          </a:p>
        </p:txBody>
      </p:sp>
      <p:sp>
        <p:nvSpPr>
          <p:cNvPr id="40" name="66 Flecha a la derecha con bandas"/>
          <p:cNvSpPr/>
          <p:nvPr/>
        </p:nvSpPr>
        <p:spPr>
          <a:xfrm rot="5400000">
            <a:off x="10755394" y="3229116"/>
            <a:ext cx="1359586" cy="27001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41" name="33 Rectángulo"/>
          <p:cNvSpPr/>
          <p:nvPr/>
        </p:nvSpPr>
        <p:spPr>
          <a:xfrm rot="5400000">
            <a:off x="8830587" y="2247736"/>
            <a:ext cx="357025" cy="81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42" name="17 CuadroTexto"/>
          <p:cNvSpPr txBox="1"/>
          <p:nvPr/>
        </p:nvSpPr>
        <p:spPr>
          <a:xfrm>
            <a:off x="7033691" y="1379729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Septiembre</a:t>
            </a:r>
          </a:p>
        </p:txBody>
      </p:sp>
      <p:sp>
        <p:nvSpPr>
          <p:cNvPr id="43" name="13 Rectángulo"/>
          <p:cNvSpPr/>
          <p:nvPr/>
        </p:nvSpPr>
        <p:spPr>
          <a:xfrm rot="5400000">
            <a:off x="10077531" y="2261569"/>
            <a:ext cx="357025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pic>
        <p:nvPicPr>
          <p:cNvPr id="47" name="Imagen 1" descr="Logo_Prosperidad_Social+Ban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43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32 CuadroTexto"/>
          <p:cNvSpPr txBox="1"/>
          <p:nvPr/>
        </p:nvSpPr>
        <p:spPr>
          <a:xfrm>
            <a:off x="10747432" y="4184481"/>
            <a:ext cx="1398827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Análisis Cuestionarios Seguimiento/ Salida</a:t>
            </a:r>
          </a:p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Corte Marzo 2017</a:t>
            </a:r>
          </a:p>
        </p:txBody>
      </p:sp>
      <p:sp>
        <p:nvSpPr>
          <p:cNvPr id="49" name="18 CuadroTexto"/>
          <p:cNvSpPr txBox="1"/>
          <p:nvPr/>
        </p:nvSpPr>
        <p:spPr>
          <a:xfrm>
            <a:off x="823193" y="1404045"/>
            <a:ext cx="12419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Febrero</a:t>
            </a:r>
          </a:p>
        </p:txBody>
      </p:sp>
      <p:sp>
        <p:nvSpPr>
          <p:cNvPr id="50" name="14 Rectángulo"/>
          <p:cNvSpPr/>
          <p:nvPr/>
        </p:nvSpPr>
        <p:spPr>
          <a:xfrm rot="5400000">
            <a:off x="1167956" y="2317305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51" name="32 CuadroTexto"/>
          <p:cNvSpPr txBox="1"/>
          <p:nvPr/>
        </p:nvSpPr>
        <p:spPr>
          <a:xfrm>
            <a:off x="826181" y="3514848"/>
            <a:ext cx="1398827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Qué estudian los </a:t>
            </a:r>
            <a:r>
              <a:rPr lang="es-CO" sz="1100" dirty="0" err="1">
                <a:latin typeface="Verdana" pitchFamily="34" charset="0"/>
                <a:cs typeface="Arial" pitchFamily="34" charset="0"/>
              </a:rPr>
              <a:t>JeA</a:t>
            </a:r>
            <a:r>
              <a:rPr lang="es-CO" sz="1100" dirty="0">
                <a:latin typeface="Verdana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66 Flecha a la derecha con bandas"/>
          <p:cNvSpPr/>
          <p:nvPr/>
        </p:nvSpPr>
        <p:spPr>
          <a:xfrm rot="5400000">
            <a:off x="2423525" y="3221790"/>
            <a:ext cx="1275444" cy="26402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5" y="2700189"/>
            <a:ext cx="613266" cy="61326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14" y="2734995"/>
            <a:ext cx="613266" cy="6132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3" y="4618795"/>
            <a:ext cx="835926" cy="820331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35982" y="5526580"/>
            <a:ext cx="11419345" cy="50405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Futura Bold BT"/>
              </a:rPr>
              <a:t>Implementación  Seguimiento</a:t>
            </a: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5" y="4621309"/>
            <a:ext cx="835926" cy="820331"/>
          </a:xfrm>
          <a:prstGeom prst="rect">
            <a:avLst/>
          </a:prstGeom>
        </p:spPr>
      </p:pic>
      <p:sp>
        <p:nvSpPr>
          <p:cNvPr id="46" name="17 CuadroTexto"/>
          <p:cNvSpPr txBox="1"/>
          <p:nvPr/>
        </p:nvSpPr>
        <p:spPr>
          <a:xfrm>
            <a:off x="2641203" y="1404045"/>
            <a:ext cx="9213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Abril</a:t>
            </a:r>
          </a:p>
        </p:txBody>
      </p:sp>
      <p:sp>
        <p:nvSpPr>
          <p:cNvPr id="52" name="15 Rectángulo"/>
          <p:cNvSpPr/>
          <p:nvPr/>
        </p:nvSpPr>
        <p:spPr>
          <a:xfrm rot="5400000">
            <a:off x="3775347" y="2286125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31" y="2700189"/>
            <a:ext cx="613266" cy="61326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21" y="2734995"/>
            <a:ext cx="613266" cy="61326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75" y="2734995"/>
            <a:ext cx="613266" cy="613266"/>
          </a:xfrm>
          <a:prstGeom prst="rect">
            <a:avLst/>
          </a:prstGeom>
        </p:spPr>
      </p:pic>
      <p:sp>
        <p:nvSpPr>
          <p:cNvPr id="64" name="17 CuadroTexto"/>
          <p:cNvSpPr txBox="1"/>
          <p:nvPr/>
        </p:nvSpPr>
        <p:spPr>
          <a:xfrm>
            <a:off x="8185819" y="1410142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Octubre</a:t>
            </a:r>
          </a:p>
        </p:txBody>
      </p:sp>
      <p:sp>
        <p:nvSpPr>
          <p:cNvPr id="65" name="17 CuadroTexto"/>
          <p:cNvSpPr txBox="1"/>
          <p:nvPr/>
        </p:nvSpPr>
        <p:spPr>
          <a:xfrm>
            <a:off x="10706099" y="1422939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Diciembre</a:t>
            </a:r>
          </a:p>
        </p:txBody>
      </p:sp>
      <p:sp>
        <p:nvSpPr>
          <p:cNvPr id="66" name="17 CuadroTexto"/>
          <p:cNvSpPr txBox="1"/>
          <p:nvPr/>
        </p:nvSpPr>
        <p:spPr>
          <a:xfrm>
            <a:off x="9409955" y="1404045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Noviembre</a:t>
            </a:r>
          </a:p>
        </p:txBody>
      </p:sp>
      <p:sp>
        <p:nvSpPr>
          <p:cNvPr id="67" name="15 Rectángulo"/>
          <p:cNvSpPr/>
          <p:nvPr/>
        </p:nvSpPr>
        <p:spPr>
          <a:xfrm rot="5400000">
            <a:off x="4531443" y="2286125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68" name="13 Rectángulo"/>
          <p:cNvSpPr/>
          <p:nvPr/>
        </p:nvSpPr>
        <p:spPr>
          <a:xfrm rot="5400000">
            <a:off x="11265674" y="2320646"/>
            <a:ext cx="357025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69" name="32 CuadroTexto"/>
          <p:cNvSpPr txBox="1"/>
          <p:nvPr/>
        </p:nvSpPr>
        <p:spPr>
          <a:xfrm>
            <a:off x="3361283" y="3512647"/>
            <a:ext cx="1398827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Certificados del SENA</a:t>
            </a:r>
          </a:p>
        </p:txBody>
      </p:sp>
      <p:sp>
        <p:nvSpPr>
          <p:cNvPr id="70" name="32 CuadroTexto"/>
          <p:cNvSpPr txBox="1"/>
          <p:nvPr/>
        </p:nvSpPr>
        <p:spPr>
          <a:xfrm>
            <a:off x="4804801" y="3442916"/>
            <a:ext cx="1398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Percepciones enlaces SENA e IES del ciclo operativo</a:t>
            </a:r>
          </a:p>
        </p:txBody>
      </p:sp>
      <p:sp>
        <p:nvSpPr>
          <p:cNvPr id="71" name="32 CuadroTexto"/>
          <p:cNvSpPr txBox="1"/>
          <p:nvPr/>
        </p:nvSpPr>
        <p:spPr>
          <a:xfrm>
            <a:off x="6931008" y="3531823"/>
            <a:ext cx="1398827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 err="1">
                <a:latin typeface="Verdana" pitchFamily="34" charset="0"/>
                <a:cs typeface="Arial" pitchFamily="34" charset="0"/>
              </a:rPr>
              <a:t>HpV</a:t>
            </a:r>
            <a:r>
              <a:rPr lang="es-CO" sz="1100" dirty="0">
                <a:latin typeface="Verdana" pitchFamily="34" charset="0"/>
                <a:cs typeface="Arial" pitchFamily="34" charset="0"/>
              </a:rPr>
              <a:t> (Grupo focales 2016)</a:t>
            </a:r>
          </a:p>
        </p:txBody>
      </p:sp>
      <p:sp>
        <p:nvSpPr>
          <p:cNvPr id="72" name="32 CuadroTexto"/>
          <p:cNvSpPr txBox="1"/>
          <p:nvPr/>
        </p:nvSpPr>
        <p:spPr>
          <a:xfrm>
            <a:off x="8350501" y="3527475"/>
            <a:ext cx="1398827" cy="600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Resultados del cuestionario de entrada</a:t>
            </a: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05" y="4572397"/>
            <a:ext cx="835926" cy="8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913011" y="956446"/>
            <a:ext cx="10693708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036" lvl="1" indent="-285036">
              <a:buFont typeface="Arial" panose="020B0604020202020204" pitchFamily="34" charset="0"/>
              <a:buChar char="•"/>
            </a:pPr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ES_tradnl" altLang="en-US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r>
              <a:rPr lang="es-CO" sz="179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Sistematización de experiencias</a:t>
            </a:r>
            <a:r>
              <a:rPr lang="es-CO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Historias de Vida, Casos de Éxito y Ejemplos de Liderazgo identificados en el Módulo Presencial de Habilidades para la Vida.</a:t>
            </a: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Desarrollar </a:t>
            </a:r>
            <a:r>
              <a:rPr lang="es-ES_tradnl" altLang="en-US" sz="179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seguimientos cuantitativos y cualitativos </a:t>
            </a: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(entrevistas biográficas, grupos de discusiones) para corroborar interpretaciones cuantitativas (contextos)</a:t>
            </a: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ES_tradnl" altLang="en-US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Consolidación del </a:t>
            </a:r>
            <a:r>
              <a:rPr lang="es-ES_tradnl" altLang="en-US" sz="179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 DE SEGUIMIENTO </a:t>
            </a: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Programa Jóvenes en Acción con los Instrumentos de </a:t>
            </a:r>
            <a:r>
              <a:rPr lang="es-ES_tradnl" altLang="en-US" sz="179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EuroSociAL</a:t>
            </a: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ES_tradnl" altLang="en-US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Ajustes técnicos en el sistema</a:t>
            </a: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ES_tradnl" altLang="en-US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r>
              <a:rPr lang="es-ES_tradnl" altLang="en-US" sz="17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 análisis variables pendientes</a:t>
            </a: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ES_tradnl" altLang="en-US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036" lvl="1" indent="-285036">
              <a:buFont typeface="Arial" panose="020B0604020202020204" pitchFamily="34" charset="0"/>
              <a:buChar char="•"/>
            </a:pPr>
            <a:endParaRPr lang="es-CO" sz="17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0" y="-27610"/>
            <a:ext cx="6765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Pendientes del esquema de seguimiento </a:t>
            </a:r>
          </a:p>
        </p:txBody>
      </p:sp>
    </p:spTree>
    <p:extLst>
      <p:ext uri="{BB962C8B-B14F-4D97-AF65-F5344CB8AC3E}">
        <p14:creationId xmlns:p14="http://schemas.microsoft.com/office/powerpoint/2010/main" val="341723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6804685" y="5855369"/>
            <a:ext cx="5386893" cy="960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6664188" y="-1"/>
            <a:ext cx="5527390" cy="6840539"/>
          </a:xfrm>
          <a:prstGeom prst="rect">
            <a:avLst/>
          </a:prstGeom>
          <a:solidFill>
            <a:srgbClr val="0092D2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Prosperidad Social Blanco Vertical-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771" y="65325"/>
            <a:ext cx="2983831" cy="26645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1" y="0"/>
            <a:ext cx="6840538" cy="6840538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7462321" y="2786258"/>
            <a:ext cx="45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/>
                <a:cs typeface="Futura Std Book"/>
              </a:rPr>
              <a:t>JovenesAccionCo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Lt BT" panose="020B0402020204020303"/>
              <a:cs typeface="Futura Std Book"/>
            </a:endParaRPr>
          </a:p>
        </p:txBody>
      </p:sp>
      <p:sp>
        <p:nvSpPr>
          <p:cNvPr id="9" name="CuadroTexto 11"/>
          <p:cNvSpPr txBox="1"/>
          <p:nvPr/>
        </p:nvSpPr>
        <p:spPr>
          <a:xfrm>
            <a:off x="7457733" y="5178379"/>
            <a:ext cx="546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/>
                <a:cs typeface="Futura Std Book"/>
              </a:rPr>
              <a:t>HpV-JeA@prosperidadsocial.gov.co</a:t>
            </a:r>
          </a:p>
        </p:txBody>
      </p:sp>
      <p:pic>
        <p:nvPicPr>
          <p:cNvPr id="10" name="Imagen 1" descr="REDES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109" y="4190333"/>
            <a:ext cx="703249" cy="492275"/>
          </a:xfrm>
          <a:prstGeom prst="rect">
            <a:avLst/>
          </a:prstGeom>
        </p:spPr>
      </p:pic>
      <p:pic>
        <p:nvPicPr>
          <p:cNvPr id="11" name="Imagen 14" descr="REDES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399" y="2804485"/>
            <a:ext cx="356449" cy="348002"/>
          </a:xfrm>
          <a:prstGeom prst="rect">
            <a:avLst/>
          </a:prstGeom>
        </p:spPr>
      </p:pic>
      <p:pic>
        <p:nvPicPr>
          <p:cNvPr id="12" name="Imagen 15" descr="REDES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147" y="3153998"/>
            <a:ext cx="402314" cy="458227"/>
          </a:xfrm>
          <a:prstGeom prst="rect">
            <a:avLst/>
          </a:prstGeom>
        </p:spPr>
      </p:pic>
      <p:sp>
        <p:nvSpPr>
          <p:cNvPr id="13" name="CuadroTexto 16"/>
          <p:cNvSpPr txBox="1"/>
          <p:nvPr/>
        </p:nvSpPr>
        <p:spPr>
          <a:xfrm>
            <a:off x="7458108" y="3203145"/>
            <a:ext cx="45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/>
                <a:cs typeface="Futura Std Book"/>
              </a:rPr>
              <a:t>Jóvenes en Acción Colombia</a:t>
            </a:r>
          </a:p>
        </p:txBody>
      </p:sp>
      <p:sp>
        <p:nvSpPr>
          <p:cNvPr id="14" name="CuadroTexto 17"/>
          <p:cNvSpPr txBox="1"/>
          <p:nvPr/>
        </p:nvSpPr>
        <p:spPr>
          <a:xfrm>
            <a:off x="7492301" y="4206101"/>
            <a:ext cx="593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/>
                <a:cs typeface="Futura Std Book"/>
              </a:rPr>
              <a:t>Jóvenes en Acción Habilidades para la Vida</a:t>
            </a:r>
          </a:p>
        </p:txBody>
      </p:sp>
      <p:pic>
        <p:nvPicPr>
          <p:cNvPr id="15" name="Picture 6" descr="WordPress logo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31" y="4631830"/>
            <a:ext cx="625370" cy="5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8"/>
          <p:cNvSpPr txBox="1"/>
          <p:nvPr/>
        </p:nvSpPr>
        <p:spPr>
          <a:xfrm>
            <a:off x="7462831" y="4708271"/>
            <a:ext cx="498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/>
                <a:cs typeface="Futura Std Book"/>
              </a:rPr>
              <a:t>hpvjea.wordpress.com</a:t>
            </a:r>
          </a:p>
        </p:txBody>
      </p:sp>
      <p:pic>
        <p:nvPicPr>
          <p:cNvPr id="17" name="Picture 8" descr="Resultado de imagen para correo electronico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32" y="5218537"/>
            <a:ext cx="330209" cy="3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9"/>
          <p:cNvSpPr/>
          <p:nvPr/>
        </p:nvSpPr>
        <p:spPr>
          <a:xfrm>
            <a:off x="7484171" y="3680557"/>
            <a:ext cx="509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BT" panose="020B0402020204020303"/>
              </a:rPr>
              <a:t>hpvjea.prosperidadsocial.gov.co</a:t>
            </a:r>
          </a:p>
        </p:txBody>
      </p:sp>
      <p:pic>
        <p:nvPicPr>
          <p:cNvPr id="19" name="Picture 16" descr="Resultado de imagen para url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55" y="3710993"/>
            <a:ext cx="461269" cy="3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67455" y="5635819"/>
            <a:ext cx="3914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b="1" kern="0" dirty="0">
                <a:solidFill>
                  <a:srgbClr val="FFFFFF"/>
                </a:solidFill>
                <a:latin typeface="Futura Lt BT" panose="020B0402020204020303"/>
                <a:cs typeface="Futura Std Book"/>
              </a:rPr>
              <a:t>Línea Nacional: 018000951100</a:t>
            </a:r>
          </a:p>
          <a:p>
            <a:pPr>
              <a:defRPr/>
            </a:pPr>
            <a:r>
              <a:rPr lang="es-CO" b="1" kern="0" dirty="0">
                <a:solidFill>
                  <a:srgbClr val="FFFFFF"/>
                </a:solidFill>
                <a:latin typeface="Futura Lt BT" panose="020B0402020204020303"/>
                <a:cs typeface="Futura Std Book"/>
              </a:rPr>
              <a:t>Línea Bogotá: 5954410</a:t>
            </a:r>
          </a:p>
          <a:p>
            <a:pPr>
              <a:defRPr/>
            </a:pPr>
            <a:endParaRPr lang="es-CO" b="1" kern="0" dirty="0">
              <a:solidFill>
                <a:srgbClr val="FFFFFF"/>
              </a:solidFill>
              <a:latin typeface="Futura Lt BT" panose="020B0402020204020303"/>
              <a:cs typeface="Futura Std Book"/>
            </a:endParaRPr>
          </a:p>
          <a:p>
            <a:pPr>
              <a:defRPr/>
            </a:pPr>
            <a:r>
              <a:rPr lang="es-CO" b="1" kern="0" dirty="0">
                <a:solidFill>
                  <a:srgbClr val="FFFFFF"/>
                </a:solidFill>
                <a:latin typeface="Futura Lt BT" panose="020B0402020204020303"/>
                <a:cs typeface="Futura Std Book"/>
              </a:rPr>
              <a:t>Mensaje de tex​to gratuito:​ 8​5594</a:t>
            </a:r>
          </a:p>
          <a:p>
            <a:endParaRPr lang="es-CO" dirty="0"/>
          </a:p>
        </p:txBody>
      </p:sp>
      <p:pic>
        <p:nvPicPr>
          <p:cNvPr id="6" name="Imagen 5" descr="Cómo funciona la interpretación telefónica? Entrevista a Gabriel ...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6604" y="5784171"/>
            <a:ext cx="514278" cy="414239"/>
          </a:xfrm>
          <a:prstGeom prst="rect">
            <a:avLst/>
          </a:prstGeom>
        </p:spPr>
      </p:pic>
      <p:pic>
        <p:nvPicPr>
          <p:cNvPr id="21" name="Imagen 20" descr="Nuevo récord Guinnes para el &lt;strong&gt;mensaje de texto&lt;/strong&gt; más rapido | &lt;strong&gt;De&lt;/strong&gt; todo ..."/>
          <p:cNvPicPr>
            <a:picLocks noChangeAspect="1"/>
          </p:cNvPicPr>
          <p:nvPr/>
        </p:nvPicPr>
        <p:blipFill rotWithShape="1"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927" y="6314206"/>
            <a:ext cx="485865" cy="4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267827" y="181440"/>
            <a:ext cx="6477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Futura Bold BT"/>
                <a:cs typeface="Futura Bold BT"/>
              </a:rPr>
              <a:t>Esquema de Seguimiento </a:t>
            </a:r>
          </a:p>
        </p:txBody>
      </p:sp>
      <p:sp>
        <p:nvSpPr>
          <p:cNvPr id="9" name="Rectángulo 15"/>
          <p:cNvSpPr/>
          <p:nvPr/>
        </p:nvSpPr>
        <p:spPr>
          <a:xfrm>
            <a:off x="3742297" y="3060230"/>
            <a:ext cx="7940184" cy="270657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E97C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esquema de seguimiento es esencial para cualquier programa de política pública porque provee información de manera sistemática sobre el alcance de las metas propuestas.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n 14" descr="logo_jove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8957">
            <a:off x="279595" y="1446352"/>
            <a:ext cx="3168612" cy="3094018"/>
          </a:xfrm>
          <a:prstGeom prst="rect">
            <a:avLst/>
          </a:prstGeom>
        </p:spPr>
      </p:pic>
      <p:sp>
        <p:nvSpPr>
          <p:cNvPr id="12" name="Rectángulo 15"/>
          <p:cNvSpPr/>
          <p:nvPr/>
        </p:nvSpPr>
        <p:spPr>
          <a:xfrm>
            <a:off x="5438630" y="1972464"/>
            <a:ext cx="6169556" cy="44813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lvl="0"/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Instrumentos del esquema de seguimiento</a:t>
            </a:r>
          </a:p>
        </p:txBody>
      </p:sp>
      <p:sp>
        <p:nvSpPr>
          <p:cNvPr id="13" name="Rectángulo 15"/>
          <p:cNvSpPr/>
          <p:nvPr/>
        </p:nvSpPr>
        <p:spPr>
          <a:xfrm>
            <a:off x="5449515" y="1476053"/>
            <a:ext cx="6158671" cy="457749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lvl="0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Generalidades del Esquema de Seguimiento del Programa</a:t>
            </a:r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ángulo 16"/>
          <p:cNvSpPr/>
          <p:nvPr/>
        </p:nvSpPr>
        <p:spPr>
          <a:xfrm>
            <a:off x="5276477" y="1476053"/>
            <a:ext cx="170210" cy="4577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100" dirty="0"/>
          </a:p>
        </p:txBody>
      </p:sp>
      <p:sp>
        <p:nvSpPr>
          <p:cNvPr id="15" name="Rectángulo 2"/>
          <p:cNvSpPr/>
          <p:nvPr/>
        </p:nvSpPr>
        <p:spPr>
          <a:xfrm>
            <a:off x="4874955" y="1476053"/>
            <a:ext cx="495344" cy="45774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2000" b="1" dirty="0"/>
              <a:t>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439988" y="2466832"/>
            <a:ext cx="6168197" cy="430566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lvl="0" defTabSz="609240">
              <a:defRPr/>
            </a:pPr>
            <a:r>
              <a:rPr lang="es-CO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resultados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276476" y="1960462"/>
            <a:ext cx="170210" cy="4577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100" dirty="0"/>
          </a:p>
        </p:txBody>
      </p:sp>
      <p:sp>
        <p:nvSpPr>
          <p:cNvPr id="18" name="Rectángulo 2"/>
          <p:cNvSpPr/>
          <p:nvPr/>
        </p:nvSpPr>
        <p:spPr>
          <a:xfrm>
            <a:off x="4874954" y="1960462"/>
            <a:ext cx="495345" cy="45774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2000" b="1" dirty="0"/>
              <a:t>2</a:t>
            </a:r>
          </a:p>
        </p:txBody>
      </p:sp>
      <p:sp>
        <p:nvSpPr>
          <p:cNvPr id="19" name="Rectángulo 16"/>
          <p:cNvSpPr/>
          <p:nvPr/>
        </p:nvSpPr>
        <p:spPr>
          <a:xfrm>
            <a:off x="5274663" y="2466641"/>
            <a:ext cx="170210" cy="4577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100" dirty="0"/>
          </a:p>
        </p:txBody>
      </p:sp>
      <p:sp>
        <p:nvSpPr>
          <p:cNvPr id="20" name="Rectángulo 2"/>
          <p:cNvSpPr/>
          <p:nvPr/>
        </p:nvSpPr>
        <p:spPr>
          <a:xfrm>
            <a:off x="4873141" y="2466641"/>
            <a:ext cx="497158" cy="45774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2000" b="1" dirty="0"/>
              <a:t>3</a:t>
            </a:r>
          </a:p>
        </p:txBody>
      </p:sp>
      <p:pic>
        <p:nvPicPr>
          <p:cNvPr id="24" name="Imagen 1" descr="Logo_Prosperidad_Social+Ban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7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92000" cy="685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6"/>
          <p:cNvSpPr/>
          <p:nvPr/>
        </p:nvSpPr>
        <p:spPr>
          <a:xfrm>
            <a:off x="6699820" y="-1"/>
            <a:ext cx="5518447" cy="6840539"/>
          </a:xfrm>
          <a:prstGeom prst="rect">
            <a:avLst/>
          </a:prstGeom>
          <a:solidFill>
            <a:srgbClr val="0092D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6529635" y="2916213"/>
            <a:ext cx="5328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400" b="1" dirty="0">
                <a:solidFill>
                  <a:srgbClr val="FFFFFF"/>
                </a:solidFill>
                <a:latin typeface="Futura Medium BT"/>
                <a:cs typeface="Futura Medium BT"/>
              </a:rPr>
              <a:t>1. Generalidades del Esquema de Seguimiento (ES)</a:t>
            </a:r>
          </a:p>
          <a:p>
            <a:pPr algn="r"/>
            <a:r>
              <a:rPr lang="es-ES" sz="3400" b="1" dirty="0">
                <a:solidFill>
                  <a:srgbClr val="FFFFFF"/>
                </a:solidFill>
                <a:latin typeface="Futura Medium BT"/>
                <a:cs typeface="Futura Medium BT"/>
              </a:rPr>
              <a:t>Jóvenes en Acción</a:t>
            </a:r>
          </a:p>
        </p:txBody>
      </p:sp>
      <p:pic>
        <p:nvPicPr>
          <p:cNvPr id="9" name="Imagen 9" descr="Logo_Prosperidad_Social+Presidencia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" y="4068341"/>
            <a:ext cx="3888432" cy="26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267828" y="181440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Objetivos</a:t>
            </a:r>
          </a:p>
        </p:txBody>
      </p:sp>
      <p:sp>
        <p:nvSpPr>
          <p:cNvPr id="24" name="Rectángulo 15"/>
          <p:cNvSpPr/>
          <p:nvPr/>
        </p:nvSpPr>
        <p:spPr>
          <a:xfrm>
            <a:off x="701675" y="1216160"/>
            <a:ext cx="10734675" cy="1608927"/>
          </a:xfrm>
          <a:prstGeom prst="rect">
            <a:avLst/>
          </a:prstGeom>
          <a:solidFill>
            <a:schemeClr val="bg1"/>
          </a:solidFill>
          <a:ln w="9525">
            <a:solidFill>
              <a:srgbClr val="097DB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C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general:</a:t>
            </a:r>
          </a:p>
          <a:p>
            <a:pPr algn="just" eaLnBrk="1" hangingPunct="1">
              <a:lnSpc>
                <a:spcPct val="114000"/>
              </a:lnSpc>
              <a:buFont typeface="Arial" pitchFamily="34" charset="0"/>
              <a:buNone/>
              <a:defRPr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Recoger información cuantitativa y cualitativa de sus participantes a lo largo de su inscripción y permanencia en el Programa, para determinar si se están presentando los efectos esperados en la población focalizada.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ángulo 15"/>
          <p:cNvSpPr/>
          <p:nvPr/>
        </p:nvSpPr>
        <p:spPr>
          <a:xfrm>
            <a:off x="701675" y="3330052"/>
            <a:ext cx="10734675" cy="2501391"/>
          </a:xfrm>
          <a:prstGeom prst="rect">
            <a:avLst/>
          </a:prstGeom>
          <a:solidFill>
            <a:schemeClr val="bg1"/>
          </a:solidFill>
          <a:ln w="9525">
            <a:solidFill>
              <a:srgbClr val="097DB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 eaLnBrk="1" hangingPunct="1">
              <a:buFont typeface="Arial" pitchFamily="34" charset="0"/>
              <a:buNone/>
              <a:defRPr/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Objetivos Específicos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lnSpc>
                <a:spcPct val="114000"/>
              </a:lnSpc>
              <a:defRPr/>
            </a:pP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 las posibles debilidades y fortalezas del Programa.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Retroalimentar para corregir o rediseñar aquellos aspectos que están haciendo que el Programa se desvié de su propósito original.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Brindar mayor transparencia en la rendición de cuentas sobre los beneficios de la política.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7" name="Imagen 1" descr="Logo_Prosperidad_Social+Ban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0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267828" y="181440"/>
            <a:ext cx="56416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Instrumentos</a:t>
            </a:r>
          </a:p>
        </p:txBody>
      </p:sp>
      <p:sp>
        <p:nvSpPr>
          <p:cNvPr id="7" name="9 CuadroTexto"/>
          <p:cNvSpPr txBox="1"/>
          <p:nvPr/>
        </p:nvSpPr>
        <p:spPr>
          <a:xfrm>
            <a:off x="718457" y="2624232"/>
            <a:ext cx="10733314" cy="369332"/>
          </a:xfrm>
          <a:prstGeom prst="rect">
            <a:avLst/>
          </a:prstGeom>
          <a:solidFill>
            <a:srgbClr val="00B0F0"/>
          </a:solidFill>
          <a:ln w="63500"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Levantamiento de información</a:t>
            </a:r>
          </a:p>
        </p:txBody>
      </p:sp>
      <p:sp>
        <p:nvSpPr>
          <p:cNvPr id="9" name="Rectángulo 15"/>
          <p:cNvSpPr/>
          <p:nvPr/>
        </p:nvSpPr>
        <p:spPr>
          <a:xfrm>
            <a:off x="2111829" y="3160424"/>
            <a:ext cx="9372600" cy="262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indent="0">
              <a:buNone/>
            </a:pP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Cuestionarios electrónicos (Entrada, Seguimiento y Salida). </a:t>
            </a:r>
          </a:p>
          <a:p>
            <a:pPr marL="0" indent="0">
              <a:buNone/>
            </a:pP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Cruces administrativos (P.I.L.A, SISBEN, SPE e ICFES).</a:t>
            </a:r>
          </a:p>
          <a:p>
            <a:pPr marL="0" indent="0">
              <a:buNone/>
            </a:pP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Metodologías cualitativas (Grupos focales e Historias de vida).</a:t>
            </a:r>
          </a:p>
          <a:p>
            <a:pPr marL="0" indent="0">
              <a:buNone/>
            </a:pP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Métodos alternativos de análisis (Redes sociales).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10" name="Rectángulo 15"/>
          <p:cNvSpPr/>
          <p:nvPr/>
        </p:nvSpPr>
        <p:spPr>
          <a:xfrm>
            <a:off x="685799" y="3133280"/>
            <a:ext cx="1415143" cy="26872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Instrumentos</a:t>
            </a:r>
            <a:endParaRPr lang="es-CO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ángulo 15"/>
          <p:cNvSpPr/>
          <p:nvPr/>
        </p:nvSpPr>
        <p:spPr>
          <a:xfrm>
            <a:off x="701675" y="1179711"/>
            <a:ext cx="10734675" cy="1095403"/>
          </a:xfrm>
          <a:prstGeom prst="rect">
            <a:avLst/>
          </a:prstGeom>
          <a:solidFill>
            <a:schemeClr val="bg1"/>
          </a:solidFill>
          <a:ln w="9525">
            <a:solidFill>
              <a:srgbClr val="097DB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>
              <a:lnSpc>
                <a:spcPct val="114000"/>
              </a:lnSpc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instrumentos del Esquema de Seguimiento permiten recogen información cuantitativa y cualitativa de los participantes a lo largo de su permanencia en el Programa, para determinar si se están presentando los efectos esperados en la población focalizada. </a:t>
            </a:r>
          </a:p>
        </p:txBody>
      </p:sp>
      <p:pic>
        <p:nvPicPr>
          <p:cNvPr id="12" name="Imagen 1" descr="Logo_Prosperidad_Social+Ban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3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" y="1"/>
            <a:ext cx="6583421" cy="1036800"/>
          </a:xfrm>
          <a:prstGeom prst="rect">
            <a:avLst/>
          </a:prstGeom>
          <a:solidFill>
            <a:srgbClr val="0092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6"/>
          <p:cNvSpPr txBox="1"/>
          <p:nvPr/>
        </p:nvSpPr>
        <p:spPr>
          <a:xfrm>
            <a:off x="-23093" y="181440"/>
            <a:ext cx="6787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Futura Bold BT"/>
                <a:cs typeface="Futura Bold BT"/>
              </a:rPr>
              <a:t>Implementación ES</a:t>
            </a:r>
          </a:p>
        </p:txBody>
      </p:sp>
      <p:sp>
        <p:nvSpPr>
          <p:cNvPr id="11" name="11 Rectángulo"/>
          <p:cNvSpPr/>
          <p:nvPr/>
        </p:nvSpPr>
        <p:spPr>
          <a:xfrm>
            <a:off x="443981" y="2271050"/>
            <a:ext cx="11528293" cy="2107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2" name="12 Rectángulo"/>
          <p:cNvSpPr/>
          <p:nvPr/>
        </p:nvSpPr>
        <p:spPr>
          <a:xfrm rot="5400000">
            <a:off x="173982" y="2321291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 rot="5400000">
            <a:off x="7437748" y="2319517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4" name="14 Rectángulo"/>
          <p:cNvSpPr/>
          <p:nvPr/>
        </p:nvSpPr>
        <p:spPr>
          <a:xfrm rot="5400000">
            <a:off x="2335983" y="2379502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5" name="15 Rectángulo"/>
          <p:cNvSpPr/>
          <p:nvPr/>
        </p:nvSpPr>
        <p:spPr>
          <a:xfrm rot="5400000">
            <a:off x="3986276" y="2321205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16" name="16 CuadroTexto"/>
          <p:cNvSpPr txBox="1"/>
          <p:nvPr/>
        </p:nvSpPr>
        <p:spPr>
          <a:xfrm>
            <a:off x="120923" y="1408983"/>
            <a:ext cx="854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Julio 2015 </a:t>
            </a:r>
          </a:p>
        </p:txBody>
      </p:sp>
      <p:sp>
        <p:nvSpPr>
          <p:cNvPr id="17" name="17 CuadroTexto"/>
          <p:cNvSpPr txBox="1"/>
          <p:nvPr/>
        </p:nvSpPr>
        <p:spPr>
          <a:xfrm>
            <a:off x="3743704" y="1458637"/>
            <a:ext cx="921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Mayo 2016</a:t>
            </a:r>
          </a:p>
        </p:txBody>
      </p:sp>
      <p:sp>
        <p:nvSpPr>
          <p:cNvPr id="18" name="18 CuadroTexto"/>
          <p:cNvSpPr txBox="1"/>
          <p:nvPr/>
        </p:nvSpPr>
        <p:spPr>
          <a:xfrm>
            <a:off x="1931598" y="1404045"/>
            <a:ext cx="12419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Octubre 2015</a:t>
            </a:r>
          </a:p>
        </p:txBody>
      </p:sp>
      <p:sp>
        <p:nvSpPr>
          <p:cNvPr id="19" name="22 CuadroTexto"/>
          <p:cNvSpPr txBox="1"/>
          <p:nvPr/>
        </p:nvSpPr>
        <p:spPr>
          <a:xfrm>
            <a:off x="143764" y="3353322"/>
            <a:ext cx="2675934" cy="600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Diseño del E. de S.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Diseño instrumentos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Diseño en SIJA </a:t>
            </a:r>
          </a:p>
        </p:txBody>
      </p:sp>
      <p:sp>
        <p:nvSpPr>
          <p:cNvPr id="21" name="33 Rectángulo"/>
          <p:cNvSpPr/>
          <p:nvPr/>
        </p:nvSpPr>
        <p:spPr>
          <a:xfrm rot="5400000">
            <a:off x="6032147" y="2311393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22" name="35 Cerrar llave"/>
          <p:cNvSpPr/>
          <p:nvPr/>
        </p:nvSpPr>
        <p:spPr>
          <a:xfrm rot="5400000">
            <a:off x="1181045" y="1969312"/>
            <a:ext cx="471282" cy="2108001"/>
          </a:xfrm>
          <a:prstGeom prst="rightBrace">
            <a:avLst>
              <a:gd name="adj1" fmla="val 76028"/>
              <a:gd name="adj2" fmla="val 511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23" name="38 Flecha a la derecha con bandas"/>
          <p:cNvSpPr/>
          <p:nvPr/>
        </p:nvSpPr>
        <p:spPr>
          <a:xfrm rot="5400000">
            <a:off x="3401234" y="4128705"/>
            <a:ext cx="349747" cy="21536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25" name="52 CuadroTexto"/>
          <p:cNvSpPr txBox="1"/>
          <p:nvPr/>
        </p:nvSpPr>
        <p:spPr>
          <a:xfrm>
            <a:off x="1521238" y="4587740"/>
            <a:ext cx="4643035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Pruebas de funcionamiento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Actualización de BD de correos electrónicos SENA e IES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Creación de credenciales para acceso a SIJA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Creación de plantillas de correos – notificaciones de envío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Ajustes al SIJA</a:t>
            </a:r>
          </a:p>
        </p:txBody>
      </p:sp>
      <p:sp>
        <p:nvSpPr>
          <p:cNvPr id="26" name="64 CuadroTexto"/>
          <p:cNvSpPr txBox="1"/>
          <p:nvPr/>
        </p:nvSpPr>
        <p:spPr>
          <a:xfrm>
            <a:off x="7432626" y="4395238"/>
            <a:ext cx="320146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latin typeface="Verdana" pitchFamily="34" charset="0"/>
                <a:cs typeface="Arial" pitchFamily="34" charset="0"/>
              </a:rPr>
              <a:t>Envío de correos con credenciales de acceso y link Cuestionario de Entrada, Seguimiento y Salida</a:t>
            </a:r>
          </a:p>
        </p:txBody>
      </p:sp>
      <p:sp>
        <p:nvSpPr>
          <p:cNvPr id="28" name="35 Cerrar llave"/>
          <p:cNvSpPr/>
          <p:nvPr/>
        </p:nvSpPr>
        <p:spPr>
          <a:xfrm rot="5400000">
            <a:off x="3169596" y="2223490"/>
            <a:ext cx="496912" cy="1676448"/>
          </a:xfrm>
          <a:prstGeom prst="rightBrace">
            <a:avLst>
              <a:gd name="adj1" fmla="val 116538"/>
              <a:gd name="adj2" fmla="val 5016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29" name="17 CuadroTexto"/>
          <p:cNvSpPr txBox="1"/>
          <p:nvPr/>
        </p:nvSpPr>
        <p:spPr>
          <a:xfrm>
            <a:off x="4596282" y="1474223"/>
            <a:ext cx="921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Junio 2016</a:t>
            </a:r>
          </a:p>
        </p:txBody>
      </p:sp>
      <p:sp>
        <p:nvSpPr>
          <p:cNvPr id="30" name="17 CuadroTexto"/>
          <p:cNvSpPr txBox="1"/>
          <p:nvPr/>
        </p:nvSpPr>
        <p:spPr>
          <a:xfrm>
            <a:off x="6935006" y="1477466"/>
            <a:ext cx="1068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Agosto 2016</a:t>
            </a:r>
          </a:p>
        </p:txBody>
      </p:sp>
      <p:sp>
        <p:nvSpPr>
          <p:cNvPr id="31" name="35 Cerrar llave"/>
          <p:cNvSpPr/>
          <p:nvPr/>
        </p:nvSpPr>
        <p:spPr>
          <a:xfrm rot="5400000">
            <a:off x="7615502" y="1987813"/>
            <a:ext cx="648532" cy="3804469"/>
          </a:xfrm>
          <a:prstGeom prst="rightBrace">
            <a:avLst>
              <a:gd name="adj1" fmla="val 50248"/>
              <a:gd name="adj2" fmla="val 511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32" name="50 CuadroTexto"/>
          <p:cNvSpPr txBox="1"/>
          <p:nvPr/>
        </p:nvSpPr>
        <p:spPr>
          <a:xfrm>
            <a:off x="4363676" y="2603290"/>
            <a:ext cx="1298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15 de junio</a:t>
            </a:r>
          </a:p>
        </p:txBody>
      </p:sp>
      <p:sp>
        <p:nvSpPr>
          <p:cNvPr id="33" name="13 Rectángulo"/>
          <p:cNvSpPr/>
          <p:nvPr/>
        </p:nvSpPr>
        <p:spPr>
          <a:xfrm rot="5400000">
            <a:off x="9090433" y="2330209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34" name="17 CuadroTexto"/>
          <p:cNvSpPr txBox="1"/>
          <p:nvPr/>
        </p:nvSpPr>
        <p:spPr>
          <a:xfrm>
            <a:off x="5871781" y="1480635"/>
            <a:ext cx="921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Julio 2016</a:t>
            </a:r>
          </a:p>
        </p:txBody>
      </p:sp>
      <p:sp>
        <p:nvSpPr>
          <p:cNvPr id="37" name="50 CuadroTexto"/>
          <p:cNvSpPr txBox="1"/>
          <p:nvPr/>
        </p:nvSpPr>
        <p:spPr>
          <a:xfrm>
            <a:off x="6958191" y="2608173"/>
            <a:ext cx="1414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31 de agosto</a:t>
            </a:r>
          </a:p>
        </p:txBody>
      </p:sp>
      <p:sp>
        <p:nvSpPr>
          <p:cNvPr id="38" name="50 CuadroTexto"/>
          <p:cNvSpPr txBox="1"/>
          <p:nvPr/>
        </p:nvSpPr>
        <p:spPr>
          <a:xfrm>
            <a:off x="5834299" y="2605562"/>
            <a:ext cx="1169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15 de julio</a:t>
            </a:r>
          </a:p>
        </p:txBody>
      </p:sp>
      <p:sp>
        <p:nvSpPr>
          <p:cNvPr id="41" name="33 Rectángulo"/>
          <p:cNvSpPr/>
          <p:nvPr/>
        </p:nvSpPr>
        <p:spPr>
          <a:xfrm rot="5400000">
            <a:off x="8325485" y="2322077"/>
            <a:ext cx="432000" cy="81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42" name="17 CuadroTexto"/>
          <p:cNvSpPr txBox="1"/>
          <p:nvPr/>
        </p:nvSpPr>
        <p:spPr>
          <a:xfrm>
            <a:off x="8185819" y="1508572"/>
            <a:ext cx="20757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Septiembre 2016</a:t>
            </a:r>
          </a:p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-Marzo 2017</a:t>
            </a:r>
          </a:p>
        </p:txBody>
      </p:sp>
      <p:sp>
        <p:nvSpPr>
          <p:cNvPr id="43" name="13 Rectángulo"/>
          <p:cNvSpPr/>
          <p:nvPr/>
        </p:nvSpPr>
        <p:spPr>
          <a:xfrm rot="5400000">
            <a:off x="10556473" y="2347082"/>
            <a:ext cx="432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itchFamily="34" charset="0"/>
            </a:endParaRPr>
          </a:p>
        </p:txBody>
      </p:sp>
      <p:sp>
        <p:nvSpPr>
          <p:cNvPr id="44" name="32 CuadroTexto"/>
          <p:cNvSpPr txBox="1"/>
          <p:nvPr/>
        </p:nvSpPr>
        <p:spPr>
          <a:xfrm>
            <a:off x="1947893" y="3575795"/>
            <a:ext cx="2871345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O" sz="1100" dirty="0">
                <a:latin typeface="Verdana" pitchFamily="34" charset="0"/>
                <a:cs typeface="Arial" pitchFamily="34" charset="0"/>
              </a:rPr>
              <a:t>Implementación y puesta en producción en SIJA</a:t>
            </a:r>
          </a:p>
        </p:txBody>
      </p:sp>
      <p:sp>
        <p:nvSpPr>
          <p:cNvPr id="47" name="50 CuadroTexto"/>
          <p:cNvSpPr txBox="1"/>
          <p:nvPr/>
        </p:nvSpPr>
        <p:spPr>
          <a:xfrm>
            <a:off x="8545859" y="2604367"/>
            <a:ext cx="1414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31 de agosto 2016</a:t>
            </a:r>
          </a:p>
          <a:p>
            <a:pPr algn="ctr"/>
            <a:r>
              <a:rPr lang="es-CO" sz="11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22 de marzo 2017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28" y="4386585"/>
            <a:ext cx="1248471" cy="1265932"/>
          </a:xfrm>
          <a:prstGeom prst="rect">
            <a:avLst/>
          </a:prstGeom>
        </p:spPr>
      </p:pic>
      <p:pic>
        <p:nvPicPr>
          <p:cNvPr id="48" name="Imagen 1" descr="Logo_Prosperidad_Social+Ban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43" y="6049352"/>
            <a:ext cx="3649316" cy="7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23" y="3954861"/>
            <a:ext cx="943416" cy="11769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9" y="5099782"/>
            <a:ext cx="984783" cy="984783"/>
          </a:xfrm>
          <a:prstGeom prst="rect">
            <a:avLst/>
          </a:prstGeom>
        </p:spPr>
      </p:pic>
      <p:sp>
        <p:nvSpPr>
          <p:cNvPr id="36" name="17 CuadroTexto"/>
          <p:cNvSpPr txBox="1"/>
          <p:nvPr/>
        </p:nvSpPr>
        <p:spPr>
          <a:xfrm>
            <a:off x="10214001" y="1476053"/>
            <a:ext cx="1068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dirty="0">
                <a:latin typeface="Verdana" pitchFamily="34" charset="0"/>
                <a:cs typeface="Arial" pitchFamily="34" charset="0"/>
              </a:rPr>
              <a:t>Abril 2017</a:t>
            </a:r>
          </a:p>
        </p:txBody>
      </p:sp>
      <p:sp>
        <p:nvSpPr>
          <p:cNvPr id="39" name="64 CuadroTexto"/>
          <p:cNvSpPr txBox="1"/>
          <p:nvPr/>
        </p:nvSpPr>
        <p:spPr>
          <a:xfrm>
            <a:off x="9960738" y="2628181"/>
            <a:ext cx="206046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latin typeface="Verdana" pitchFamily="34" charset="0"/>
                <a:cs typeface="Arial" pitchFamily="34" charset="0"/>
              </a:rPr>
              <a:t>Base preliminar con información de Cuestionarios de Entrada</a:t>
            </a:r>
          </a:p>
        </p:txBody>
      </p:sp>
      <p:pic>
        <p:nvPicPr>
          <p:cNvPr id="1026" name="Picture 2" descr="Resultado de imagen para informe ico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466" y="3208814"/>
            <a:ext cx="1365663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/>
          <p:cNvSpPr/>
          <p:nvPr/>
        </p:nvSpPr>
        <p:spPr>
          <a:xfrm>
            <a:off x="9794719" y="121252"/>
            <a:ext cx="206350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O" b="1" dirty="0">
                <a:solidFill>
                  <a:schemeClr val="accent2"/>
                </a:solidFill>
              </a:rPr>
              <a:t>117,605 Cuestionarios de Entrada (</a:t>
            </a:r>
            <a:r>
              <a:rPr lang="es-CO" b="1" dirty="0" err="1">
                <a:solidFill>
                  <a:schemeClr val="accent2"/>
                </a:solidFill>
              </a:rPr>
              <a:t>HpV</a:t>
            </a:r>
            <a:r>
              <a:rPr lang="es-CO" b="1" dirty="0">
                <a:solidFill>
                  <a:schemeClr val="accent2"/>
                </a:solidFill>
              </a:rPr>
              <a:t>: 5mil del año 2014 y 33 mil en el año 2016)</a:t>
            </a:r>
            <a:endParaRPr lang="es-CO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2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92000" cy="685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6"/>
          <p:cNvSpPr/>
          <p:nvPr/>
        </p:nvSpPr>
        <p:spPr>
          <a:xfrm>
            <a:off x="6699820" y="-1"/>
            <a:ext cx="5518447" cy="6840539"/>
          </a:xfrm>
          <a:prstGeom prst="rect">
            <a:avLst/>
          </a:prstGeom>
          <a:solidFill>
            <a:srgbClr val="0092D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6817667" y="2916213"/>
            <a:ext cx="5328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400" b="1" dirty="0">
                <a:solidFill>
                  <a:srgbClr val="FFFFFF"/>
                </a:solidFill>
                <a:latin typeface="Futura Medium BT"/>
                <a:cs typeface="Futura Medium BT"/>
              </a:rPr>
              <a:t>2. Instrumentos del Esquema de Seguimiento (ES)</a:t>
            </a:r>
          </a:p>
          <a:p>
            <a:pPr algn="r"/>
            <a:r>
              <a:rPr lang="es-ES" sz="3400" b="1" dirty="0">
                <a:solidFill>
                  <a:srgbClr val="FFFFFF"/>
                </a:solidFill>
                <a:latin typeface="Futura Medium BT"/>
                <a:cs typeface="Futura Medium BT"/>
              </a:rPr>
              <a:t>Jóvenes en Acción</a:t>
            </a:r>
          </a:p>
        </p:txBody>
      </p:sp>
      <p:pic>
        <p:nvPicPr>
          <p:cNvPr id="9" name="Imagen 9" descr="Logo_Prosperidad_Social+Presidencia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" y="4068341"/>
            <a:ext cx="3888432" cy="26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3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/>
          <p:nvPr/>
        </p:nvSpPr>
        <p:spPr>
          <a:xfrm>
            <a:off x="-3323779" y="-79963"/>
            <a:ext cx="12160956" cy="95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Esquema de Seguimiento</a:t>
            </a:r>
          </a:p>
          <a:p>
            <a:pPr algn="ctr"/>
            <a:r>
              <a:rPr lang="es-CO" sz="27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Jóvenes en Acción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9144" y="1428522"/>
            <a:ext cx="4344340" cy="108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Recoger información cuantitativa y cualitativa de los participantes a lo largo de su inscripción y permanencia en el Programa, para determinar si se están presentando los efectos esperados en la población focalizada.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57246" y="1162618"/>
            <a:ext cx="1704134" cy="3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endParaRPr lang="es-CO" sz="1596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heurón 9"/>
          <p:cNvSpPr/>
          <p:nvPr/>
        </p:nvSpPr>
        <p:spPr>
          <a:xfrm>
            <a:off x="4895493" y="1664100"/>
            <a:ext cx="1404111" cy="42003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97" b="1" dirty="0">
                <a:ln w="3175"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81744" y="1102734"/>
            <a:ext cx="1932152" cy="4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sz="1197" dirty="0"/>
              <a:t>INSTRUMENTOS DE LEVANTAMIENTO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377609" y="1539220"/>
            <a:ext cx="5800456" cy="89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2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Cuestionarios electrónicos (Entrada, seguimiento y salida). 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2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Cruces administrativos (P.I.L.A, SISBEN, SPE, entre otros).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2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Metodologías cualitativas (Grupos focales e Historias de vida).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s-CO" sz="12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Métodos alternativos de análisis (Redes sociales).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081270" y="3230768"/>
            <a:ext cx="2460194" cy="253724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643472" y="3252619"/>
            <a:ext cx="2460194" cy="253724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/>
          </a:p>
        </p:txBody>
      </p:sp>
      <p:sp>
        <p:nvSpPr>
          <p:cNvPr id="16" name="Rectángulo redondeado 15"/>
          <p:cNvSpPr/>
          <p:nvPr/>
        </p:nvSpPr>
        <p:spPr>
          <a:xfrm>
            <a:off x="7205674" y="3252619"/>
            <a:ext cx="2460194" cy="253724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95"/>
          </a:p>
        </p:txBody>
      </p:sp>
      <p:sp>
        <p:nvSpPr>
          <p:cNvPr id="17" name="CuadroTexto 16"/>
          <p:cNvSpPr txBox="1"/>
          <p:nvPr/>
        </p:nvSpPr>
        <p:spPr>
          <a:xfrm>
            <a:off x="2154529" y="3276652"/>
            <a:ext cx="2268180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Entrada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739479" y="3288463"/>
            <a:ext cx="2268180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325843" y="3278454"/>
            <a:ext cx="2268180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Salida</a:t>
            </a:r>
          </a:p>
        </p:txBody>
      </p:sp>
      <p:cxnSp>
        <p:nvCxnSpPr>
          <p:cNvPr id="21" name="Conector recto 20"/>
          <p:cNvCxnSpPr/>
          <p:nvPr/>
        </p:nvCxnSpPr>
        <p:spPr>
          <a:xfrm flipH="1" flipV="1">
            <a:off x="3305368" y="2980386"/>
            <a:ext cx="5999" cy="2334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8557780" y="3009679"/>
            <a:ext cx="5999" cy="2334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917650" y="3000806"/>
            <a:ext cx="1640131" cy="24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305368" y="2983759"/>
            <a:ext cx="15341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4943498" y="2837562"/>
            <a:ext cx="1974151" cy="3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9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CUESTIONARIOS</a:t>
            </a:r>
            <a:endParaRPr lang="es-CO" sz="1596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38267" y="3647132"/>
            <a:ext cx="2534201" cy="187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Recoger información que permita caracterizar las condiciones de entrada de los jóvenes potenciales e interesados en vincularse al Programa de Jóvenes en Acción.</a:t>
            </a:r>
          </a:p>
          <a:p>
            <a:pPr algn="ctr"/>
            <a:r>
              <a:rPr lang="es-CO" sz="1197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EUROsociAL</a:t>
            </a:r>
          </a:p>
          <a:p>
            <a:pPr algn="ctr"/>
            <a:endParaRPr lang="es-CO" sz="129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751478" y="3569106"/>
            <a:ext cx="2304185" cy="181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3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Recoger información de los jóvenes a lo largo de la participación en el Programa que permita caracterizar e identificar cambios en sus condiciones socioeconómicas.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7295680" y="3634970"/>
            <a:ext cx="2304185" cy="202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39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Recoger información de los jóvenes a la salida del Programa que permita caracterizar e identificar la movilidad social en términos educativos e indagar sobre sus percepciones de vida.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 l="9498" t="36931" r="8849" b="35862"/>
          <a:stretch>
            <a:fillRect/>
          </a:stretch>
        </p:blipFill>
        <p:spPr bwMode="auto">
          <a:xfrm>
            <a:off x="2621315" y="5335133"/>
            <a:ext cx="1334610" cy="3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b="43912"/>
          <a:stretch/>
        </p:blipFill>
        <p:spPr>
          <a:xfrm>
            <a:off x="4422709" y="5804096"/>
            <a:ext cx="4417255" cy="374043"/>
          </a:xfrm>
          <a:prstGeom prst="rect">
            <a:avLst/>
          </a:prstGeom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38" y="5878020"/>
            <a:ext cx="1488264" cy="4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www.ucn.edu.co/files_cisp/images/logoCI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3" y="5936152"/>
            <a:ext cx="1008794" cy="4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98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n T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7868</TotalTime>
  <Words>1600</Words>
  <Application>Microsoft Office PowerPoint</Application>
  <PresentationFormat>Personalizado</PresentationFormat>
  <Paragraphs>317</Paragraphs>
  <Slides>27</Slides>
  <Notes>13</Notes>
  <HiddenSlides>5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Arial</vt:lpstr>
      <vt:lpstr>Arial Narrow</vt:lpstr>
      <vt:lpstr>Bodoni MT Black</vt:lpstr>
      <vt:lpstr>Calibri</vt:lpstr>
      <vt:lpstr>Calibri Light</vt:lpstr>
      <vt:lpstr>Futura Bold BT</vt:lpstr>
      <vt:lpstr>Futura Lt BT</vt:lpstr>
      <vt:lpstr>Futura Medium BT</vt:lpstr>
      <vt:lpstr>Futura Std Book</vt:lpstr>
      <vt:lpstr>Times New Roman</vt:lpstr>
      <vt:lpstr>Verdana</vt:lpstr>
      <vt:lpstr>Wingdings</vt:lpstr>
      <vt:lpstr>Tema de Office</vt:lpstr>
      <vt:lpstr>Sin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Francy Drea</dc:creator>
  <cp:lastModifiedBy>Juliana Lopez Gama</cp:lastModifiedBy>
  <cp:revision>190</cp:revision>
  <dcterms:created xsi:type="dcterms:W3CDTF">2016-05-05T21:11:26Z</dcterms:created>
  <dcterms:modified xsi:type="dcterms:W3CDTF">2017-05-02T14:24:07Z</dcterms:modified>
</cp:coreProperties>
</file>