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embeddedFontLst>
    <p:embeddedFont>
      <p:font typeface="Helvetica Neue" panose="020B0604020202020204" charset="0"/>
      <p:regular r:id="rId22"/>
      <p:bold r:id="rId23"/>
      <p:italic r:id="rId24"/>
      <p:boldItalic r:id="rId25"/>
    </p:embeddedFont>
    <p:embeddedFont>
      <p:font typeface="Calibri" panose="020F0502020204030204" pitchFamily="3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2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s-ES" sz="1200" b="0" i="0" u="none" strike="noStrike" cap="none">
                <a:solidFill>
                  <a:schemeClr val="dk1"/>
                </a:solidFill>
                <a:latin typeface="Calibri"/>
                <a:ea typeface="Calibri"/>
                <a:cs typeface="Calibri"/>
                <a:sym typeface="Calibri"/>
              </a:rPr>
              <a:t>‹Nº›</a:t>
            </a:fld>
            <a:endParaRPr lang="es-E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2460600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1107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4729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8778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4921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4965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2014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80410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9907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3701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657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0887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0523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6312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79713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0145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5132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67209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4559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5989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‹Nº›</a:t>
            </a:fld>
            <a:endParaRPr lang="es-E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Encabezado de sección">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4" name="Shape 3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‹Nº›</a:t>
            </a:fld>
            <a:endParaRPr lang="es-ES" sz="12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0" name="Shape 4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‹Nº›</a:t>
            </a:fld>
            <a:endParaRPr lang="es-ES"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ación">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‹Nº›</a:t>
            </a:fld>
            <a:endParaRPr lang="es-ES"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ido con título">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‹Nº›</a:t>
            </a:fld>
            <a:endParaRPr lang="es-ES"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cSld name="Imagen con título">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‹Nº›</a:t>
            </a:fld>
            <a:endParaRPr lang="es-ES"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cSld name="Título y texto vertical">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‹Nº›</a:t>
            </a:fld>
            <a:endParaRPr lang="es-ES"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cSld name="Título vertical y texto">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‹Nº›</a:t>
            </a:fld>
            <a:endParaRPr lang="es-E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‹Nº›</a:t>
            </a:fld>
            <a:endParaRPr lang="es-E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 id="2147483657" r:id="rId7"/>
    <p:sldLayoutId id="2147483658"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374847" y="1648830"/>
            <a:ext cx="8229600" cy="3924656"/>
          </a:xfrm>
          <a:prstGeom prst="rect">
            <a:avLst/>
          </a:prstGeom>
          <a:noFill/>
          <a:ln>
            <a:noFill/>
          </a:ln>
        </p:spPr>
        <p:txBody>
          <a:bodyPr lIns="91425" tIns="45700" rIns="91425" bIns="45700" anchor="t" anchorCtr="0">
            <a:noAutofit/>
          </a:bodyPr>
          <a:lstStyle/>
          <a:p>
            <a:pPr marL="0" marR="0" lvl="0" indent="0" algn="l" rtl="0">
              <a:lnSpc>
                <a:spcPct val="90000"/>
              </a:lnSpc>
              <a:spcBef>
                <a:spcPts val="320"/>
              </a:spcBef>
              <a:spcAft>
                <a:spcPts val="0"/>
              </a:spcAft>
              <a:buClr>
                <a:schemeClr val="dk1"/>
              </a:buClr>
              <a:buSzPct val="25000"/>
              <a:buFont typeface="Arial"/>
              <a:buNone/>
            </a:pPr>
            <a:endParaRPr lang="es-ES" sz="1600" b="1" i="0" u="none" strike="noStrike" cap="none" dirty="0">
              <a:solidFill>
                <a:schemeClr val="dk1"/>
              </a:solidFill>
              <a:latin typeface="Helvetica Neue"/>
              <a:ea typeface="Helvetica Neue"/>
              <a:cs typeface="Helvetica Neue"/>
              <a:sym typeface="Helvetica Neue"/>
            </a:endParaRPr>
          </a:p>
          <a:p>
            <a:pPr marL="0" marR="0" lvl="0" indent="0" algn="l" rtl="0">
              <a:lnSpc>
                <a:spcPct val="90000"/>
              </a:lnSpc>
              <a:spcBef>
                <a:spcPts val="320"/>
              </a:spcBef>
              <a:spcAft>
                <a:spcPts val="0"/>
              </a:spcAft>
              <a:buClr>
                <a:schemeClr val="dk1"/>
              </a:buClr>
              <a:buSzPct val="25000"/>
              <a:buFont typeface="Arial"/>
              <a:buNone/>
            </a:pPr>
            <a:endParaRPr lang="es-ES" sz="1600" b="1" dirty="0">
              <a:latin typeface="Helvetica Neue"/>
              <a:ea typeface="Helvetica Neue"/>
              <a:cs typeface="Helvetica Neue"/>
              <a:sym typeface="Helvetica Neue"/>
            </a:endParaRPr>
          </a:p>
          <a:p>
            <a:pPr marL="0" marR="0" lvl="0" indent="0" algn="l" rtl="0">
              <a:lnSpc>
                <a:spcPct val="90000"/>
              </a:lnSpc>
              <a:spcBef>
                <a:spcPts val="320"/>
              </a:spcBef>
              <a:spcAft>
                <a:spcPts val="0"/>
              </a:spcAft>
              <a:buClr>
                <a:schemeClr val="dk1"/>
              </a:buClr>
              <a:buSzPct val="25000"/>
              <a:buFont typeface="Arial"/>
              <a:buNone/>
            </a:pPr>
            <a:endParaRPr lang="es-ES" sz="1600" b="1" i="0" u="none" strike="noStrike" cap="none" dirty="0">
              <a:solidFill>
                <a:schemeClr val="dk1"/>
              </a:solidFill>
              <a:latin typeface="Helvetica Neue"/>
              <a:ea typeface="Helvetica Neue"/>
              <a:cs typeface="Helvetica Neue"/>
              <a:sym typeface="Helvetica Neue"/>
            </a:endParaRPr>
          </a:p>
          <a:p>
            <a:pPr marL="0" marR="0" lvl="0" indent="0" algn="l" rtl="0">
              <a:lnSpc>
                <a:spcPct val="90000"/>
              </a:lnSpc>
              <a:spcBef>
                <a:spcPts val="320"/>
              </a:spcBef>
              <a:spcAft>
                <a:spcPts val="0"/>
              </a:spcAft>
              <a:buClr>
                <a:schemeClr val="dk1"/>
              </a:buClr>
              <a:buSzPct val="25000"/>
              <a:buFont typeface="Arial"/>
              <a:buNone/>
            </a:pPr>
            <a:endParaRPr lang="es-ES" sz="1600" b="1" dirty="0">
              <a:latin typeface="Helvetica Neue"/>
              <a:ea typeface="Helvetica Neue"/>
              <a:cs typeface="Helvetica Neue"/>
              <a:sym typeface="Helvetica Neue"/>
            </a:endParaRPr>
          </a:p>
          <a:p>
            <a:pPr marL="0" marR="0" lvl="0" indent="0" algn="l" rtl="0">
              <a:lnSpc>
                <a:spcPct val="90000"/>
              </a:lnSpc>
              <a:spcBef>
                <a:spcPts val="320"/>
              </a:spcBef>
              <a:spcAft>
                <a:spcPts val="0"/>
              </a:spcAft>
              <a:buClr>
                <a:schemeClr val="dk1"/>
              </a:buClr>
              <a:buSzPct val="25000"/>
              <a:buFont typeface="Arial"/>
              <a:buNone/>
            </a:pPr>
            <a:endParaRPr lang="es-ES" sz="1600" b="1" i="0" u="none" strike="noStrike" cap="none" dirty="0">
              <a:solidFill>
                <a:schemeClr val="dk1"/>
              </a:solidFill>
              <a:latin typeface="Helvetica Neue"/>
              <a:ea typeface="Helvetica Neue"/>
              <a:cs typeface="Helvetica Neue"/>
              <a:sym typeface="Helvetica Neue"/>
            </a:endParaRPr>
          </a:p>
          <a:p>
            <a:pPr marL="0" marR="0" lvl="0" indent="0" algn="l" rtl="0">
              <a:lnSpc>
                <a:spcPct val="90000"/>
              </a:lnSpc>
              <a:spcBef>
                <a:spcPts val="320"/>
              </a:spcBef>
              <a:spcAft>
                <a:spcPts val="0"/>
              </a:spcAft>
              <a:buClr>
                <a:schemeClr val="dk1"/>
              </a:buClr>
              <a:buSzPct val="25000"/>
              <a:buFont typeface="Arial"/>
              <a:buNone/>
            </a:pPr>
            <a:endParaRPr lang="es-ES" sz="1600" b="1" dirty="0">
              <a:latin typeface="Helvetica Neue"/>
              <a:ea typeface="Helvetica Neue"/>
              <a:cs typeface="Helvetica Neue"/>
              <a:sym typeface="Helvetica Neue"/>
            </a:endParaRPr>
          </a:p>
          <a:p>
            <a:pPr marL="0" marR="0" lvl="0" indent="0" algn="l" rtl="0">
              <a:lnSpc>
                <a:spcPct val="90000"/>
              </a:lnSpc>
              <a:spcBef>
                <a:spcPts val="320"/>
              </a:spcBef>
              <a:spcAft>
                <a:spcPts val="0"/>
              </a:spcAft>
              <a:buClr>
                <a:schemeClr val="dk1"/>
              </a:buClr>
              <a:buSzPct val="25000"/>
              <a:buFont typeface="Arial"/>
              <a:buNone/>
            </a:pPr>
            <a:endParaRPr lang="es-ES" sz="1600" b="1" i="0" u="none" strike="noStrike" cap="none" dirty="0">
              <a:solidFill>
                <a:schemeClr val="dk1"/>
              </a:solidFill>
              <a:latin typeface="Helvetica Neue"/>
              <a:ea typeface="Helvetica Neue"/>
              <a:cs typeface="Helvetica Neue"/>
              <a:sym typeface="Helvetica Neue"/>
            </a:endParaRPr>
          </a:p>
          <a:p>
            <a:pPr marL="0" marR="0" lvl="0" indent="0" algn="l" rtl="0">
              <a:lnSpc>
                <a:spcPct val="90000"/>
              </a:lnSpc>
              <a:spcBef>
                <a:spcPts val="320"/>
              </a:spcBef>
              <a:spcAft>
                <a:spcPts val="0"/>
              </a:spcAft>
              <a:buClr>
                <a:schemeClr val="dk1"/>
              </a:buClr>
              <a:buSzPct val="25000"/>
              <a:buFont typeface="Arial"/>
              <a:buNone/>
            </a:pPr>
            <a:endParaRPr lang="es-ES" sz="1600" b="1" dirty="0">
              <a:latin typeface="Helvetica Neue"/>
              <a:ea typeface="Helvetica Neue"/>
              <a:cs typeface="Helvetica Neue"/>
              <a:sym typeface="Helvetica Neue"/>
            </a:endParaRPr>
          </a:p>
          <a:p>
            <a:pPr marL="0" marR="0" lvl="0" indent="0" algn="l" rtl="0">
              <a:lnSpc>
                <a:spcPct val="90000"/>
              </a:lnSpc>
              <a:spcBef>
                <a:spcPts val="320"/>
              </a:spcBef>
              <a:spcAft>
                <a:spcPts val="0"/>
              </a:spcAft>
              <a:buClr>
                <a:schemeClr val="dk1"/>
              </a:buClr>
              <a:buSzPct val="25000"/>
              <a:buFont typeface="Arial"/>
              <a:buNone/>
            </a:pPr>
            <a:endParaRPr lang="es-ES" sz="1600" b="1" i="0" u="none" strike="noStrike" cap="none" dirty="0">
              <a:solidFill>
                <a:schemeClr val="dk1"/>
              </a:solidFill>
              <a:latin typeface="Helvetica Neue"/>
              <a:ea typeface="Helvetica Neue"/>
              <a:cs typeface="Helvetica Neue"/>
              <a:sym typeface="Helvetica Neue"/>
            </a:endParaRPr>
          </a:p>
        </p:txBody>
      </p:sp>
      <p:sp>
        <p:nvSpPr>
          <p:cNvPr id="97" name="Shape 9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1</a:t>
            </a:fld>
            <a:endParaRPr lang="es-ES" sz="1200" b="0" i="0" u="none" strike="noStrike" cap="none">
              <a:solidFill>
                <a:srgbClr val="888888"/>
              </a:solidFill>
              <a:latin typeface="Calibri"/>
              <a:ea typeface="Calibri"/>
              <a:cs typeface="Calibri"/>
              <a:sym typeface="Calibri"/>
            </a:endParaRPr>
          </a:p>
        </p:txBody>
      </p:sp>
      <p:pic>
        <p:nvPicPr>
          <p:cNvPr id="98" name="Shape 98" descr="C:\Users\Mariela\Documents\SES\comunicación\portada logo ses.jpg"/>
          <p:cNvPicPr preferRelativeResize="0"/>
          <p:nvPr/>
        </p:nvPicPr>
        <p:blipFill rotWithShape="1">
          <a:blip r:embed="rId3">
            <a:alphaModFix/>
          </a:blip>
          <a:srcRect/>
          <a:stretch/>
        </p:blipFill>
        <p:spPr>
          <a:xfrm>
            <a:off x="611560" y="260647"/>
            <a:ext cx="7992887" cy="1037295"/>
          </a:xfrm>
          <a:prstGeom prst="rect">
            <a:avLst/>
          </a:prstGeom>
          <a:noFill/>
          <a:ln>
            <a:noFill/>
          </a:ln>
        </p:spPr>
      </p:pic>
      <p:sp>
        <p:nvSpPr>
          <p:cNvPr id="2" name="Rectángulo 1"/>
          <p:cNvSpPr/>
          <p:nvPr/>
        </p:nvSpPr>
        <p:spPr>
          <a:xfrm>
            <a:off x="736979" y="1528129"/>
            <a:ext cx="7342496" cy="267765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000" b="1" dirty="0">
                <a:solidFill>
                  <a:srgbClr val="0070C0"/>
                </a:solidFill>
              </a:rPr>
              <a:t>SEMINARIO</a:t>
            </a:r>
            <a:br>
              <a:rPr lang="es-ES" sz="2000" dirty="0">
                <a:solidFill>
                  <a:srgbClr val="0070C0"/>
                </a:solidFill>
              </a:rPr>
            </a:br>
            <a:endParaRPr lang="es-ES" sz="2000" dirty="0">
              <a:solidFill>
                <a:srgbClr val="0070C0"/>
              </a:solidFill>
            </a:endParaRPr>
          </a:p>
          <a:p>
            <a:pPr algn="ctr"/>
            <a:endParaRPr lang="es-ES" sz="2000" b="1" i="1" dirty="0">
              <a:solidFill>
                <a:srgbClr val="0070C0"/>
              </a:solidFill>
            </a:endParaRPr>
          </a:p>
          <a:p>
            <a:pPr algn="ctr"/>
            <a:r>
              <a:rPr lang="es-ES" sz="2000" b="1" i="1" dirty="0">
                <a:solidFill>
                  <a:srgbClr val="0070C0"/>
                </a:solidFill>
              </a:rPr>
              <a:t>El desarrollo de las competencias transversales y socioemocionales a lo largo del ciclo de vida: desde la dimensión experimental hacia la incorporación en políticas públicas. </a:t>
            </a:r>
          </a:p>
          <a:p>
            <a:pPr algn="ctr"/>
            <a:br>
              <a:rPr lang="es-ES" b="1" i="1" dirty="0"/>
            </a:br>
            <a:endParaRPr lang="es-ES" dirty="0"/>
          </a:p>
        </p:txBody>
      </p:sp>
      <p:sp>
        <p:nvSpPr>
          <p:cNvPr id="3" name="Rectángulo 2"/>
          <p:cNvSpPr/>
          <p:nvPr/>
        </p:nvSpPr>
        <p:spPr>
          <a:xfrm>
            <a:off x="579324" y="4566470"/>
            <a:ext cx="8229599"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1800" b="1" i="1" dirty="0">
                <a:solidFill>
                  <a:schemeClr val="bg2">
                    <a:lumMod val="60000"/>
                    <a:lumOff val="40000"/>
                  </a:schemeClr>
                </a:solidFill>
              </a:rPr>
              <a:t>Análisis de las propuestas pedagógicas actualmente aplicadas en los países participantes y en los diferentes contextos educativos</a:t>
            </a:r>
            <a:r>
              <a:rPr lang="es-ES" sz="1800" b="1" dirty="0">
                <a:solidFill>
                  <a:schemeClr val="bg2">
                    <a:lumMod val="60000"/>
                    <a:lumOff val="40000"/>
                  </a:schemeClr>
                </a:solidFill>
              </a:rPr>
              <a:t>.</a:t>
            </a:r>
          </a:p>
        </p:txBody>
      </p:sp>
      <p:sp>
        <p:nvSpPr>
          <p:cNvPr id="4" name="Rectángulo 3"/>
          <p:cNvSpPr/>
          <p:nvPr/>
        </p:nvSpPr>
        <p:spPr>
          <a:xfrm>
            <a:off x="5156953" y="5835409"/>
            <a:ext cx="2601994" cy="286232"/>
          </a:xfrm>
          <a:prstGeom prst="rect">
            <a:avLst/>
          </a:prstGeom>
        </p:spPr>
        <p:txBody>
          <a:bodyPr wrap="none">
            <a:spAutoFit/>
          </a:bodyPr>
          <a:lstStyle/>
          <a:p>
            <a:pPr>
              <a:lnSpc>
                <a:spcPct val="90000"/>
              </a:lnSpc>
              <a:spcBef>
                <a:spcPts val="320"/>
              </a:spcBef>
              <a:buSzPct val="25000"/>
            </a:pPr>
            <a:r>
              <a:rPr lang="es-ES" dirty="0"/>
              <a:t>Bogotá - Abril 25 y 26 de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texto 2"/>
          <p:cNvSpPr>
            <a:spLocks noGrp="1"/>
          </p:cNvSpPr>
          <p:nvPr>
            <p:ph type="body" idx="1"/>
          </p:nvPr>
        </p:nvSpPr>
        <p:spPr/>
        <p:txBody>
          <a:bodyPr/>
          <a:lstStyle/>
          <a:p>
            <a:pPr marL="203200" indent="0">
              <a:buNone/>
            </a:pPr>
            <a:r>
              <a:rPr lang="es-ES" sz="1800" b="1" dirty="0"/>
              <a:t>MEXICO: </a:t>
            </a:r>
          </a:p>
          <a:p>
            <a:r>
              <a:rPr lang="es-AR" sz="1600" dirty="0"/>
              <a:t>Subsecretaría de Educación Media Superior de México - Ministerio de </a:t>
            </a:r>
            <a:r>
              <a:rPr lang="es-AR" sz="1600" dirty="0" err="1"/>
              <a:t>Educación-</a:t>
            </a:r>
            <a:r>
              <a:rPr lang="es-AR" sz="1600" b="1" dirty="0" err="1"/>
              <a:t>Programa</a:t>
            </a:r>
            <a:r>
              <a:rPr lang="es-AR" sz="1600" b="1" dirty="0"/>
              <a:t> </a:t>
            </a:r>
            <a:r>
              <a:rPr lang="es-AR" sz="1600" b="1" dirty="0" err="1"/>
              <a:t>CostrúyeT</a:t>
            </a:r>
            <a:r>
              <a:rPr lang="es-AR" sz="1600" b="1" dirty="0"/>
              <a:t>. Construye-T</a:t>
            </a:r>
            <a:r>
              <a:rPr lang="es-AR" sz="1600" dirty="0"/>
              <a:t> destinado a  docentes y estudiantes de subsistemas educación media superior (autónoma, estatales y federales).</a:t>
            </a:r>
            <a:endParaRPr lang="es-ES" sz="1600" dirty="0"/>
          </a:p>
          <a:p>
            <a:r>
              <a:rPr lang="es-AR" sz="1600" dirty="0"/>
              <a:t>El programa Promueve el desarrollo de </a:t>
            </a:r>
            <a:r>
              <a:rPr lang="es-AR" sz="1600" b="1" dirty="0"/>
              <a:t>18 habilidades socioemocionales </a:t>
            </a:r>
            <a:r>
              <a:rPr lang="es-AR" sz="1600" dirty="0"/>
              <a:t>AUTOCONCIENCIA,  AUTORREGULACION (Manejo de emociones, Postergación de la gratificación, Tolerancia a la frustración), DETERMINACION (Motivación de logro, Perseverancia, Manejo del estrés), CONCIENCIA SOCIAL (Empatía, Escucha activa, Toma de perspectiva), RELACIÓN CON LOS DEMÁS (Asertividad, Manejo de conflictos interpersonales, COMPORTAMIENTO PROSOCIAL, TOMA DE DECISIONES RESPONSABLES (Generación de opciones, Pensamiento crítico).</a:t>
            </a:r>
          </a:p>
          <a:p>
            <a:r>
              <a:rPr lang="es-AR" sz="1600" b="1" dirty="0"/>
              <a:t>Tres componentes o estrategias didácticas: (basadas en la formación virtual)</a:t>
            </a:r>
            <a:endParaRPr lang="es-ES" sz="1600" b="1" dirty="0"/>
          </a:p>
          <a:p>
            <a:pPr marL="203200" indent="0">
              <a:buNone/>
            </a:pPr>
            <a:r>
              <a:rPr lang="es-AR" sz="1600" dirty="0"/>
              <a:t>1. Formación de directivos y docentes (talleres Virtuales y Cursos en línea, apoyo de expertos)</a:t>
            </a:r>
            <a:endParaRPr lang="es-ES" sz="1600" dirty="0"/>
          </a:p>
          <a:p>
            <a:pPr marL="203200" indent="0">
              <a:buNone/>
            </a:pPr>
            <a:r>
              <a:rPr lang="es-AR" sz="1600" dirty="0"/>
              <a:t>2. Gestión del ambiente escolar: Depende de cada escuela. Proyectos juveniles, convivencia…..</a:t>
            </a:r>
            <a:endParaRPr lang="es-ES" sz="1600" dirty="0"/>
          </a:p>
          <a:p>
            <a:pPr marL="203200" indent="0">
              <a:buNone/>
            </a:pPr>
            <a:r>
              <a:rPr lang="es-AR" sz="1600" dirty="0"/>
              <a:t>3. Elaboración de materiales prácticos e innovadores para desarrollar CTSE y mejorar el ambiente en el aula y la escuela. </a:t>
            </a:r>
            <a:r>
              <a:rPr lang="es-ES" sz="1600" dirty="0"/>
              <a:t>Integran las CTSE al currículo académico.</a:t>
            </a:r>
          </a:p>
          <a:p>
            <a:r>
              <a:rPr lang="es-ES" sz="1600" dirty="0"/>
              <a:t>No cuentan con sistemas de evaluación.</a:t>
            </a:r>
          </a:p>
          <a:p>
            <a:pPr marL="203200" indent="0">
              <a:buNone/>
            </a:pPr>
            <a:r>
              <a:rPr lang="es-AR" sz="1600" dirty="0"/>
              <a:t> </a:t>
            </a:r>
            <a:endParaRPr lang="es-ES" sz="1600" b="1" dirty="0"/>
          </a:p>
        </p:txBody>
      </p:sp>
      <p:sp>
        <p:nvSpPr>
          <p:cNvPr id="188" name="Shape 188"/>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10</a:t>
            </a:fld>
            <a:endParaRPr lang="es-ES" sz="1200">
              <a:solidFill>
                <a:srgbClr val="888888"/>
              </a:solidFill>
              <a:latin typeface="Calibri"/>
              <a:ea typeface="Calibri"/>
              <a:cs typeface="Calibri"/>
              <a:sym typeface="Calibri"/>
            </a:endParaRPr>
          </a:p>
        </p:txBody>
      </p:sp>
      <p:pic>
        <p:nvPicPr>
          <p:cNvPr id="190" name="Shape 190" descr="C:\Users\Mariela\Documents\SES\comunicación\portada logo ses.jpg"/>
          <p:cNvPicPr preferRelativeResize="0"/>
          <p:nvPr/>
        </p:nvPicPr>
        <p:blipFill rotWithShape="1">
          <a:blip r:embed="rId3">
            <a:alphaModFix/>
          </a:blip>
          <a:srcRect/>
          <a:stretch/>
        </p:blipFill>
        <p:spPr>
          <a:xfrm>
            <a:off x="282586" y="274637"/>
            <a:ext cx="8352928" cy="93610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texto 2"/>
          <p:cNvSpPr>
            <a:spLocks noGrp="1"/>
          </p:cNvSpPr>
          <p:nvPr>
            <p:ph type="body" idx="1"/>
          </p:nvPr>
        </p:nvSpPr>
        <p:spPr/>
        <p:txBody>
          <a:bodyPr/>
          <a:lstStyle/>
          <a:p>
            <a:pPr marL="203200" indent="0" algn="ctr">
              <a:buNone/>
            </a:pPr>
            <a:r>
              <a:rPr lang="es-AR" sz="2400" b="1" dirty="0"/>
              <a:t>ALGUNOS ASPECTOS A DESTACAR.</a:t>
            </a:r>
          </a:p>
          <a:p>
            <a:pPr marL="203200" indent="0">
              <a:buNone/>
            </a:pPr>
            <a:endParaRPr lang="es-AR" sz="1600" b="1" dirty="0"/>
          </a:p>
          <a:p>
            <a:r>
              <a:rPr lang="es-AR" sz="1600" dirty="0"/>
              <a:t>La existencia de áreas o asignaturas específicas para trabajar el conjunto de CTSE y de alguna manera su relación con el mundo del trabajo: </a:t>
            </a:r>
            <a:r>
              <a:rPr lang="es-AR" sz="1600" dirty="0" err="1"/>
              <a:t>Ej</a:t>
            </a:r>
            <a:r>
              <a:rPr lang="es-AR" sz="1600" dirty="0"/>
              <a:t>: Proyecto en Chile o el área de Educación y trabajo. (ruptura del paradigma educativo). /Experiencias relacionadas con la formación ciudadana, la mejora del ambiente escolar, las CTSE con un enfoque hacia las habilidades a lo largo de la vida.</a:t>
            </a:r>
          </a:p>
          <a:p>
            <a:r>
              <a:rPr lang="es-AR" sz="1600" dirty="0"/>
              <a:t>La utilización de las </a:t>
            </a:r>
            <a:r>
              <a:rPr lang="es-AR" sz="1600" dirty="0" err="1"/>
              <a:t>TICs</a:t>
            </a:r>
            <a:r>
              <a:rPr lang="es-AR" sz="1600" dirty="0"/>
              <a:t> para la formación de formadores. (México)</a:t>
            </a:r>
          </a:p>
          <a:p>
            <a:r>
              <a:rPr lang="es-AR" sz="1600" dirty="0"/>
              <a:t>Considerar diferentes ambientes  de aprendizaje de las competencias: Aula, fuera del aula, la inclusión de las familias.(Colombia)</a:t>
            </a:r>
          </a:p>
          <a:p>
            <a:r>
              <a:rPr lang="es-AR" sz="1600" dirty="0"/>
              <a:t>El desarrollo de metodologías  y sistemas de evaluación aplicando métricas y niveles diferenciados….Rúbricas.</a:t>
            </a:r>
          </a:p>
          <a:p>
            <a:r>
              <a:rPr lang="es-AR" sz="1600" dirty="0"/>
              <a:t>Evaluación del desempeño docente como requisito para ejercer la carrera.</a:t>
            </a:r>
          </a:p>
          <a:p>
            <a:r>
              <a:rPr lang="es-AR" sz="1600" dirty="0"/>
              <a:t>El trabajo interministerial (la generación de puentes entre Sistema Educativo y Trabajo (SENCE). Chile Valora (Tripartita)…Marco de Cualificaciones Técnico Profesional.</a:t>
            </a:r>
          </a:p>
          <a:p>
            <a:endParaRPr lang="es-AR" sz="1600" dirty="0"/>
          </a:p>
          <a:p>
            <a:pPr marL="203200" indent="0">
              <a:buNone/>
            </a:pPr>
            <a:endParaRPr lang="es-ES" sz="1600" b="1" dirty="0"/>
          </a:p>
        </p:txBody>
      </p:sp>
      <p:sp>
        <p:nvSpPr>
          <p:cNvPr id="188" name="Shape 188"/>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11</a:t>
            </a:fld>
            <a:endParaRPr lang="es-ES" sz="1200">
              <a:solidFill>
                <a:srgbClr val="888888"/>
              </a:solidFill>
              <a:latin typeface="Calibri"/>
              <a:ea typeface="Calibri"/>
              <a:cs typeface="Calibri"/>
              <a:sym typeface="Calibri"/>
            </a:endParaRPr>
          </a:p>
        </p:txBody>
      </p:sp>
      <p:pic>
        <p:nvPicPr>
          <p:cNvPr id="190" name="Shape 190" descr="C:\Users\Mariela\Documents\SES\comunicación\portada logo ses.jpg"/>
          <p:cNvPicPr preferRelativeResize="0"/>
          <p:nvPr/>
        </p:nvPicPr>
        <p:blipFill rotWithShape="1">
          <a:blip r:embed="rId3">
            <a:alphaModFix/>
          </a:blip>
          <a:srcRect/>
          <a:stretch/>
        </p:blipFill>
        <p:spPr>
          <a:xfrm>
            <a:off x="282586" y="274637"/>
            <a:ext cx="8352928" cy="936103"/>
          </a:xfrm>
          <a:prstGeom prst="rect">
            <a:avLst/>
          </a:prstGeom>
          <a:noFill/>
          <a:ln>
            <a:noFill/>
          </a:ln>
        </p:spPr>
      </p:pic>
    </p:spTree>
    <p:extLst>
      <p:ext uri="{BB962C8B-B14F-4D97-AF65-F5344CB8AC3E}">
        <p14:creationId xmlns:p14="http://schemas.microsoft.com/office/powerpoint/2010/main" val="386245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6" name="Título 5"/>
          <p:cNvSpPr>
            <a:spLocks noGrp="1"/>
          </p:cNvSpPr>
          <p:nvPr>
            <p:ph type="title"/>
          </p:nvPr>
        </p:nvSpPr>
        <p:spPr/>
        <p:txBody>
          <a:bodyPr/>
          <a:lstStyle/>
          <a:p>
            <a:endParaRPr lang="es-ES"/>
          </a:p>
        </p:txBody>
      </p:sp>
      <p:sp>
        <p:nvSpPr>
          <p:cNvPr id="3" name="Marcador de texto 2"/>
          <p:cNvSpPr>
            <a:spLocks noGrp="1"/>
          </p:cNvSpPr>
          <p:nvPr>
            <p:ph type="body" idx="1"/>
          </p:nvPr>
        </p:nvSpPr>
        <p:spPr/>
        <p:txBody>
          <a:bodyPr/>
          <a:lstStyle/>
          <a:p>
            <a:pPr marL="203200" indent="0">
              <a:buNone/>
            </a:pPr>
            <a:r>
              <a:rPr lang="es-ES" sz="2400" b="1" dirty="0"/>
              <a:t>2- MARCOS CONCEPTUALES Y DISPOSITIVOS PEDAGOGICOS.</a:t>
            </a:r>
          </a:p>
          <a:p>
            <a:pPr marL="203200" indent="0">
              <a:buNone/>
            </a:pPr>
            <a:r>
              <a:rPr lang="es-ES_tradnl" sz="1600" b="1" dirty="0"/>
              <a:t>Las que se enmarcan en las políticas de Empleo y en los Programas  Nacionales de Formación para el Trabajo. (Dependientes de diferentes estructuras ministeriales):</a:t>
            </a:r>
          </a:p>
          <a:p>
            <a:pPr marL="203200" indent="0">
              <a:buNone/>
            </a:pPr>
            <a:r>
              <a:rPr lang="es-ES_tradnl" sz="1800" b="1" dirty="0"/>
              <a:t>PARAGUAY: desde la Dirección de Políticas Sociales.</a:t>
            </a:r>
          </a:p>
          <a:p>
            <a:pPr lvl="0"/>
            <a:r>
              <a:rPr lang="es-AR" sz="1600" u="sng" dirty="0" err="1"/>
              <a:t>Tekoporá</a:t>
            </a:r>
            <a:r>
              <a:rPr lang="es-AR" sz="1600" u="sng" dirty="0"/>
              <a:t>: </a:t>
            </a:r>
            <a:r>
              <a:rPr lang="es-AR" sz="1600" dirty="0"/>
              <a:t>de transferencias monetarias con corresponsabilidad, y  acompañamiento socio familiar.   </a:t>
            </a:r>
            <a:endParaRPr lang="es-ES" sz="1600" dirty="0"/>
          </a:p>
          <a:p>
            <a:pPr lvl="0"/>
            <a:r>
              <a:rPr lang="es-AR" sz="1600" b="1" u="sng" dirty="0" err="1"/>
              <a:t>Tenonderá</a:t>
            </a:r>
            <a:r>
              <a:rPr lang="es-AR" sz="1600" b="1" u="sng" dirty="0"/>
              <a:t> </a:t>
            </a:r>
            <a:r>
              <a:rPr lang="es-AR" sz="1600" dirty="0"/>
              <a:t>de promoción social e inclusión social de familias en condiciones de pobreza.  Este último programa </a:t>
            </a:r>
            <a:r>
              <a:rPr lang="es-AR" sz="1600" b="1" dirty="0"/>
              <a:t>es el que introduce las CSE y transversales</a:t>
            </a:r>
            <a:r>
              <a:rPr lang="es-AR" sz="1600" dirty="0"/>
              <a:t>. Lo interesante en este caso  es que aborda a la familia, es decir a adultos, donde principalmente los titulares son mujeres (75%).</a:t>
            </a:r>
          </a:p>
          <a:p>
            <a:r>
              <a:rPr lang="es-AR" sz="1600" dirty="0"/>
              <a:t>El programa tiene un </a:t>
            </a:r>
            <a:r>
              <a:rPr lang="es-AR" sz="1600" b="1" dirty="0"/>
              <a:t>componente de fortalecimiento de las capacidades productivas</a:t>
            </a:r>
            <a:r>
              <a:rPr lang="es-AR" sz="1600" dirty="0"/>
              <a:t> de las familias a través de capacitación, asistencia técnica/acompañamiento, y  un </a:t>
            </a:r>
            <a:r>
              <a:rPr lang="es-AR" sz="1600" b="1" dirty="0"/>
              <a:t>componente de transferencia económica no reembolsable</a:t>
            </a:r>
            <a:r>
              <a:rPr lang="es-AR" sz="1600" dirty="0"/>
              <a:t> para apoyar el emprendimiento.  En total son 24 meses  de intervención con la familia.</a:t>
            </a:r>
            <a:endParaRPr lang="es-ES" sz="1600" dirty="0"/>
          </a:p>
          <a:p>
            <a:pPr marL="203200" lvl="0" indent="0">
              <a:buNone/>
            </a:pPr>
            <a:endParaRPr lang="es-AR" sz="1600" dirty="0"/>
          </a:p>
          <a:p>
            <a:pPr lvl="0"/>
            <a:endParaRPr lang="es-ES" sz="1600" dirty="0"/>
          </a:p>
          <a:p>
            <a:endParaRPr lang="es-ES_tradnl" sz="1800" b="1" dirty="0"/>
          </a:p>
          <a:p>
            <a:pPr marL="203200" indent="0">
              <a:buNone/>
            </a:pPr>
            <a:endParaRPr lang="es-AR" sz="1800" b="1" dirty="0"/>
          </a:p>
          <a:p>
            <a:endParaRPr lang="es-AR" sz="1600" dirty="0"/>
          </a:p>
          <a:p>
            <a:pPr marL="203200" indent="0">
              <a:buNone/>
            </a:pPr>
            <a:endParaRPr lang="es-ES" sz="1600" b="1" dirty="0"/>
          </a:p>
        </p:txBody>
      </p:sp>
      <p:sp>
        <p:nvSpPr>
          <p:cNvPr id="188" name="Shape 188"/>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12</a:t>
            </a:fld>
            <a:endParaRPr lang="es-ES" sz="1200">
              <a:solidFill>
                <a:srgbClr val="888888"/>
              </a:solidFill>
              <a:latin typeface="Calibri"/>
              <a:ea typeface="Calibri"/>
              <a:cs typeface="Calibri"/>
              <a:sym typeface="Calibri"/>
            </a:endParaRPr>
          </a:p>
        </p:txBody>
      </p:sp>
      <p:pic>
        <p:nvPicPr>
          <p:cNvPr id="190" name="Shape 190" descr="C:\Users\Mariela\Documents\SES\comunicación\portada logo ses.jpg"/>
          <p:cNvPicPr preferRelativeResize="0"/>
          <p:nvPr/>
        </p:nvPicPr>
        <p:blipFill rotWithShape="1">
          <a:blip r:embed="rId3">
            <a:alphaModFix/>
          </a:blip>
          <a:srcRect/>
          <a:stretch/>
        </p:blipFill>
        <p:spPr>
          <a:xfrm>
            <a:off x="282586" y="274637"/>
            <a:ext cx="8352928" cy="936103"/>
          </a:xfrm>
          <a:prstGeom prst="rect">
            <a:avLst/>
          </a:prstGeom>
          <a:noFill/>
          <a:ln>
            <a:noFill/>
          </a:ln>
        </p:spPr>
      </p:pic>
    </p:spTree>
    <p:extLst>
      <p:ext uri="{BB962C8B-B14F-4D97-AF65-F5344CB8AC3E}">
        <p14:creationId xmlns:p14="http://schemas.microsoft.com/office/powerpoint/2010/main" val="403708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6" name="Título 5"/>
          <p:cNvSpPr>
            <a:spLocks noGrp="1"/>
          </p:cNvSpPr>
          <p:nvPr>
            <p:ph type="title"/>
          </p:nvPr>
        </p:nvSpPr>
        <p:spPr/>
        <p:txBody>
          <a:bodyPr/>
          <a:lstStyle/>
          <a:p>
            <a:endParaRPr lang="es-ES"/>
          </a:p>
        </p:txBody>
      </p:sp>
      <p:sp>
        <p:nvSpPr>
          <p:cNvPr id="3" name="Marcador de texto 2"/>
          <p:cNvSpPr>
            <a:spLocks noGrp="1"/>
          </p:cNvSpPr>
          <p:nvPr>
            <p:ph type="body" idx="1"/>
          </p:nvPr>
        </p:nvSpPr>
        <p:spPr>
          <a:xfrm>
            <a:off x="457200" y="1623490"/>
            <a:ext cx="8229600" cy="4525963"/>
          </a:xfrm>
        </p:spPr>
        <p:txBody>
          <a:bodyPr/>
          <a:lstStyle/>
          <a:p>
            <a:endParaRPr lang="es-AR" sz="1600" dirty="0"/>
          </a:p>
          <a:p>
            <a:endParaRPr lang="es-AR" sz="1600" dirty="0"/>
          </a:p>
          <a:p>
            <a:r>
              <a:rPr lang="es-AR" sz="1600" dirty="0"/>
              <a:t>La capacitación se basa en el </a:t>
            </a:r>
            <a:r>
              <a:rPr lang="es-AR" sz="1600" b="1" dirty="0"/>
              <a:t> desarrollo humano</a:t>
            </a:r>
            <a:r>
              <a:rPr lang="es-AR" sz="1600" dirty="0"/>
              <a:t>: 1-Plan de vida, 2- una actividad de fortalecimiento de la autoestima, 3-un módulo de desarrollo del negocio, 4-un módulo de educación financiera. 5- Perfil de negocio, proyecto presentado y reciben una transferencia económica. </a:t>
            </a:r>
          </a:p>
          <a:p>
            <a:r>
              <a:rPr lang="es-AR" sz="1600" dirty="0"/>
              <a:t>Pueden capacitarse también en otras líneas como liderazgo, resiliencia, etc…</a:t>
            </a:r>
          </a:p>
          <a:p>
            <a:r>
              <a:rPr lang="es-AR" sz="1600" dirty="0"/>
              <a:t>La metodología se basa en </a:t>
            </a:r>
            <a:r>
              <a:rPr lang="es-AR" sz="1600" b="1" dirty="0"/>
              <a:t>aprender haciendo </a:t>
            </a:r>
            <a:r>
              <a:rPr lang="es-AR" sz="1600" dirty="0"/>
              <a:t>(organización familiar, negociación para ver tipo de proyecto, etc…). El emprendimiento se basa en la demanda local.</a:t>
            </a:r>
          </a:p>
          <a:p>
            <a:r>
              <a:rPr lang="es-AR" sz="1600" dirty="0"/>
              <a:t>Faltan RRHH formados en el campo. Desafío- Formación de formadores.</a:t>
            </a:r>
          </a:p>
          <a:p>
            <a:r>
              <a:rPr lang="es-AR" sz="1600" dirty="0"/>
              <a:t>Los desafíos son tener una guía familiar y empresarial, sistematizar la formación, aumentar la intensidad del acompañamiento y asistencia técnica. </a:t>
            </a:r>
            <a:endParaRPr lang="es-ES" sz="1600" dirty="0"/>
          </a:p>
          <a:p>
            <a:r>
              <a:rPr lang="es-AR" sz="1600" dirty="0"/>
              <a:t>Se define al programa en permanente construcción. Inició en 2014 y a la fecha alcanza a 2500 familias. </a:t>
            </a:r>
            <a:endParaRPr lang="es-ES" sz="1600" dirty="0"/>
          </a:p>
          <a:p>
            <a:endParaRPr lang="es-ES" sz="1600" b="1" dirty="0"/>
          </a:p>
          <a:p>
            <a:pPr lvl="0"/>
            <a:endParaRPr lang="es-AR" sz="1600" dirty="0"/>
          </a:p>
          <a:p>
            <a:pPr lvl="0"/>
            <a:endParaRPr lang="es-ES" sz="1600" dirty="0"/>
          </a:p>
          <a:p>
            <a:endParaRPr lang="es-ES_tradnl" sz="1800" b="1" dirty="0"/>
          </a:p>
          <a:p>
            <a:pPr marL="203200" indent="0">
              <a:buNone/>
            </a:pPr>
            <a:endParaRPr lang="es-AR" sz="1800" b="1" dirty="0"/>
          </a:p>
          <a:p>
            <a:endParaRPr lang="es-AR" sz="1600" dirty="0"/>
          </a:p>
          <a:p>
            <a:pPr marL="203200" indent="0">
              <a:buNone/>
            </a:pPr>
            <a:endParaRPr lang="es-ES" sz="1600" b="1" dirty="0"/>
          </a:p>
        </p:txBody>
      </p:sp>
      <p:sp>
        <p:nvSpPr>
          <p:cNvPr id="188" name="Shape 188"/>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13</a:t>
            </a:fld>
            <a:endParaRPr lang="es-ES" sz="1200">
              <a:solidFill>
                <a:srgbClr val="888888"/>
              </a:solidFill>
              <a:latin typeface="Calibri"/>
              <a:ea typeface="Calibri"/>
              <a:cs typeface="Calibri"/>
              <a:sym typeface="Calibri"/>
            </a:endParaRPr>
          </a:p>
        </p:txBody>
      </p:sp>
      <p:pic>
        <p:nvPicPr>
          <p:cNvPr id="190" name="Shape 190" descr="C:\Users\Mariela\Documents\SES\comunicación\portada logo ses.jpg"/>
          <p:cNvPicPr preferRelativeResize="0"/>
          <p:nvPr/>
        </p:nvPicPr>
        <p:blipFill rotWithShape="1">
          <a:blip r:embed="rId3">
            <a:alphaModFix/>
          </a:blip>
          <a:srcRect/>
          <a:stretch/>
        </p:blipFill>
        <p:spPr>
          <a:xfrm>
            <a:off x="282586" y="274637"/>
            <a:ext cx="8352928" cy="936103"/>
          </a:xfrm>
          <a:prstGeom prst="rect">
            <a:avLst/>
          </a:prstGeom>
          <a:noFill/>
          <a:ln>
            <a:noFill/>
          </a:ln>
        </p:spPr>
      </p:pic>
    </p:spTree>
    <p:extLst>
      <p:ext uri="{BB962C8B-B14F-4D97-AF65-F5344CB8AC3E}">
        <p14:creationId xmlns:p14="http://schemas.microsoft.com/office/powerpoint/2010/main" val="687665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6" name="Título 5"/>
          <p:cNvSpPr>
            <a:spLocks noGrp="1"/>
          </p:cNvSpPr>
          <p:nvPr>
            <p:ph type="title"/>
          </p:nvPr>
        </p:nvSpPr>
        <p:spPr/>
        <p:txBody>
          <a:bodyPr/>
          <a:lstStyle/>
          <a:p>
            <a:endParaRPr lang="es-ES"/>
          </a:p>
        </p:txBody>
      </p:sp>
      <p:sp>
        <p:nvSpPr>
          <p:cNvPr id="3" name="Marcador de texto 2"/>
          <p:cNvSpPr>
            <a:spLocks noGrp="1"/>
          </p:cNvSpPr>
          <p:nvPr>
            <p:ph type="body" idx="1"/>
          </p:nvPr>
        </p:nvSpPr>
        <p:spPr>
          <a:xfrm>
            <a:off x="509954" y="1153868"/>
            <a:ext cx="8229600" cy="4525963"/>
          </a:xfrm>
        </p:spPr>
        <p:txBody>
          <a:bodyPr/>
          <a:lstStyle/>
          <a:p>
            <a:endParaRPr lang="es-AR" sz="1600" dirty="0"/>
          </a:p>
          <a:p>
            <a:pPr marL="203200" indent="0">
              <a:buNone/>
            </a:pPr>
            <a:r>
              <a:rPr lang="es-ES" sz="1800" b="1" dirty="0"/>
              <a:t>EL SALVADOR: </a:t>
            </a:r>
            <a:r>
              <a:rPr lang="es-AR" sz="1800" dirty="0"/>
              <a:t>Desde Secretaría Técnica de Planificación de la Presidencia en conjunto con el INJUVE .</a:t>
            </a:r>
          </a:p>
          <a:p>
            <a:r>
              <a:rPr lang="es-AR" sz="1600" b="1" dirty="0"/>
              <a:t>Programa Jóvenes con Todo</a:t>
            </a:r>
            <a:r>
              <a:rPr lang="es-AR" sz="1600" dirty="0"/>
              <a:t>: Programa de empleo  y empleabilidad juvenil, destinado a jóvenes 15 a 29 años, con oportunidades económicas pero con graves problemas de violencia y riesgo en el país, municipios con alta tasa de migración a Estados Unidos y que concentran población joven. Sus componentes: </a:t>
            </a:r>
            <a:endParaRPr lang="es-ES" sz="1600" dirty="0"/>
          </a:p>
          <a:p>
            <a:r>
              <a:rPr lang="es-AR" sz="1600" b="1" dirty="0"/>
              <a:t>Módulo inicial sobre Competencias para la vida y para el trabajo. (64 </a:t>
            </a:r>
            <a:r>
              <a:rPr lang="es-AR" sz="1600" b="1" dirty="0" err="1"/>
              <a:t>hs</a:t>
            </a:r>
            <a:r>
              <a:rPr lang="es-AR" sz="1600" b="1" dirty="0"/>
              <a:t>). 16 sesiones.</a:t>
            </a:r>
          </a:p>
          <a:p>
            <a:r>
              <a:rPr lang="es-AR" sz="1600" b="1" dirty="0"/>
              <a:t>Competencias</a:t>
            </a:r>
            <a:r>
              <a:rPr lang="es-AR" sz="1600" dirty="0"/>
              <a:t>: Gestionar el desarrollo personal, Comunicar con efectividad, Identificar oportunidades, Pensar y actuar de manera creativa, Traducir ideas en un plan de acción, Trabajar de manera colaborativa, Actuar con iniciativa,  Adaptación al cambio.</a:t>
            </a:r>
          </a:p>
          <a:p>
            <a:r>
              <a:rPr lang="es-AR" sz="1600" b="1" dirty="0"/>
              <a:t>Derivaciones: </a:t>
            </a:r>
            <a:r>
              <a:rPr lang="es-AR" sz="1600" dirty="0"/>
              <a:t>Empleo: intermediación y orientación laboral, primer empleo. (con MT)</a:t>
            </a:r>
            <a:endParaRPr lang="es-ES" sz="1600" dirty="0"/>
          </a:p>
          <a:p>
            <a:r>
              <a:rPr lang="es-AR" sz="1600" dirty="0"/>
              <a:t>Empleabilidad: pasantías,  Formación técnica profesional, Reinserción educativa en Modalidades Flexibles.(Sistema Educativo)</a:t>
            </a:r>
          </a:p>
          <a:p>
            <a:r>
              <a:rPr lang="es-AR" sz="1600" dirty="0"/>
              <a:t>Emprendimiento: desarrollo emprendimientos y capital semilla.(CONAMYPE).</a:t>
            </a:r>
          </a:p>
          <a:p>
            <a:r>
              <a:rPr lang="es-AR" sz="1600" dirty="0"/>
              <a:t>No cuenta con un sistema de evaluación de competencias.</a:t>
            </a:r>
            <a:endParaRPr lang="es-ES" sz="1600" dirty="0"/>
          </a:p>
          <a:p>
            <a:endParaRPr lang="es-ES" sz="1600" dirty="0"/>
          </a:p>
          <a:p>
            <a:endParaRPr lang="es-ES" sz="1600" dirty="0"/>
          </a:p>
          <a:p>
            <a:endParaRPr lang="es-ES" sz="1600" dirty="0"/>
          </a:p>
          <a:p>
            <a:pPr lvl="0"/>
            <a:endParaRPr lang="es-ES" sz="1600" dirty="0"/>
          </a:p>
          <a:p>
            <a:pPr lvl="0"/>
            <a:endParaRPr lang="es-ES" sz="1600" dirty="0"/>
          </a:p>
          <a:p>
            <a:pPr marL="203200" indent="0">
              <a:buNone/>
            </a:pPr>
            <a:endParaRPr lang="es-ES" sz="1600" dirty="0"/>
          </a:p>
          <a:p>
            <a:pPr marL="203200" lvl="0" indent="0">
              <a:buNone/>
            </a:pPr>
            <a:endParaRPr lang="es-ES" sz="1600" dirty="0"/>
          </a:p>
          <a:p>
            <a:endParaRPr lang="es-AR" sz="1600" dirty="0"/>
          </a:p>
          <a:p>
            <a:endParaRPr lang="es-AR" sz="1600" dirty="0"/>
          </a:p>
          <a:p>
            <a:endParaRPr lang="es-AR" sz="1600" dirty="0"/>
          </a:p>
          <a:p>
            <a:pPr marL="203200" indent="0">
              <a:buNone/>
            </a:pPr>
            <a:endParaRPr lang="es-ES" sz="1600" dirty="0"/>
          </a:p>
          <a:p>
            <a:pPr marL="203200" indent="0">
              <a:buNone/>
            </a:pPr>
            <a:endParaRPr lang="es-ES" sz="1800" b="1" dirty="0"/>
          </a:p>
          <a:p>
            <a:pPr lvl="0"/>
            <a:endParaRPr lang="es-AR" sz="1600" dirty="0"/>
          </a:p>
          <a:p>
            <a:pPr lvl="0"/>
            <a:endParaRPr lang="es-ES" sz="1600" dirty="0"/>
          </a:p>
          <a:p>
            <a:endParaRPr lang="es-ES_tradnl" sz="1800" b="1" dirty="0"/>
          </a:p>
          <a:p>
            <a:pPr marL="203200" indent="0">
              <a:buNone/>
            </a:pPr>
            <a:endParaRPr lang="es-AR" sz="1800" b="1" dirty="0"/>
          </a:p>
          <a:p>
            <a:endParaRPr lang="es-AR" sz="1600" dirty="0"/>
          </a:p>
          <a:p>
            <a:pPr marL="203200" indent="0">
              <a:buNone/>
            </a:pPr>
            <a:endParaRPr lang="es-ES" sz="1600" b="1" dirty="0"/>
          </a:p>
        </p:txBody>
      </p:sp>
      <p:sp>
        <p:nvSpPr>
          <p:cNvPr id="188" name="Shape 188"/>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14</a:t>
            </a:fld>
            <a:endParaRPr lang="es-ES" sz="1200">
              <a:solidFill>
                <a:srgbClr val="888888"/>
              </a:solidFill>
              <a:latin typeface="Calibri"/>
              <a:ea typeface="Calibri"/>
              <a:cs typeface="Calibri"/>
              <a:sym typeface="Calibri"/>
            </a:endParaRPr>
          </a:p>
        </p:txBody>
      </p:sp>
      <p:pic>
        <p:nvPicPr>
          <p:cNvPr id="190" name="Shape 190" descr="C:\Users\Mariela\Documents\SES\comunicación\portada logo ses.jpg"/>
          <p:cNvPicPr preferRelativeResize="0"/>
          <p:nvPr/>
        </p:nvPicPr>
        <p:blipFill rotWithShape="1">
          <a:blip r:embed="rId3">
            <a:alphaModFix/>
          </a:blip>
          <a:srcRect/>
          <a:stretch/>
        </p:blipFill>
        <p:spPr>
          <a:xfrm>
            <a:off x="282586" y="274637"/>
            <a:ext cx="8352928" cy="936103"/>
          </a:xfrm>
          <a:prstGeom prst="rect">
            <a:avLst/>
          </a:prstGeom>
          <a:noFill/>
          <a:ln>
            <a:noFill/>
          </a:ln>
        </p:spPr>
      </p:pic>
    </p:spTree>
    <p:extLst>
      <p:ext uri="{BB962C8B-B14F-4D97-AF65-F5344CB8AC3E}">
        <p14:creationId xmlns:p14="http://schemas.microsoft.com/office/powerpoint/2010/main" val="1150393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6" name="Título 5"/>
          <p:cNvSpPr>
            <a:spLocks noGrp="1"/>
          </p:cNvSpPr>
          <p:nvPr>
            <p:ph type="title"/>
          </p:nvPr>
        </p:nvSpPr>
        <p:spPr/>
        <p:txBody>
          <a:bodyPr/>
          <a:lstStyle/>
          <a:p>
            <a:endParaRPr lang="es-ES"/>
          </a:p>
        </p:txBody>
      </p:sp>
      <p:sp>
        <p:nvSpPr>
          <p:cNvPr id="3" name="Marcador de texto 2"/>
          <p:cNvSpPr>
            <a:spLocks noGrp="1"/>
          </p:cNvSpPr>
          <p:nvPr>
            <p:ph type="body" idx="1"/>
          </p:nvPr>
        </p:nvSpPr>
        <p:spPr>
          <a:xfrm>
            <a:off x="457200" y="1417637"/>
            <a:ext cx="8229600" cy="4525963"/>
          </a:xfrm>
        </p:spPr>
        <p:txBody>
          <a:bodyPr/>
          <a:lstStyle/>
          <a:p>
            <a:endParaRPr lang="es-AR" sz="1600" dirty="0"/>
          </a:p>
          <a:p>
            <a:pPr marL="203200" indent="0">
              <a:buNone/>
            </a:pPr>
            <a:r>
              <a:rPr lang="es-ES" sz="1800" b="1" dirty="0"/>
              <a:t>COSTA RICA:  desde Secretaría de Empleo del Ministerio de Trabajo.</a:t>
            </a:r>
          </a:p>
          <a:p>
            <a:r>
              <a:rPr lang="es-ES" sz="1600" b="1" dirty="0"/>
              <a:t>Programa Empléate: </a:t>
            </a:r>
            <a:r>
              <a:rPr lang="es-ES" sz="1600" dirty="0"/>
              <a:t>Es una alianza Público-Privada destinado a jóvenes que no estudian ni trabajan.</a:t>
            </a:r>
            <a:r>
              <a:rPr lang="es-AR" sz="1600" dirty="0"/>
              <a:t> Alinear oferta formativa según la demanda ocupacional insatisfecha.</a:t>
            </a:r>
          </a:p>
          <a:p>
            <a:r>
              <a:rPr lang="es-AR" sz="1600" dirty="0"/>
              <a:t>Estimular contratación (incentivos sector productivo). </a:t>
            </a:r>
            <a:endParaRPr lang="es-ES" sz="1600" dirty="0"/>
          </a:p>
          <a:p>
            <a:r>
              <a:rPr lang="es-AR" sz="1600" b="1" dirty="0"/>
              <a:t>Se desarrolla a través de Centros de Formación</a:t>
            </a:r>
            <a:r>
              <a:rPr lang="es-AR" sz="1600" dirty="0"/>
              <a:t>: </a:t>
            </a:r>
            <a:r>
              <a:rPr lang="es-AR" sz="1400" dirty="0"/>
              <a:t>como requisitos; carta de entendimiento, por proyecto de capacitación incorporando Competencias para el Mundo del Trabajo, entendidas como un proceso de formación continuo y simultáneo al de la formación técnica/ocupacional; Solicitud Formación de Formadores para incluir en los centros los módulos de trabajo establecidos EMPLEATE; Disponer de Formadores s/ perfiles definidos y Aplicar instrumentos SME definidos por el programa.</a:t>
            </a:r>
          </a:p>
          <a:p>
            <a:r>
              <a:rPr lang="es-AR" sz="1400" b="1" dirty="0"/>
              <a:t>Competencias que desarrolla</a:t>
            </a:r>
            <a:r>
              <a:rPr lang="es-AR" sz="1600" b="1" dirty="0"/>
              <a:t>/</a:t>
            </a:r>
            <a:r>
              <a:rPr lang="es-AR" sz="1400" dirty="0"/>
              <a:t>acordadas con el Sector Empresario.</a:t>
            </a:r>
            <a:endParaRPr lang="es-ES" sz="1400" dirty="0"/>
          </a:p>
          <a:p>
            <a:r>
              <a:rPr lang="es-AR" sz="1400" dirty="0"/>
              <a:t>Competencias personales: Autoconocimiento/autoconfianza, manejo de emociones, pensamiento crítico, pensamiento creativo, toma de decisiones, </a:t>
            </a:r>
            <a:endParaRPr lang="es-ES" sz="1400" dirty="0"/>
          </a:p>
          <a:p>
            <a:r>
              <a:rPr lang="es-AR" sz="1400" dirty="0"/>
              <a:t>Competencias sociales: Organización y planificación, comunicación, trabajo en equipo, resolución de conflictos/negociación, respeto, manejo y ampliación de capital social.</a:t>
            </a:r>
          </a:p>
          <a:p>
            <a:r>
              <a:rPr lang="es-AR" sz="1400" dirty="0"/>
              <a:t>Cuenta con un sistema de evaluación de competencias a través de rúbricas y un sistema de evaluación del programa.</a:t>
            </a:r>
            <a:endParaRPr lang="es-ES" sz="1400" dirty="0"/>
          </a:p>
          <a:p>
            <a:pPr marL="203200" indent="0">
              <a:buNone/>
            </a:pPr>
            <a:endParaRPr lang="es-AR" sz="1600" dirty="0"/>
          </a:p>
          <a:p>
            <a:pPr marL="203200" indent="0">
              <a:buNone/>
            </a:pPr>
            <a:r>
              <a:rPr lang="es-AR" sz="1600" dirty="0"/>
              <a:t> </a:t>
            </a:r>
            <a:endParaRPr lang="es-ES" sz="1600" dirty="0"/>
          </a:p>
          <a:p>
            <a:endParaRPr lang="es-AR" sz="1600" dirty="0"/>
          </a:p>
          <a:p>
            <a:pPr marL="203200" indent="0">
              <a:buNone/>
            </a:pPr>
            <a:endParaRPr lang="es-ES" sz="1600" dirty="0"/>
          </a:p>
          <a:p>
            <a:pPr marL="203200" indent="0">
              <a:buNone/>
            </a:pPr>
            <a:endParaRPr lang="es-ES" sz="1600" dirty="0"/>
          </a:p>
          <a:p>
            <a:pPr marL="203200" indent="0">
              <a:buNone/>
            </a:pPr>
            <a:endParaRPr lang="es-ES" sz="1600" dirty="0"/>
          </a:p>
          <a:p>
            <a:endParaRPr lang="es-ES" sz="1600" dirty="0"/>
          </a:p>
          <a:p>
            <a:endParaRPr lang="es-ES" sz="1600" dirty="0"/>
          </a:p>
          <a:p>
            <a:endParaRPr lang="es-ES" sz="1600" dirty="0"/>
          </a:p>
          <a:p>
            <a:pPr lvl="0"/>
            <a:endParaRPr lang="es-ES" sz="1600" dirty="0"/>
          </a:p>
          <a:p>
            <a:pPr lvl="0"/>
            <a:endParaRPr lang="es-ES" sz="1600" dirty="0"/>
          </a:p>
          <a:p>
            <a:pPr marL="203200" indent="0">
              <a:buNone/>
            </a:pPr>
            <a:endParaRPr lang="es-ES" sz="1600" dirty="0"/>
          </a:p>
          <a:p>
            <a:pPr marL="203200" lvl="0" indent="0">
              <a:buNone/>
            </a:pPr>
            <a:endParaRPr lang="es-ES" sz="1600" dirty="0"/>
          </a:p>
          <a:p>
            <a:endParaRPr lang="es-AR" sz="1600" dirty="0"/>
          </a:p>
          <a:p>
            <a:endParaRPr lang="es-AR" sz="1600" dirty="0"/>
          </a:p>
          <a:p>
            <a:endParaRPr lang="es-AR" sz="1600" dirty="0"/>
          </a:p>
          <a:p>
            <a:pPr marL="203200" indent="0">
              <a:buNone/>
            </a:pPr>
            <a:endParaRPr lang="es-ES" sz="1600" dirty="0"/>
          </a:p>
          <a:p>
            <a:pPr marL="203200" indent="0">
              <a:buNone/>
            </a:pPr>
            <a:endParaRPr lang="es-ES" sz="1800" b="1" dirty="0"/>
          </a:p>
          <a:p>
            <a:pPr lvl="0"/>
            <a:endParaRPr lang="es-AR" sz="1600" dirty="0"/>
          </a:p>
          <a:p>
            <a:pPr lvl="0"/>
            <a:endParaRPr lang="es-ES" sz="1600" dirty="0"/>
          </a:p>
          <a:p>
            <a:endParaRPr lang="es-ES_tradnl" sz="1800" b="1" dirty="0"/>
          </a:p>
          <a:p>
            <a:pPr marL="203200" indent="0">
              <a:buNone/>
            </a:pPr>
            <a:endParaRPr lang="es-AR" sz="1800" b="1" dirty="0"/>
          </a:p>
          <a:p>
            <a:endParaRPr lang="es-AR" sz="1600" dirty="0"/>
          </a:p>
          <a:p>
            <a:pPr marL="203200" indent="0">
              <a:buNone/>
            </a:pPr>
            <a:endParaRPr lang="es-ES" sz="1600" b="1" dirty="0"/>
          </a:p>
        </p:txBody>
      </p:sp>
      <p:sp>
        <p:nvSpPr>
          <p:cNvPr id="188" name="Shape 188"/>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15</a:t>
            </a:fld>
            <a:endParaRPr lang="es-ES" sz="1200">
              <a:solidFill>
                <a:srgbClr val="888888"/>
              </a:solidFill>
              <a:latin typeface="Calibri"/>
              <a:ea typeface="Calibri"/>
              <a:cs typeface="Calibri"/>
              <a:sym typeface="Calibri"/>
            </a:endParaRPr>
          </a:p>
        </p:txBody>
      </p:sp>
      <p:pic>
        <p:nvPicPr>
          <p:cNvPr id="190" name="Shape 190" descr="C:\Users\Mariela\Documents\SES\comunicación\portada logo ses.jpg"/>
          <p:cNvPicPr preferRelativeResize="0"/>
          <p:nvPr/>
        </p:nvPicPr>
        <p:blipFill rotWithShape="1">
          <a:blip r:embed="rId3">
            <a:alphaModFix/>
          </a:blip>
          <a:srcRect/>
          <a:stretch/>
        </p:blipFill>
        <p:spPr>
          <a:xfrm>
            <a:off x="282586" y="274637"/>
            <a:ext cx="8352928" cy="936103"/>
          </a:xfrm>
          <a:prstGeom prst="rect">
            <a:avLst/>
          </a:prstGeom>
          <a:noFill/>
          <a:ln>
            <a:noFill/>
          </a:ln>
        </p:spPr>
      </p:pic>
    </p:spTree>
    <p:extLst>
      <p:ext uri="{BB962C8B-B14F-4D97-AF65-F5344CB8AC3E}">
        <p14:creationId xmlns:p14="http://schemas.microsoft.com/office/powerpoint/2010/main" val="3950763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6" name="Título 5"/>
          <p:cNvSpPr>
            <a:spLocks noGrp="1"/>
          </p:cNvSpPr>
          <p:nvPr>
            <p:ph type="title"/>
          </p:nvPr>
        </p:nvSpPr>
        <p:spPr/>
        <p:txBody>
          <a:bodyPr/>
          <a:lstStyle/>
          <a:p>
            <a:endParaRPr lang="es-ES"/>
          </a:p>
        </p:txBody>
      </p:sp>
      <p:sp>
        <p:nvSpPr>
          <p:cNvPr id="3" name="Marcador de texto 2"/>
          <p:cNvSpPr>
            <a:spLocks noGrp="1"/>
          </p:cNvSpPr>
          <p:nvPr>
            <p:ph type="body" idx="1"/>
          </p:nvPr>
        </p:nvSpPr>
        <p:spPr>
          <a:xfrm>
            <a:off x="457200" y="1417637"/>
            <a:ext cx="8229600" cy="4525963"/>
          </a:xfrm>
        </p:spPr>
        <p:txBody>
          <a:bodyPr/>
          <a:lstStyle/>
          <a:p>
            <a:endParaRPr lang="es-AR" sz="1600" dirty="0"/>
          </a:p>
          <a:p>
            <a:pPr marL="203200" indent="0">
              <a:buNone/>
            </a:pPr>
            <a:r>
              <a:rPr lang="es-AR" sz="1600" b="1" dirty="0"/>
              <a:t>CHILE: </a:t>
            </a:r>
          </a:p>
          <a:p>
            <a:pPr marL="203200" indent="0">
              <a:buNone/>
            </a:pPr>
            <a:r>
              <a:rPr lang="es-AR" sz="1600" b="1" dirty="0"/>
              <a:t>Programa Más Capaz</a:t>
            </a:r>
            <a:r>
              <a:rPr lang="es-AR" sz="1600" dirty="0"/>
              <a:t>: SENCE. Ministerio de Trabajo.</a:t>
            </a:r>
          </a:p>
          <a:p>
            <a:r>
              <a:rPr lang="es-AR" sz="1600" dirty="0"/>
              <a:t>Apoya el acceso y permanencia de la población vulnerable en el mundo laboral a través de </a:t>
            </a:r>
            <a:r>
              <a:rPr lang="es-AR" sz="1600" b="1" dirty="0"/>
              <a:t>formación en oficios</a:t>
            </a:r>
            <a:r>
              <a:rPr lang="es-AR" sz="1600" dirty="0"/>
              <a:t> de alta demanda. </a:t>
            </a:r>
            <a:r>
              <a:rPr lang="es-AR" sz="1600" b="1" dirty="0"/>
              <a:t>Los cursos duran entre 180 y 300 horas e incluyen clases teóricas y prácticas que mejoran las competencias laborales</a:t>
            </a:r>
            <a:r>
              <a:rPr lang="es-AR" sz="1600" dirty="0"/>
              <a:t> de mujeres, jóvenes y personas en situación de discapacidad.</a:t>
            </a:r>
          </a:p>
          <a:p>
            <a:r>
              <a:rPr lang="es-AR" sz="1600" dirty="0"/>
              <a:t>Brinda además Subsidio de alimentación y/o transporte por día asistido a clases, Cuidado infantil de niños/as menores de 6 años,  Seguro de accidentes y Apoyo en la búsqueda de trabajo.</a:t>
            </a:r>
            <a:endParaRPr lang="es-ES" sz="1600" dirty="0"/>
          </a:p>
          <a:p>
            <a:r>
              <a:rPr lang="es-AR" sz="1600" dirty="0"/>
              <a:t>También intermediación laboral, apoyo </a:t>
            </a:r>
            <a:r>
              <a:rPr lang="es-AR" sz="1600" dirty="0" err="1"/>
              <a:t>sociolaboral</a:t>
            </a:r>
            <a:r>
              <a:rPr lang="es-AR" sz="1600" dirty="0"/>
              <a:t> personalizado, nivelación y continuidad de estudios.</a:t>
            </a:r>
          </a:p>
          <a:p>
            <a:r>
              <a:rPr lang="es-AR" sz="1200" dirty="0"/>
              <a:t>NOTA: No tuvimos acceso a los materiales didácticos ni pudimos tener Skype.</a:t>
            </a:r>
            <a:endParaRPr lang="es-ES" sz="1200" dirty="0"/>
          </a:p>
          <a:p>
            <a:endParaRPr lang="es-ES" sz="1200" dirty="0"/>
          </a:p>
          <a:p>
            <a:pPr marL="203200" indent="0">
              <a:buNone/>
            </a:pPr>
            <a:endParaRPr lang="es-AR" sz="1600" dirty="0"/>
          </a:p>
          <a:p>
            <a:pPr marL="203200" indent="0">
              <a:buNone/>
            </a:pPr>
            <a:r>
              <a:rPr lang="es-AR" sz="1600" dirty="0"/>
              <a:t> </a:t>
            </a:r>
            <a:endParaRPr lang="es-ES" sz="1600" dirty="0"/>
          </a:p>
          <a:p>
            <a:endParaRPr lang="es-AR" sz="1600" dirty="0"/>
          </a:p>
          <a:p>
            <a:pPr marL="203200" indent="0">
              <a:buNone/>
            </a:pPr>
            <a:endParaRPr lang="es-ES" sz="1600" dirty="0"/>
          </a:p>
          <a:p>
            <a:pPr marL="203200" indent="0">
              <a:buNone/>
            </a:pPr>
            <a:endParaRPr lang="es-ES" sz="1600" dirty="0"/>
          </a:p>
          <a:p>
            <a:pPr marL="203200" indent="0">
              <a:buNone/>
            </a:pPr>
            <a:endParaRPr lang="es-ES" sz="1600" dirty="0"/>
          </a:p>
          <a:p>
            <a:endParaRPr lang="es-ES" sz="1600" dirty="0"/>
          </a:p>
          <a:p>
            <a:endParaRPr lang="es-ES" sz="1600" dirty="0"/>
          </a:p>
          <a:p>
            <a:endParaRPr lang="es-ES" sz="1600" dirty="0"/>
          </a:p>
          <a:p>
            <a:pPr lvl="0"/>
            <a:endParaRPr lang="es-ES" sz="1600" dirty="0"/>
          </a:p>
          <a:p>
            <a:pPr lvl="0"/>
            <a:endParaRPr lang="es-ES" sz="1600" dirty="0"/>
          </a:p>
          <a:p>
            <a:pPr marL="203200" indent="0">
              <a:buNone/>
            </a:pPr>
            <a:endParaRPr lang="es-ES" sz="1600" dirty="0"/>
          </a:p>
          <a:p>
            <a:pPr marL="203200" lvl="0" indent="0">
              <a:buNone/>
            </a:pPr>
            <a:endParaRPr lang="es-ES" sz="1600" dirty="0"/>
          </a:p>
          <a:p>
            <a:endParaRPr lang="es-AR" sz="1600" dirty="0"/>
          </a:p>
          <a:p>
            <a:endParaRPr lang="es-AR" sz="1600" dirty="0"/>
          </a:p>
          <a:p>
            <a:endParaRPr lang="es-AR" sz="1600" dirty="0"/>
          </a:p>
          <a:p>
            <a:pPr marL="203200" indent="0">
              <a:buNone/>
            </a:pPr>
            <a:endParaRPr lang="es-ES" sz="1600" dirty="0"/>
          </a:p>
          <a:p>
            <a:pPr marL="203200" indent="0">
              <a:buNone/>
            </a:pPr>
            <a:endParaRPr lang="es-ES" sz="1800" b="1" dirty="0"/>
          </a:p>
          <a:p>
            <a:pPr lvl="0"/>
            <a:endParaRPr lang="es-AR" sz="1600" dirty="0"/>
          </a:p>
          <a:p>
            <a:pPr lvl="0"/>
            <a:endParaRPr lang="es-ES" sz="1600" dirty="0"/>
          </a:p>
          <a:p>
            <a:endParaRPr lang="es-ES_tradnl" sz="1800" b="1" dirty="0"/>
          </a:p>
          <a:p>
            <a:pPr marL="203200" indent="0">
              <a:buNone/>
            </a:pPr>
            <a:endParaRPr lang="es-AR" sz="1800" b="1" dirty="0"/>
          </a:p>
          <a:p>
            <a:endParaRPr lang="es-AR" sz="1600" dirty="0"/>
          </a:p>
          <a:p>
            <a:pPr marL="203200" indent="0">
              <a:buNone/>
            </a:pPr>
            <a:endParaRPr lang="es-ES" sz="1600" b="1" dirty="0"/>
          </a:p>
        </p:txBody>
      </p:sp>
      <p:sp>
        <p:nvSpPr>
          <p:cNvPr id="188" name="Shape 188"/>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16</a:t>
            </a:fld>
            <a:endParaRPr lang="es-ES" sz="1200">
              <a:solidFill>
                <a:srgbClr val="888888"/>
              </a:solidFill>
              <a:latin typeface="Calibri"/>
              <a:ea typeface="Calibri"/>
              <a:cs typeface="Calibri"/>
              <a:sym typeface="Calibri"/>
            </a:endParaRPr>
          </a:p>
        </p:txBody>
      </p:sp>
      <p:pic>
        <p:nvPicPr>
          <p:cNvPr id="190" name="Shape 190" descr="C:\Users\Mariela\Documents\SES\comunicación\portada logo ses.jpg"/>
          <p:cNvPicPr preferRelativeResize="0"/>
          <p:nvPr/>
        </p:nvPicPr>
        <p:blipFill rotWithShape="1">
          <a:blip r:embed="rId3">
            <a:alphaModFix/>
          </a:blip>
          <a:srcRect/>
          <a:stretch/>
        </p:blipFill>
        <p:spPr>
          <a:xfrm>
            <a:off x="282586" y="274637"/>
            <a:ext cx="8352928" cy="936103"/>
          </a:xfrm>
          <a:prstGeom prst="rect">
            <a:avLst/>
          </a:prstGeom>
          <a:noFill/>
          <a:ln>
            <a:noFill/>
          </a:ln>
        </p:spPr>
      </p:pic>
    </p:spTree>
    <p:extLst>
      <p:ext uri="{BB962C8B-B14F-4D97-AF65-F5344CB8AC3E}">
        <p14:creationId xmlns:p14="http://schemas.microsoft.com/office/powerpoint/2010/main" val="3678869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6" name="Título 5"/>
          <p:cNvSpPr>
            <a:spLocks noGrp="1"/>
          </p:cNvSpPr>
          <p:nvPr>
            <p:ph type="title"/>
          </p:nvPr>
        </p:nvSpPr>
        <p:spPr/>
        <p:txBody>
          <a:bodyPr/>
          <a:lstStyle/>
          <a:p>
            <a:endParaRPr lang="es-ES"/>
          </a:p>
        </p:txBody>
      </p:sp>
      <p:sp>
        <p:nvSpPr>
          <p:cNvPr id="3" name="Marcador de texto 2"/>
          <p:cNvSpPr>
            <a:spLocks noGrp="1"/>
          </p:cNvSpPr>
          <p:nvPr>
            <p:ph type="body" idx="1"/>
          </p:nvPr>
        </p:nvSpPr>
        <p:spPr>
          <a:xfrm>
            <a:off x="457200" y="1417637"/>
            <a:ext cx="8229600" cy="5035917"/>
          </a:xfrm>
        </p:spPr>
        <p:txBody>
          <a:bodyPr/>
          <a:lstStyle/>
          <a:p>
            <a:endParaRPr lang="es-AR" sz="1600" dirty="0"/>
          </a:p>
          <a:p>
            <a:pPr marL="203200" indent="0">
              <a:buNone/>
            </a:pPr>
            <a:r>
              <a:rPr lang="es-AR" sz="1600" b="1" dirty="0"/>
              <a:t>COLOMBIA. Departamento para la Prosperidad Social.</a:t>
            </a:r>
          </a:p>
          <a:p>
            <a:r>
              <a:rPr lang="es-ES" sz="1600" b="1" dirty="0"/>
              <a:t>Programa Jóvenes en Acción:</a:t>
            </a:r>
            <a:r>
              <a:rPr lang="es-AR" sz="1400" dirty="0"/>
              <a:t>busca incentivar y fortalecer la formación de capital humano de jóvenes, mediante un modelo de transferencias monetarias condicionadas-TMC, que permita el acceso y permanencia en la educación y </a:t>
            </a:r>
            <a:r>
              <a:rPr lang="es-AR" sz="1400" b="1" dirty="0"/>
              <a:t>el fortalecimiento de competencias transversales</a:t>
            </a:r>
            <a:r>
              <a:rPr lang="es-AR" sz="1400" dirty="0"/>
              <a:t>.</a:t>
            </a:r>
            <a:endParaRPr lang="es-ES" sz="1400" dirty="0"/>
          </a:p>
          <a:p>
            <a:r>
              <a:rPr lang="es-AR" sz="1400" b="1" dirty="0"/>
              <a:t>Destinado a jóvenes</a:t>
            </a:r>
            <a:r>
              <a:rPr lang="es-AR" sz="1400" dirty="0"/>
              <a:t> en condición de pobreza y </a:t>
            </a:r>
            <a:r>
              <a:rPr lang="es-AR" sz="1400" dirty="0" err="1"/>
              <a:t>vulnerabildiad</a:t>
            </a:r>
            <a:r>
              <a:rPr lang="es-AR" sz="1400" dirty="0"/>
              <a:t> (16-18 años, víctimas de conflicto armado, jóvenes con medida de protección, comunidades indígenas).</a:t>
            </a:r>
            <a:endParaRPr lang="es-ES" sz="1400" dirty="0"/>
          </a:p>
          <a:p>
            <a:r>
              <a:rPr lang="es-AR" sz="1400" b="1" dirty="0"/>
              <a:t>Habilidades para la vida</a:t>
            </a:r>
            <a:r>
              <a:rPr lang="es-AR" sz="1400" dirty="0"/>
              <a:t>: aptitudes necesarias que le permitan y facilitan la inserción social y laboral, complementario con formación académica. </a:t>
            </a:r>
            <a:endParaRPr lang="es-ES" sz="1400" dirty="0"/>
          </a:p>
          <a:p>
            <a:r>
              <a:rPr lang="es-AR" sz="1400" b="1" dirty="0"/>
              <a:t>Destrezas que se desarrollan en los talleres habilidades para la vida:</a:t>
            </a:r>
            <a:r>
              <a:rPr lang="es-AR" sz="1400" dirty="0"/>
              <a:t> autoconocimiento/autoestima/autoconfianza, resiliencia/manejo de emociones, toma de decisiones/iniciativa, Gestión del tiempo/Responsabilidad/Trabajo en equipo, Actitud en el trabajo/Liderazgo, Perseverancia/Proyecto de Vida, Adaptabilidad/Empatía</a:t>
            </a:r>
            <a:endParaRPr lang="es-ES" sz="1400" dirty="0"/>
          </a:p>
          <a:p>
            <a:r>
              <a:rPr lang="es-AR" sz="1400" b="1" dirty="0"/>
              <a:t>Diseño Curricular</a:t>
            </a:r>
            <a:r>
              <a:rPr lang="es-AR" sz="1400" dirty="0"/>
              <a:t> de 3 módulos del componente de </a:t>
            </a:r>
            <a:r>
              <a:rPr lang="es-AR" sz="1400" dirty="0" err="1"/>
              <a:t>HpV</a:t>
            </a:r>
            <a:r>
              <a:rPr lang="es-AR" sz="1400" b="1" dirty="0"/>
              <a:t>: virtual (plataforma del SENA), presencial y vivencial </a:t>
            </a:r>
            <a:r>
              <a:rPr lang="es-AR" sz="1400" dirty="0"/>
              <a:t>(voluntariado, servicio social, proyecto comunitario).</a:t>
            </a:r>
            <a:r>
              <a:rPr lang="es-AR" sz="1400" b="1" dirty="0"/>
              <a:t> </a:t>
            </a:r>
          </a:p>
          <a:p>
            <a:r>
              <a:rPr lang="es-AR" sz="1400" b="1" dirty="0"/>
              <a:t>Existen 3 programas nacionales: Ingreso Social, Jóvenes en Acción y </a:t>
            </a:r>
            <a:r>
              <a:rPr lang="es-AR" sz="1400" b="1" dirty="0" err="1"/>
              <a:t>Enrútate</a:t>
            </a:r>
            <a:r>
              <a:rPr lang="es-AR" sz="1400" b="1" dirty="0"/>
              <a:t>-TÚ</a:t>
            </a:r>
            <a:r>
              <a:rPr lang="es-AR" sz="1400" dirty="0"/>
              <a:t>. Se llevó a cabo un l proceso participativo de priorización de las habilidades blandas realizado con diferentes actores locales en 11 municipios del país; se desarrollaron  los instrumentos cuantitativos de medición de las mismas y un  proceso de validación de las escalas de medición.  </a:t>
            </a:r>
            <a:endParaRPr lang="es-ES" sz="1400" dirty="0"/>
          </a:p>
          <a:p>
            <a:endParaRPr lang="es-ES" sz="1400" dirty="0"/>
          </a:p>
          <a:p>
            <a:endParaRPr lang="es-ES" sz="1600" b="1" dirty="0"/>
          </a:p>
          <a:p>
            <a:pPr marL="203200" indent="0">
              <a:buNone/>
            </a:pPr>
            <a:endParaRPr lang="es-AR" sz="1600" dirty="0"/>
          </a:p>
          <a:p>
            <a:pPr marL="203200" indent="0">
              <a:buNone/>
            </a:pPr>
            <a:r>
              <a:rPr lang="es-AR" sz="1600" dirty="0"/>
              <a:t> </a:t>
            </a:r>
            <a:endParaRPr lang="es-ES" sz="1600" dirty="0"/>
          </a:p>
          <a:p>
            <a:endParaRPr lang="es-AR" sz="1600" dirty="0"/>
          </a:p>
          <a:p>
            <a:pPr marL="203200" indent="0">
              <a:buNone/>
            </a:pPr>
            <a:endParaRPr lang="es-ES" sz="1600" dirty="0"/>
          </a:p>
          <a:p>
            <a:pPr marL="203200" indent="0">
              <a:buNone/>
            </a:pPr>
            <a:endParaRPr lang="es-ES" sz="1600" dirty="0"/>
          </a:p>
          <a:p>
            <a:pPr marL="203200" indent="0">
              <a:buNone/>
            </a:pPr>
            <a:endParaRPr lang="es-ES" sz="1600" dirty="0"/>
          </a:p>
          <a:p>
            <a:endParaRPr lang="es-ES" sz="1600" dirty="0"/>
          </a:p>
          <a:p>
            <a:endParaRPr lang="es-ES" sz="1600" dirty="0"/>
          </a:p>
          <a:p>
            <a:endParaRPr lang="es-ES" sz="1600" dirty="0"/>
          </a:p>
          <a:p>
            <a:pPr lvl="0"/>
            <a:endParaRPr lang="es-ES" sz="1600" dirty="0"/>
          </a:p>
          <a:p>
            <a:pPr lvl="0"/>
            <a:endParaRPr lang="es-ES" sz="1600" dirty="0"/>
          </a:p>
          <a:p>
            <a:pPr marL="203200" indent="0">
              <a:buNone/>
            </a:pPr>
            <a:endParaRPr lang="es-ES" sz="1600" dirty="0"/>
          </a:p>
          <a:p>
            <a:pPr marL="203200" lvl="0" indent="0">
              <a:buNone/>
            </a:pPr>
            <a:endParaRPr lang="es-ES" sz="1600" dirty="0"/>
          </a:p>
          <a:p>
            <a:endParaRPr lang="es-AR" sz="1600" dirty="0"/>
          </a:p>
          <a:p>
            <a:endParaRPr lang="es-AR" sz="1600" dirty="0"/>
          </a:p>
          <a:p>
            <a:endParaRPr lang="es-AR" sz="1600" dirty="0"/>
          </a:p>
          <a:p>
            <a:pPr marL="203200" indent="0">
              <a:buNone/>
            </a:pPr>
            <a:endParaRPr lang="es-ES" sz="1600" dirty="0"/>
          </a:p>
          <a:p>
            <a:pPr marL="203200" indent="0">
              <a:buNone/>
            </a:pPr>
            <a:endParaRPr lang="es-ES" sz="1800" b="1" dirty="0"/>
          </a:p>
          <a:p>
            <a:pPr lvl="0"/>
            <a:endParaRPr lang="es-AR" sz="1600" dirty="0"/>
          </a:p>
          <a:p>
            <a:pPr lvl="0"/>
            <a:endParaRPr lang="es-ES" sz="1600" dirty="0"/>
          </a:p>
          <a:p>
            <a:endParaRPr lang="es-ES_tradnl" sz="1800" b="1" dirty="0"/>
          </a:p>
          <a:p>
            <a:pPr marL="203200" indent="0">
              <a:buNone/>
            </a:pPr>
            <a:endParaRPr lang="es-AR" sz="1800" b="1" dirty="0"/>
          </a:p>
          <a:p>
            <a:endParaRPr lang="es-AR" sz="1600" dirty="0"/>
          </a:p>
          <a:p>
            <a:pPr marL="203200" indent="0">
              <a:buNone/>
            </a:pPr>
            <a:endParaRPr lang="es-ES" sz="1600" b="1" dirty="0"/>
          </a:p>
        </p:txBody>
      </p:sp>
      <p:sp>
        <p:nvSpPr>
          <p:cNvPr id="188" name="Shape 188"/>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17</a:t>
            </a:fld>
            <a:endParaRPr lang="es-ES" sz="1200">
              <a:solidFill>
                <a:srgbClr val="888888"/>
              </a:solidFill>
              <a:latin typeface="Calibri"/>
              <a:ea typeface="Calibri"/>
              <a:cs typeface="Calibri"/>
              <a:sym typeface="Calibri"/>
            </a:endParaRPr>
          </a:p>
        </p:txBody>
      </p:sp>
      <p:pic>
        <p:nvPicPr>
          <p:cNvPr id="190" name="Shape 190" descr="C:\Users\Mariela\Documents\SES\comunicación\portada logo ses.jpg"/>
          <p:cNvPicPr preferRelativeResize="0"/>
          <p:nvPr/>
        </p:nvPicPr>
        <p:blipFill rotWithShape="1">
          <a:blip r:embed="rId3">
            <a:alphaModFix/>
          </a:blip>
          <a:srcRect/>
          <a:stretch/>
        </p:blipFill>
        <p:spPr>
          <a:xfrm>
            <a:off x="282586" y="274637"/>
            <a:ext cx="8352928" cy="936103"/>
          </a:xfrm>
          <a:prstGeom prst="rect">
            <a:avLst/>
          </a:prstGeom>
          <a:noFill/>
          <a:ln>
            <a:noFill/>
          </a:ln>
        </p:spPr>
      </p:pic>
    </p:spTree>
    <p:extLst>
      <p:ext uri="{BB962C8B-B14F-4D97-AF65-F5344CB8AC3E}">
        <p14:creationId xmlns:p14="http://schemas.microsoft.com/office/powerpoint/2010/main" val="943801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6" name="Título 5"/>
          <p:cNvSpPr>
            <a:spLocks noGrp="1"/>
          </p:cNvSpPr>
          <p:nvPr>
            <p:ph type="title"/>
          </p:nvPr>
        </p:nvSpPr>
        <p:spPr/>
        <p:txBody>
          <a:bodyPr/>
          <a:lstStyle/>
          <a:p>
            <a:endParaRPr lang="es-ES"/>
          </a:p>
        </p:txBody>
      </p:sp>
      <p:sp>
        <p:nvSpPr>
          <p:cNvPr id="3" name="Marcador de texto 2"/>
          <p:cNvSpPr>
            <a:spLocks noGrp="1"/>
          </p:cNvSpPr>
          <p:nvPr>
            <p:ph type="body" idx="1"/>
          </p:nvPr>
        </p:nvSpPr>
        <p:spPr>
          <a:xfrm>
            <a:off x="457200" y="1417637"/>
            <a:ext cx="8229600" cy="4525963"/>
          </a:xfrm>
        </p:spPr>
        <p:txBody>
          <a:bodyPr/>
          <a:lstStyle/>
          <a:p>
            <a:pPr marL="203200" indent="0" algn="ctr">
              <a:buNone/>
            </a:pPr>
            <a:r>
              <a:rPr lang="es-AR" sz="2800" b="1" dirty="0"/>
              <a:t>ALGUNOS ASPECTOS A DESTACAR</a:t>
            </a:r>
          </a:p>
          <a:p>
            <a:pPr marL="203200" indent="0" algn="ctr">
              <a:buNone/>
            </a:pPr>
            <a:endParaRPr lang="es-AR" sz="2800" b="1" dirty="0"/>
          </a:p>
          <a:p>
            <a:r>
              <a:rPr lang="es-AR" sz="1800" dirty="0"/>
              <a:t>La diversidad y originalidad de las herramientas didácticas y materiales para la formación de facilitadores, de los jóvenes, etc. </a:t>
            </a:r>
          </a:p>
          <a:p>
            <a:r>
              <a:rPr lang="es-AR" sz="1800" dirty="0"/>
              <a:t>La familia como unidad de intervención (Paraguay).</a:t>
            </a:r>
          </a:p>
          <a:p>
            <a:r>
              <a:rPr lang="es-AR" sz="1800" dirty="0"/>
              <a:t>El diseño y la implementación interministerial.(ES).</a:t>
            </a:r>
          </a:p>
          <a:p>
            <a:r>
              <a:rPr lang="es-AR" sz="1800" dirty="0"/>
              <a:t>La presencia del Subsidio al joven y/o a las familias.(ES, CR, P, C, Chile).</a:t>
            </a:r>
          </a:p>
          <a:p>
            <a:r>
              <a:rPr lang="es-AR" sz="1800" dirty="0"/>
              <a:t>La duración promedio de desarrollo modular de las CTSE es de 76 </a:t>
            </a:r>
            <a:r>
              <a:rPr lang="es-AR" sz="1800" dirty="0" err="1"/>
              <a:t>hs</a:t>
            </a:r>
            <a:r>
              <a:rPr lang="es-AR" sz="1800" dirty="0"/>
              <a:t>.</a:t>
            </a:r>
          </a:p>
          <a:p>
            <a:r>
              <a:rPr lang="es-AR" sz="1800" dirty="0"/>
              <a:t>La definición de la iniciativa Público/ Privada. (CR y los criterios de selección de las instituciones de Formación como condición.</a:t>
            </a:r>
          </a:p>
          <a:p>
            <a:r>
              <a:rPr lang="es-AR" sz="1800" dirty="0"/>
              <a:t>La existencia de sistemas de cuido (Chile).</a:t>
            </a:r>
          </a:p>
          <a:p>
            <a:r>
              <a:rPr lang="es-AR" sz="1800" dirty="0"/>
              <a:t>El pasaje de las transferencias condicionadas a la inclusión de desarrollos que incluyen CTSE.</a:t>
            </a:r>
          </a:p>
          <a:p>
            <a:r>
              <a:rPr lang="es-AR" sz="1800" dirty="0"/>
              <a:t>La evaluación presente (tanto a nivel de Rúbricas como métricas).</a:t>
            </a:r>
          </a:p>
          <a:p>
            <a:endParaRPr lang="es-AR" sz="1800" dirty="0"/>
          </a:p>
          <a:p>
            <a:endParaRPr lang="es-AR" sz="1800" dirty="0"/>
          </a:p>
          <a:p>
            <a:endParaRPr lang="es-AR" sz="1800" dirty="0"/>
          </a:p>
          <a:p>
            <a:pPr marL="203200" indent="0">
              <a:buNone/>
            </a:pPr>
            <a:endParaRPr lang="es-AR" sz="1600" dirty="0"/>
          </a:p>
          <a:p>
            <a:endParaRPr lang="es-ES" sz="1200" dirty="0"/>
          </a:p>
          <a:p>
            <a:pPr marL="203200" indent="0">
              <a:buNone/>
            </a:pPr>
            <a:endParaRPr lang="es-AR" sz="1600" dirty="0"/>
          </a:p>
          <a:p>
            <a:pPr marL="203200" indent="0">
              <a:buNone/>
            </a:pPr>
            <a:r>
              <a:rPr lang="es-AR" sz="1600" dirty="0"/>
              <a:t> </a:t>
            </a:r>
            <a:endParaRPr lang="es-ES" sz="1600" dirty="0"/>
          </a:p>
          <a:p>
            <a:endParaRPr lang="es-AR" sz="1600" dirty="0"/>
          </a:p>
          <a:p>
            <a:pPr marL="203200" indent="0">
              <a:buNone/>
            </a:pPr>
            <a:endParaRPr lang="es-ES" sz="1600" dirty="0"/>
          </a:p>
          <a:p>
            <a:pPr marL="203200" indent="0">
              <a:buNone/>
            </a:pPr>
            <a:endParaRPr lang="es-ES" sz="1600" dirty="0"/>
          </a:p>
          <a:p>
            <a:pPr marL="203200" indent="0">
              <a:buNone/>
            </a:pPr>
            <a:endParaRPr lang="es-ES" sz="1600" dirty="0"/>
          </a:p>
          <a:p>
            <a:endParaRPr lang="es-ES" sz="1600" dirty="0"/>
          </a:p>
          <a:p>
            <a:endParaRPr lang="es-ES" sz="1600" dirty="0"/>
          </a:p>
          <a:p>
            <a:endParaRPr lang="es-ES" sz="1600" dirty="0"/>
          </a:p>
          <a:p>
            <a:pPr lvl="0"/>
            <a:endParaRPr lang="es-ES" sz="1600" dirty="0"/>
          </a:p>
          <a:p>
            <a:pPr lvl="0"/>
            <a:endParaRPr lang="es-ES" sz="1600" dirty="0"/>
          </a:p>
          <a:p>
            <a:pPr marL="203200" indent="0">
              <a:buNone/>
            </a:pPr>
            <a:endParaRPr lang="es-ES" sz="1600" dirty="0"/>
          </a:p>
          <a:p>
            <a:pPr marL="203200" lvl="0" indent="0">
              <a:buNone/>
            </a:pPr>
            <a:endParaRPr lang="es-ES" sz="1600" dirty="0"/>
          </a:p>
          <a:p>
            <a:endParaRPr lang="es-AR" sz="1600" dirty="0"/>
          </a:p>
          <a:p>
            <a:endParaRPr lang="es-AR" sz="1600" dirty="0"/>
          </a:p>
          <a:p>
            <a:endParaRPr lang="es-AR" sz="1600" dirty="0"/>
          </a:p>
          <a:p>
            <a:pPr marL="203200" indent="0">
              <a:buNone/>
            </a:pPr>
            <a:endParaRPr lang="es-ES" sz="1600" dirty="0"/>
          </a:p>
          <a:p>
            <a:pPr marL="203200" indent="0">
              <a:buNone/>
            </a:pPr>
            <a:endParaRPr lang="es-ES" sz="1800" b="1" dirty="0"/>
          </a:p>
          <a:p>
            <a:pPr lvl="0"/>
            <a:endParaRPr lang="es-AR" sz="1600" dirty="0"/>
          </a:p>
          <a:p>
            <a:pPr lvl="0"/>
            <a:endParaRPr lang="es-ES" sz="1600" dirty="0"/>
          </a:p>
          <a:p>
            <a:endParaRPr lang="es-ES_tradnl" sz="1800" b="1" dirty="0"/>
          </a:p>
          <a:p>
            <a:pPr marL="203200" indent="0">
              <a:buNone/>
            </a:pPr>
            <a:endParaRPr lang="es-AR" sz="1800" b="1" dirty="0"/>
          </a:p>
          <a:p>
            <a:endParaRPr lang="es-AR" sz="1600" dirty="0"/>
          </a:p>
          <a:p>
            <a:pPr marL="203200" indent="0">
              <a:buNone/>
            </a:pPr>
            <a:endParaRPr lang="es-ES" sz="1600" b="1" dirty="0"/>
          </a:p>
        </p:txBody>
      </p:sp>
      <p:sp>
        <p:nvSpPr>
          <p:cNvPr id="188" name="Shape 188"/>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18</a:t>
            </a:fld>
            <a:endParaRPr lang="es-ES" sz="1200">
              <a:solidFill>
                <a:srgbClr val="888888"/>
              </a:solidFill>
              <a:latin typeface="Calibri"/>
              <a:ea typeface="Calibri"/>
              <a:cs typeface="Calibri"/>
              <a:sym typeface="Calibri"/>
            </a:endParaRPr>
          </a:p>
        </p:txBody>
      </p:sp>
      <p:pic>
        <p:nvPicPr>
          <p:cNvPr id="190" name="Shape 190" descr="C:\Users\Mariela\Documents\SES\comunicación\portada logo ses.jpg"/>
          <p:cNvPicPr preferRelativeResize="0"/>
          <p:nvPr/>
        </p:nvPicPr>
        <p:blipFill rotWithShape="1">
          <a:blip r:embed="rId3">
            <a:alphaModFix/>
          </a:blip>
          <a:srcRect/>
          <a:stretch/>
        </p:blipFill>
        <p:spPr>
          <a:xfrm>
            <a:off x="282586" y="274637"/>
            <a:ext cx="8352928" cy="936103"/>
          </a:xfrm>
          <a:prstGeom prst="rect">
            <a:avLst/>
          </a:prstGeom>
          <a:noFill/>
          <a:ln>
            <a:noFill/>
          </a:ln>
        </p:spPr>
      </p:pic>
    </p:spTree>
    <p:extLst>
      <p:ext uri="{BB962C8B-B14F-4D97-AF65-F5344CB8AC3E}">
        <p14:creationId xmlns:p14="http://schemas.microsoft.com/office/powerpoint/2010/main" val="3367203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6" name="Título 5"/>
          <p:cNvSpPr>
            <a:spLocks noGrp="1"/>
          </p:cNvSpPr>
          <p:nvPr>
            <p:ph type="title"/>
          </p:nvPr>
        </p:nvSpPr>
        <p:spPr/>
        <p:txBody>
          <a:bodyPr/>
          <a:lstStyle/>
          <a:p>
            <a:endParaRPr lang="es-ES"/>
          </a:p>
        </p:txBody>
      </p:sp>
      <p:sp>
        <p:nvSpPr>
          <p:cNvPr id="3" name="Marcador de texto 2"/>
          <p:cNvSpPr>
            <a:spLocks noGrp="1"/>
          </p:cNvSpPr>
          <p:nvPr>
            <p:ph type="body" idx="1"/>
          </p:nvPr>
        </p:nvSpPr>
        <p:spPr>
          <a:xfrm>
            <a:off x="457200" y="1417637"/>
            <a:ext cx="8229600" cy="4525963"/>
          </a:xfrm>
        </p:spPr>
        <p:txBody>
          <a:bodyPr/>
          <a:lstStyle/>
          <a:p>
            <a:pPr marL="203200" indent="0" algn="ctr">
              <a:buNone/>
            </a:pPr>
            <a:r>
              <a:rPr lang="es-AR" sz="2800" b="1" dirty="0"/>
              <a:t>4-ALGUNAS PREGUNTAS E INTERROGANTES PARA EL DEBATE.</a:t>
            </a:r>
          </a:p>
          <a:p>
            <a:pPr marL="203200" indent="0">
              <a:buNone/>
            </a:pPr>
            <a:r>
              <a:rPr lang="es-AR" sz="1800" b="1" dirty="0"/>
              <a:t>-¿Competencias, capacidades, habilidades,?. Podremos encontrar acuerdos en el tipo de competencias en función de los objetivos de aprendizaje.</a:t>
            </a:r>
          </a:p>
          <a:p>
            <a:pPr marL="203200" indent="0">
              <a:buNone/>
            </a:pPr>
            <a:r>
              <a:rPr lang="es-AR" sz="1800" b="1" dirty="0"/>
              <a:t>-¿Cómo evaluarlas?.</a:t>
            </a:r>
          </a:p>
          <a:p>
            <a:pPr marL="203200" indent="0">
              <a:buNone/>
            </a:pPr>
            <a:r>
              <a:rPr lang="es-AR" sz="1800" b="1" dirty="0"/>
              <a:t>-Alcanza con evaluar las CTSE o es necesario contar con otros procesos de evaluación en función de los tipos de programas?</a:t>
            </a:r>
          </a:p>
          <a:p>
            <a:pPr>
              <a:buFontTx/>
              <a:buChar char="-"/>
            </a:pPr>
            <a:r>
              <a:rPr lang="es-AR" sz="1800" b="1" dirty="0"/>
              <a:t>¿Cómo podemos contribuir a las estrategias interministeriales e intersectoriales?. El lugar del Empresariado?</a:t>
            </a:r>
          </a:p>
          <a:p>
            <a:pPr>
              <a:buFontTx/>
              <a:buChar char="-"/>
            </a:pPr>
            <a:r>
              <a:rPr lang="es-AR" sz="1800" b="1" dirty="0"/>
              <a:t>¿Qué otros países y o experiencias deberían ser parte de la MESACTS?</a:t>
            </a:r>
          </a:p>
          <a:p>
            <a:pPr>
              <a:buFontTx/>
              <a:buChar char="-"/>
            </a:pPr>
            <a:r>
              <a:rPr lang="es-AR" sz="1800" b="1" dirty="0"/>
              <a:t>¿Cuáles  son los costos y beneficios sociales y privados de los programas que incluyen este tipo de CSTE?</a:t>
            </a:r>
          </a:p>
          <a:p>
            <a:pPr>
              <a:buFontTx/>
              <a:buChar char="-"/>
            </a:pPr>
            <a:endParaRPr lang="es-AR" sz="1800" b="1" dirty="0"/>
          </a:p>
          <a:p>
            <a:pPr marL="203200" indent="0">
              <a:buNone/>
            </a:pPr>
            <a:endParaRPr lang="es-AR" sz="1800" b="1" dirty="0"/>
          </a:p>
          <a:p>
            <a:pPr marL="203200" indent="0" algn="ctr">
              <a:buNone/>
            </a:pPr>
            <a:endParaRPr lang="es-AR" sz="2800" b="1" dirty="0"/>
          </a:p>
          <a:p>
            <a:endParaRPr lang="es-AR" sz="1800" dirty="0"/>
          </a:p>
          <a:p>
            <a:endParaRPr lang="es-AR" sz="1800" dirty="0"/>
          </a:p>
          <a:p>
            <a:endParaRPr lang="es-AR" sz="1800" dirty="0"/>
          </a:p>
          <a:p>
            <a:pPr marL="203200" indent="0">
              <a:buNone/>
            </a:pPr>
            <a:endParaRPr lang="es-AR" sz="1600" dirty="0"/>
          </a:p>
          <a:p>
            <a:endParaRPr lang="es-ES" sz="1200" dirty="0"/>
          </a:p>
          <a:p>
            <a:pPr marL="203200" indent="0">
              <a:buNone/>
            </a:pPr>
            <a:endParaRPr lang="es-AR" sz="1600" dirty="0"/>
          </a:p>
          <a:p>
            <a:pPr marL="203200" indent="0">
              <a:buNone/>
            </a:pPr>
            <a:r>
              <a:rPr lang="es-AR" sz="1600" dirty="0"/>
              <a:t> </a:t>
            </a:r>
            <a:endParaRPr lang="es-ES" sz="1600" dirty="0"/>
          </a:p>
          <a:p>
            <a:endParaRPr lang="es-AR" sz="1600" dirty="0"/>
          </a:p>
          <a:p>
            <a:pPr marL="203200" indent="0">
              <a:buNone/>
            </a:pPr>
            <a:endParaRPr lang="es-ES" sz="1600" dirty="0"/>
          </a:p>
          <a:p>
            <a:pPr marL="203200" indent="0">
              <a:buNone/>
            </a:pPr>
            <a:endParaRPr lang="es-ES" sz="1600" dirty="0"/>
          </a:p>
          <a:p>
            <a:pPr marL="203200" indent="0">
              <a:buNone/>
            </a:pPr>
            <a:endParaRPr lang="es-ES" sz="1600" dirty="0"/>
          </a:p>
          <a:p>
            <a:endParaRPr lang="es-ES" sz="1600" dirty="0"/>
          </a:p>
          <a:p>
            <a:endParaRPr lang="es-ES" sz="1600" dirty="0"/>
          </a:p>
          <a:p>
            <a:endParaRPr lang="es-ES" sz="1600" dirty="0"/>
          </a:p>
          <a:p>
            <a:pPr lvl="0"/>
            <a:endParaRPr lang="es-ES" sz="1600" dirty="0"/>
          </a:p>
          <a:p>
            <a:pPr lvl="0"/>
            <a:endParaRPr lang="es-ES" sz="1600" dirty="0"/>
          </a:p>
          <a:p>
            <a:pPr marL="203200" indent="0">
              <a:buNone/>
            </a:pPr>
            <a:endParaRPr lang="es-ES" sz="1600" dirty="0"/>
          </a:p>
          <a:p>
            <a:pPr marL="203200" lvl="0" indent="0">
              <a:buNone/>
            </a:pPr>
            <a:endParaRPr lang="es-ES" sz="1600" dirty="0"/>
          </a:p>
          <a:p>
            <a:endParaRPr lang="es-AR" sz="1600" dirty="0"/>
          </a:p>
          <a:p>
            <a:endParaRPr lang="es-AR" sz="1600" dirty="0"/>
          </a:p>
          <a:p>
            <a:endParaRPr lang="es-AR" sz="1600" dirty="0"/>
          </a:p>
          <a:p>
            <a:pPr marL="203200" indent="0">
              <a:buNone/>
            </a:pPr>
            <a:endParaRPr lang="es-ES" sz="1600" dirty="0"/>
          </a:p>
          <a:p>
            <a:pPr marL="203200" indent="0">
              <a:buNone/>
            </a:pPr>
            <a:endParaRPr lang="es-ES" sz="1800" b="1" dirty="0"/>
          </a:p>
          <a:p>
            <a:pPr lvl="0"/>
            <a:endParaRPr lang="es-AR" sz="1600" dirty="0"/>
          </a:p>
          <a:p>
            <a:pPr lvl="0"/>
            <a:endParaRPr lang="es-ES" sz="1600" dirty="0"/>
          </a:p>
          <a:p>
            <a:endParaRPr lang="es-ES_tradnl" sz="1800" b="1" dirty="0"/>
          </a:p>
          <a:p>
            <a:pPr marL="203200" indent="0">
              <a:buNone/>
            </a:pPr>
            <a:endParaRPr lang="es-AR" sz="1800" b="1" dirty="0"/>
          </a:p>
          <a:p>
            <a:endParaRPr lang="es-AR" sz="1600" dirty="0"/>
          </a:p>
          <a:p>
            <a:pPr marL="203200" indent="0">
              <a:buNone/>
            </a:pPr>
            <a:endParaRPr lang="es-ES" sz="1600" b="1" dirty="0"/>
          </a:p>
        </p:txBody>
      </p:sp>
      <p:sp>
        <p:nvSpPr>
          <p:cNvPr id="188" name="Shape 188"/>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19</a:t>
            </a:fld>
            <a:endParaRPr lang="es-ES" sz="1200">
              <a:solidFill>
                <a:srgbClr val="888888"/>
              </a:solidFill>
              <a:latin typeface="Calibri"/>
              <a:ea typeface="Calibri"/>
              <a:cs typeface="Calibri"/>
              <a:sym typeface="Calibri"/>
            </a:endParaRPr>
          </a:p>
        </p:txBody>
      </p:sp>
      <p:pic>
        <p:nvPicPr>
          <p:cNvPr id="190" name="Shape 190" descr="C:\Users\Mariela\Documents\SES\comunicación\portada logo ses.jpg"/>
          <p:cNvPicPr preferRelativeResize="0"/>
          <p:nvPr/>
        </p:nvPicPr>
        <p:blipFill rotWithShape="1">
          <a:blip r:embed="rId3">
            <a:alphaModFix/>
          </a:blip>
          <a:srcRect/>
          <a:stretch/>
        </p:blipFill>
        <p:spPr>
          <a:xfrm>
            <a:off x="282586" y="274637"/>
            <a:ext cx="8352928" cy="936103"/>
          </a:xfrm>
          <a:prstGeom prst="rect">
            <a:avLst/>
          </a:prstGeom>
          <a:noFill/>
          <a:ln>
            <a:noFill/>
          </a:ln>
        </p:spPr>
      </p:pic>
    </p:spTree>
    <p:extLst>
      <p:ext uri="{BB962C8B-B14F-4D97-AF65-F5344CB8AC3E}">
        <p14:creationId xmlns:p14="http://schemas.microsoft.com/office/powerpoint/2010/main" val="649976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8" name="Título 7"/>
          <p:cNvSpPr>
            <a:spLocks noGrp="1"/>
          </p:cNvSpPr>
          <p:nvPr>
            <p:ph type="title"/>
          </p:nvPr>
        </p:nvSpPr>
        <p:spPr/>
        <p:txBody>
          <a:bodyPr/>
          <a:lstStyle/>
          <a:p>
            <a:endParaRPr lang="es-ES"/>
          </a:p>
        </p:txBody>
      </p:sp>
      <p:sp>
        <p:nvSpPr>
          <p:cNvPr id="9" name="Marcador de texto 8"/>
          <p:cNvSpPr>
            <a:spLocks noGrp="1"/>
          </p:cNvSpPr>
          <p:nvPr>
            <p:ph type="body" idx="1"/>
          </p:nvPr>
        </p:nvSpPr>
        <p:spPr/>
        <p:txBody>
          <a:bodyPr/>
          <a:lstStyle/>
          <a:p>
            <a:pPr marL="203200" indent="0" algn="ctr">
              <a:buNone/>
            </a:pPr>
            <a:r>
              <a:rPr lang="es-ES" sz="2800" b="1" dirty="0"/>
              <a:t>PRESENTACION</a:t>
            </a:r>
          </a:p>
          <a:p>
            <a:pPr marL="203200" indent="0">
              <a:buNone/>
            </a:pPr>
            <a:endParaRPr lang="es-ES" sz="2400" dirty="0"/>
          </a:p>
          <a:p>
            <a:pPr marL="203200" indent="0">
              <a:buNone/>
            </a:pPr>
            <a:r>
              <a:rPr lang="es-ES" sz="2400" dirty="0"/>
              <a:t>1-Características Generales: de la presentación y de las iniciativas.</a:t>
            </a:r>
          </a:p>
          <a:p>
            <a:pPr marL="203200" indent="0">
              <a:buNone/>
            </a:pPr>
            <a:r>
              <a:rPr lang="es-ES" sz="2400" dirty="0"/>
              <a:t>2-Análisis de los Marcos Conceptuales y de los dispositivos pedagógicos y didácticos. </a:t>
            </a:r>
          </a:p>
          <a:p>
            <a:pPr marL="203200" indent="0">
              <a:buNone/>
            </a:pPr>
            <a:r>
              <a:rPr lang="es-ES" sz="2400" dirty="0"/>
              <a:t>3- Algunas innovaciones encontradas.</a:t>
            </a:r>
          </a:p>
          <a:p>
            <a:pPr marL="203200" indent="0">
              <a:buNone/>
            </a:pPr>
            <a:r>
              <a:rPr lang="es-ES" sz="2400" dirty="0"/>
              <a:t>4- Desafíos e interrogantes.</a:t>
            </a:r>
          </a:p>
        </p:txBody>
      </p:sp>
      <p:sp>
        <p:nvSpPr>
          <p:cNvPr id="103" name="Shape 103"/>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2</a:t>
            </a:fld>
            <a:endParaRPr lang="es-ES" sz="1200" b="0" i="0" u="none" strike="noStrike" cap="none">
              <a:solidFill>
                <a:srgbClr val="888888"/>
              </a:solidFill>
              <a:latin typeface="Calibri"/>
              <a:ea typeface="Calibri"/>
              <a:cs typeface="Calibri"/>
              <a:sym typeface="Calibri"/>
            </a:endParaRPr>
          </a:p>
        </p:txBody>
      </p:sp>
      <p:pic>
        <p:nvPicPr>
          <p:cNvPr id="105" name="Shape 105" descr="C:\Users\Mariela\Documents\SES\comunicación\portada logo ses.jpg"/>
          <p:cNvPicPr preferRelativeResize="0"/>
          <p:nvPr/>
        </p:nvPicPr>
        <p:blipFill rotWithShape="1">
          <a:blip r:embed="rId3">
            <a:alphaModFix/>
          </a:blip>
          <a:srcRect/>
          <a:stretch/>
        </p:blipFill>
        <p:spPr>
          <a:xfrm>
            <a:off x="683568" y="188640"/>
            <a:ext cx="7848871" cy="101860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1" name="Shape 11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3</a:t>
            </a:fld>
            <a:endParaRPr lang="es-ES" sz="1200" b="0" i="0" u="none" strike="noStrike" cap="none">
              <a:solidFill>
                <a:srgbClr val="888888"/>
              </a:solidFill>
              <a:latin typeface="Calibri"/>
              <a:ea typeface="Calibri"/>
              <a:cs typeface="Calibri"/>
              <a:sym typeface="Calibri"/>
            </a:endParaRPr>
          </a:p>
        </p:txBody>
      </p:sp>
      <p:pic>
        <p:nvPicPr>
          <p:cNvPr id="113" name="Shape 113" descr="C:\Users\Mariela\Documents\SES\comunicación\portada logo ses.jpg"/>
          <p:cNvPicPr preferRelativeResize="0"/>
          <p:nvPr/>
        </p:nvPicPr>
        <p:blipFill rotWithShape="1">
          <a:blip r:embed="rId3">
            <a:alphaModFix/>
          </a:blip>
          <a:srcRect/>
          <a:stretch/>
        </p:blipFill>
        <p:spPr>
          <a:xfrm>
            <a:off x="349187" y="0"/>
            <a:ext cx="8399276" cy="1052736"/>
          </a:xfrm>
          <a:prstGeom prst="rect">
            <a:avLst/>
          </a:prstGeom>
          <a:noFill/>
          <a:ln>
            <a:noFill/>
          </a:ln>
        </p:spPr>
      </p:pic>
      <p:sp>
        <p:nvSpPr>
          <p:cNvPr id="2" name="Marcador de texto 1"/>
          <p:cNvSpPr>
            <a:spLocks noGrp="1"/>
          </p:cNvSpPr>
          <p:nvPr>
            <p:ph type="body" idx="1"/>
          </p:nvPr>
        </p:nvSpPr>
        <p:spPr>
          <a:xfrm>
            <a:off x="457200" y="1600200"/>
            <a:ext cx="8229600" cy="4756150"/>
          </a:xfrm>
        </p:spPr>
        <p:txBody>
          <a:bodyPr/>
          <a:lstStyle/>
          <a:p>
            <a:pPr marL="203200" indent="0" algn="ctr">
              <a:buNone/>
            </a:pPr>
            <a:r>
              <a:rPr lang="es-ES" sz="2800" b="1" dirty="0"/>
              <a:t>ANALISIS DESARROLLADO: ALCANCES Y LIMITACIONES</a:t>
            </a:r>
          </a:p>
          <a:p>
            <a:r>
              <a:rPr lang="es-ES" sz="1800" dirty="0"/>
              <a:t>Se analizaron el conjunto de materiales presentes en la plataforma Virtual de la MESACTS, lo sucedido en los 3 Talleres Virtuales, intercambios vía mail y reuniones por Skype con algunos de los países.</a:t>
            </a:r>
          </a:p>
          <a:p>
            <a:r>
              <a:rPr lang="es-ES" sz="1800" dirty="0"/>
              <a:t>Los países con los que se trabajó fueron: Argentina, Chile, Perú, Colombia, México, Costa Rica, El Salvador, Paraguay, en sus distintos programas e intervenciones sobre CTSE.</a:t>
            </a:r>
          </a:p>
          <a:p>
            <a:r>
              <a:rPr lang="es-ES" sz="1800" dirty="0"/>
              <a:t>No se trata de un análisis comparado.</a:t>
            </a:r>
          </a:p>
          <a:p>
            <a:r>
              <a:rPr lang="es-ES" sz="1800" dirty="0"/>
              <a:t>Los alcances del mismo responden a la existencia, en los medios mencionados, de la información y no necesariamente responden a la totalidad de las acciones que cada país desarrolla. También a los tiempos.</a:t>
            </a:r>
          </a:p>
          <a:p>
            <a:r>
              <a:rPr lang="es-ES" sz="1800" dirty="0"/>
              <a:t>Se trata de un análisis preliminar que invite y provoque la reflexión conjunta de los aquí presentes.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texto 2"/>
          <p:cNvSpPr>
            <a:spLocks noGrp="1"/>
          </p:cNvSpPr>
          <p:nvPr>
            <p:ph type="body" idx="1"/>
          </p:nvPr>
        </p:nvSpPr>
        <p:spPr/>
        <p:txBody>
          <a:bodyPr/>
          <a:lstStyle/>
          <a:p>
            <a:pPr marL="203200" indent="0" algn="ctr">
              <a:buNone/>
            </a:pPr>
            <a:r>
              <a:rPr lang="es-ES" sz="2800" b="1" dirty="0"/>
              <a:t>CARACTERISTICAS GENERALES - TIPOS DE PROPUESTAS PEDAGÓGICAS.</a:t>
            </a:r>
          </a:p>
          <a:p>
            <a:r>
              <a:rPr lang="es-ES" sz="1800" dirty="0"/>
              <a:t>En todos los casos las propuestas pedagógicas responden claramente a las necesidades, demandas y situaciones del contexto país. </a:t>
            </a:r>
          </a:p>
          <a:p>
            <a:r>
              <a:rPr lang="es-ES" sz="1800" dirty="0"/>
              <a:t>Distinguimos 2 tipos de propuestas pedagógicas:</a:t>
            </a:r>
          </a:p>
          <a:p>
            <a:pPr lvl="1"/>
            <a:r>
              <a:rPr lang="es-ES" sz="1400" b="1" dirty="0"/>
              <a:t>Las que se enmarcan en </a:t>
            </a:r>
            <a:r>
              <a:rPr lang="es-ES_tradnl" sz="1400" b="1" dirty="0"/>
              <a:t> diferentes sistemas educativos (educación primaria, secundaria y técnico profesional). </a:t>
            </a:r>
            <a:r>
              <a:rPr lang="es-ES_tradnl" sz="1400" dirty="0"/>
              <a:t>(Chile, Perú, Colombia, México (</a:t>
            </a:r>
            <a:r>
              <a:rPr lang="es-ES_tradnl" sz="1400" dirty="0" err="1"/>
              <a:t>ConstruyeT</a:t>
            </a:r>
            <a:r>
              <a:rPr lang="es-ES_tradnl" sz="1400" dirty="0"/>
              <a:t>), Argentina)</a:t>
            </a:r>
          </a:p>
          <a:p>
            <a:pPr lvl="1"/>
            <a:r>
              <a:rPr lang="es-ES_tradnl" sz="1400" b="1" dirty="0"/>
              <a:t>Las que se enmarcan en las políticas de Empleo y en los Programas  Nacionales de Formación para el Trabajo. (Dependientes de diferentes estructuras ministeriales): </a:t>
            </a:r>
            <a:r>
              <a:rPr lang="es-AR" sz="1400" b="1" dirty="0"/>
              <a:t>Programa </a:t>
            </a:r>
            <a:r>
              <a:rPr lang="es-AR" sz="1400" b="1" dirty="0" err="1"/>
              <a:t>Tenonderá</a:t>
            </a:r>
            <a:r>
              <a:rPr lang="es-AR" sz="1400" b="1" dirty="0"/>
              <a:t> (</a:t>
            </a:r>
            <a:r>
              <a:rPr lang="es-AR" sz="1400" dirty="0"/>
              <a:t>Dirección de políticas sociales  de Paraguay), </a:t>
            </a:r>
            <a:r>
              <a:rPr lang="es-AR" sz="1400" b="1" dirty="0"/>
              <a:t>Programa Jóvenes con Todo (</a:t>
            </a:r>
            <a:r>
              <a:rPr lang="es-AR" sz="1400" dirty="0"/>
              <a:t> Secretaría Técnica de Planificación de la Presidencia y el INJUVE en El Salvador), </a:t>
            </a:r>
            <a:r>
              <a:rPr lang="es-AR" sz="1400" b="1" dirty="0"/>
              <a:t>Programa Empléate (</a:t>
            </a:r>
            <a:r>
              <a:rPr lang="es-AR" sz="1400" dirty="0"/>
              <a:t>Secretaría de Empleo del  MINISTERIO DE TRABAJO., </a:t>
            </a:r>
            <a:r>
              <a:rPr lang="es-AR" sz="1400" b="1" dirty="0"/>
              <a:t>Programas jóvenes en Acción Colombia </a:t>
            </a:r>
            <a:r>
              <a:rPr lang="es-AR" sz="1400" dirty="0"/>
              <a:t>Departamento de Prosperidad Social, </a:t>
            </a:r>
            <a:r>
              <a:rPr lang="es-AR" sz="1400" dirty="0" err="1"/>
              <a:t>Pograma</a:t>
            </a:r>
            <a:r>
              <a:rPr lang="es-AR" sz="1400" dirty="0"/>
              <a:t> Más Capaz (desde el </a:t>
            </a:r>
            <a:r>
              <a:rPr lang="es-AR" sz="1400" dirty="0" err="1"/>
              <a:t>Sence</a:t>
            </a:r>
            <a:r>
              <a:rPr lang="es-AR" sz="1400" dirty="0"/>
              <a:t> de Chile), </a:t>
            </a:r>
            <a:r>
              <a:rPr lang="es-AR" sz="1400" b="1" dirty="0"/>
              <a:t>Programa Jóvenes con más y Mejor Trabajo </a:t>
            </a:r>
            <a:r>
              <a:rPr lang="es-AR" sz="1400" dirty="0"/>
              <a:t>(Secretaría de Empleo del Ministerio de Trabajo de Argentina)</a:t>
            </a:r>
            <a:endParaRPr lang="es-ES" sz="1400" b="1" dirty="0"/>
          </a:p>
          <a:p>
            <a:pPr marL="635000" lvl="1" indent="0">
              <a:buNone/>
            </a:pPr>
            <a:endParaRPr lang="es-ES_tradnl" sz="1800" b="1" dirty="0"/>
          </a:p>
          <a:p>
            <a:pPr lvl="1"/>
            <a:endParaRPr lang="es-ES_tradnl" sz="1400" dirty="0"/>
          </a:p>
          <a:p>
            <a:pPr lvl="1"/>
            <a:endParaRPr lang="es-ES" sz="1400" dirty="0"/>
          </a:p>
          <a:p>
            <a:pPr lvl="1"/>
            <a:endParaRPr lang="es-ES" sz="1400" dirty="0"/>
          </a:p>
          <a:p>
            <a:pPr lvl="2"/>
            <a:endParaRPr lang="es-ES" sz="1000" b="1" dirty="0"/>
          </a:p>
          <a:p>
            <a:pPr marL="203200" indent="0">
              <a:buNone/>
            </a:pPr>
            <a:endParaRPr lang="es-ES" sz="2800" b="1" dirty="0"/>
          </a:p>
          <a:p>
            <a:pPr marL="203200" indent="0" algn="ctr">
              <a:buNone/>
            </a:pPr>
            <a:endParaRPr lang="es-ES" sz="2800" b="1" dirty="0"/>
          </a:p>
        </p:txBody>
      </p:sp>
      <p:sp>
        <p:nvSpPr>
          <p:cNvPr id="118" name="Shape 118"/>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4</a:t>
            </a:fld>
            <a:endParaRPr lang="es-ES" sz="1200" b="0" i="0" u="none" strike="noStrike" cap="none">
              <a:solidFill>
                <a:srgbClr val="888888"/>
              </a:solidFill>
              <a:latin typeface="Calibri"/>
              <a:ea typeface="Calibri"/>
              <a:cs typeface="Calibri"/>
              <a:sym typeface="Calibri"/>
            </a:endParaRPr>
          </a:p>
        </p:txBody>
      </p:sp>
      <p:pic>
        <p:nvPicPr>
          <p:cNvPr id="120" name="Shape 120" descr="C:\Users\Mariela\Documents\SES\comunicación\portada logo ses.jpg"/>
          <p:cNvPicPr preferRelativeResize="0"/>
          <p:nvPr/>
        </p:nvPicPr>
        <p:blipFill rotWithShape="1">
          <a:blip r:embed="rId3">
            <a:alphaModFix/>
          </a:blip>
          <a:srcRect/>
          <a:stretch/>
        </p:blipFill>
        <p:spPr>
          <a:xfrm>
            <a:off x="849084" y="307578"/>
            <a:ext cx="7683355" cy="99712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texto 2"/>
          <p:cNvSpPr>
            <a:spLocks noGrp="1"/>
          </p:cNvSpPr>
          <p:nvPr>
            <p:ph type="body" idx="1"/>
          </p:nvPr>
        </p:nvSpPr>
        <p:spPr/>
        <p:txBody>
          <a:bodyPr/>
          <a:lstStyle/>
          <a:p>
            <a:pPr marL="203200" indent="0" algn="ctr">
              <a:buNone/>
            </a:pPr>
            <a:r>
              <a:rPr lang="es-ES" sz="2800" b="1" dirty="0"/>
              <a:t>PRINCIPALES DIFERENCIAS ENTRE LOS TIPOS DE PROPUESTAS PEDAGOGICAS</a:t>
            </a:r>
          </a:p>
          <a:p>
            <a:r>
              <a:rPr lang="es-ES" sz="1800" dirty="0"/>
              <a:t>El tiempo para los cambios propuestos en relación al aprendizaje e incorporación de las CTSE…Largo-plazo y mediano/corto plazo.(540 </a:t>
            </a:r>
            <a:r>
              <a:rPr lang="es-ES" sz="1800" dirty="0" err="1"/>
              <a:t>hs</a:t>
            </a:r>
            <a:r>
              <a:rPr lang="es-ES" sz="1800" dirty="0"/>
              <a:t> Perú, 64 </a:t>
            </a:r>
            <a:r>
              <a:rPr lang="es-ES" sz="1800" dirty="0" err="1"/>
              <a:t>hs</a:t>
            </a:r>
            <a:r>
              <a:rPr lang="es-ES" sz="1800" dirty="0"/>
              <a:t> El Salvador)</a:t>
            </a:r>
          </a:p>
          <a:p>
            <a:r>
              <a:rPr lang="es-ES" sz="1800" dirty="0"/>
              <a:t>El énfasis en la Ciudadanía, la paz, la mejora en el clima escolar, </a:t>
            </a:r>
            <a:r>
              <a:rPr lang="es-ES" sz="1800" dirty="0" err="1"/>
              <a:t>etc</a:t>
            </a:r>
            <a:r>
              <a:rPr lang="es-ES" sz="1800" dirty="0"/>
              <a:t>  en términos de aprendizajes a lo largo de la vida (la selección y hasta el nombre de las competencias elegidas) diferentes a la formación relacionada con el mundo del trabajo, tanto en empleabilidad como en </a:t>
            </a:r>
            <a:r>
              <a:rPr lang="es-ES" sz="1800" dirty="0" err="1"/>
              <a:t>emprendedorismo</a:t>
            </a:r>
            <a:r>
              <a:rPr lang="es-ES" sz="1800" dirty="0"/>
              <a:t>.</a:t>
            </a:r>
          </a:p>
          <a:p>
            <a:r>
              <a:rPr lang="es-ES" sz="1800" dirty="0"/>
              <a:t>El énfasis en el tipo de negociación con los actores intervinientes en cada caso.(hacia el interior del Sistema educativo y su comunidad, hacia el mercado y los actores privados)</a:t>
            </a:r>
          </a:p>
          <a:p>
            <a:r>
              <a:rPr lang="es-ES" sz="1800" dirty="0"/>
              <a:t>Las características de la población destinataria.</a:t>
            </a:r>
          </a:p>
          <a:p>
            <a:r>
              <a:rPr lang="es-ES" sz="1800" dirty="0"/>
              <a:t>El tiempo de desarrollo y el alcance de las experiencias.</a:t>
            </a:r>
          </a:p>
          <a:p>
            <a:pPr marL="203200" indent="0">
              <a:buNone/>
            </a:pPr>
            <a:endParaRPr lang="es-ES" sz="1800" dirty="0"/>
          </a:p>
          <a:p>
            <a:endParaRPr lang="es-ES" sz="1800" dirty="0"/>
          </a:p>
          <a:p>
            <a:endParaRPr lang="es-ES" sz="1800" b="1" dirty="0"/>
          </a:p>
        </p:txBody>
      </p:sp>
      <p:sp>
        <p:nvSpPr>
          <p:cNvPr id="150" name="Shape 150"/>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5</a:t>
            </a:fld>
            <a:endParaRPr lang="es-ES" sz="1200">
              <a:solidFill>
                <a:srgbClr val="888888"/>
              </a:solidFill>
              <a:latin typeface="Calibri"/>
              <a:ea typeface="Calibri"/>
              <a:cs typeface="Calibri"/>
              <a:sym typeface="Calibri"/>
            </a:endParaRPr>
          </a:p>
        </p:txBody>
      </p:sp>
      <p:pic>
        <p:nvPicPr>
          <p:cNvPr id="152" name="Shape 152" descr="C:\Users\Mariela\Documents\SES\comunicación\portada logo ses.jpg"/>
          <p:cNvPicPr preferRelativeResize="0"/>
          <p:nvPr/>
        </p:nvPicPr>
        <p:blipFill rotWithShape="1">
          <a:blip r:embed="rId3">
            <a:alphaModFix/>
          </a:blip>
          <a:srcRect/>
          <a:stretch/>
        </p:blipFill>
        <p:spPr>
          <a:xfrm>
            <a:off x="790185" y="552452"/>
            <a:ext cx="7559675" cy="9810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5" name="Título 4"/>
          <p:cNvSpPr>
            <a:spLocks noGrp="1"/>
          </p:cNvSpPr>
          <p:nvPr>
            <p:ph type="title"/>
          </p:nvPr>
        </p:nvSpPr>
        <p:spPr/>
        <p:txBody>
          <a:bodyPr/>
          <a:lstStyle/>
          <a:p>
            <a:endParaRPr lang="es-ES"/>
          </a:p>
        </p:txBody>
      </p:sp>
      <p:sp>
        <p:nvSpPr>
          <p:cNvPr id="3" name="Marcador de texto 2"/>
          <p:cNvSpPr>
            <a:spLocks noGrp="1"/>
          </p:cNvSpPr>
          <p:nvPr>
            <p:ph type="body" idx="1"/>
          </p:nvPr>
        </p:nvSpPr>
        <p:spPr/>
        <p:txBody>
          <a:bodyPr/>
          <a:lstStyle/>
          <a:p>
            <a:pPr marL="203200" indent="0" algn="ctr">
              <a:buNone/>
            </a:pPr>
            <a:r>
              <a:rPr lang="es-ES" sz="2800" b="1" dirty="0"/>
              <a:t>LOS ASPECTOS COMUNES</a:t>
            </a:r>
          </a:p>
          <a:p>
            <a:r>
              <a:rPr lang="es-ES" sz="1800" dirty="0"/>
              <a:t>La existencia de diagnósticos previos y base de las propuestas pedagógicas.</a:t>
            </a:r>
          </a:p>
          <a:p>
            <a:r>
              <a:rPr lang="es-ES" sz="1800" dirty="0"/>
              <a:t>La incorporación de la formación de los formadores/facilitadores. </a:t>
            </a:r>
          </a:p>
          <a:p>
            <a:r>
              <a:rPr lang="es-ES" sz="1800" dirty="0"/>
              <a:t>La integralidad de la formación.</a:t>
            </a:r>
          </a:p>
          <a:p>
            <a:r>
              <a:rPr lang="es-ES" sz="1800" dirty="0"/>
              <a:t>El desarrollo de materiales didácticos relacionados con los docentes, facilitadores, tutores, destinatarios, etc.</a:t>
            </a:r>
          </a:p>
          <a:p>
            <a:r>
              <a:rPr lang="es-ES" sz="1800" dirty="0"/>
              <a:t>La necesidad de llevar a escala las propuestas. Problemas en la descentralización</a:t>
            </a:r>
          </a:p>
          <a:p>
            <a:r>
              <a:rPr lang="es-ES" sz="1800" dirty="0"/>
              <a:t>El déficit en los sistemas de evaluación de las competencias en relación a la escala y los interrogantes que este tema conlleva.(excepto Perú y Colombia).</a:t>
            </a:r>
          </a:p>
          <a:p>
            <a:r>
              <a:rPr lang="es-ES" sz="1800" dirty="0"/>
              <a:t>La necesidad de la certificación. (excepto el avance en este punto de Chile). ¿Quiénes, cómo y para qué la certificación.</a:t>
            </a:r>
          </a:p>
          <a:p>
            <a:r>
              <a:rPr lang="es-ES" sz="1800" dirty="0"/>
              <a:t>La participación de las </a:t>
            </a:r>
            <a:r>
              <a:rPr lang="es-ES" sz="1800" dirty="0" err="1"/>
              <a:t>OSCs</a:t>
            </a:r>
            <a:r>
              <a:rPr lang="es-ES" sz="1800" dirty="0"/>
              <a:t> desde distintos roles y funciones.</a:t>
            </a:r>
          </a:p>
          <a:p>
            <a:r>
              <a:rPr lang="es-ES" sz="1800" dirty="0"/>
              <a:t>Las dificultades interministeriales e interdisciplinarias.</a:t>
            </a:r>
          </a:p>
          <a:p>
            <a:pPr marL="203200" indent="0">
              <a:buNone/>
            </a:pPr>
            <a:endParaRPr lang="es-ES" sz="1800" b="1" dirty="0"/>
          </a:p>
          <a:p>
            <a:endParaRPr lang="es-ES" sz="1800" b="1" dirty="0"/>
          </a:p>
        </p:txBody>
      </p:sp>
      <p:sp>
        <p:nvSpPr>
          <p:cNvPr id="157" name="Shape 157"/>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6</a:t>
            </a:fld>
            <a:endParaRPr lang="es-ES" sz="1200" dirty="0">
              <a:solidFill>
                <a:srgbClr val="888888"/>
              </a:solidFill>
              <a:latin typeface="Calibri"/>
              <a:ea typeface="Calibri"/>
              <a:cs typeface="Calibri"/>
              <a:sym typeface="Calibri"/>
            </a:endParaRPr>
          </a:p>
        </p:txBody>
      </p:sp>
      <p:pic>
        <p:nvPicPr>
          <p:cNvPr id="159" name="Shape 159" descr="C:\Users\Mariela\Documents\SES\comunicación\portada logo ses.jpg"/>
          <p:cNvPicPr preferRelativeResize="0"/>
          <p:nvPr/>
        </p:nvPicPr>
        <p:blipFill rotWithShape="1">
          <a:blip r:embed="rId3">
            <a:alphaModFix/>
          </a:blip>
          <a:srcRect/>
          <a:stretch/>
        </p:blipFill>
        <p:spPr>
          <a:xfrm>
            <a:off x="684150" y="556795"/>
            <a:ext cx="7559675" cy="98107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texto 2"/>
          <p:cNvSpPr>
            <a:spLocks noGrp="1"/>
          </p:cNvSpPr>
          <p:nvPr>
            <p:ph type="body" idx="1"/>
          </p:nvPr>
        </p:nvSpPr>
        <p:spPr>
          <a:xfrm>
            <a:off x="457200" y="1600200"/>
            <a:ext cx="8229600" cy="4957549"/>
          </a:xfrm>
        </p:spPr>
        <p:txBody>
          <a:bodyPr/>
          <a:lstStyle/>
          <a:p>
            <a:pPr marL="203200" indent="0" algn="ctr">
              <a:buNone/>
            </a:pPr>
            <a:r>
              <a:rPr lang="es-ES" sz="2800" b="1" dirty="0"/>
              <a:t>2- MARCOS CONCEPTUALES Y DISPOSITIVOS PEDAGOGICOS.</a:t>
            </a:r>
            <a:endParaRPr lang="es-ES" sz="1800" b="1" dirty="0"/>
          </a:p>
          <a:p>
            <a:r>
              <a:rPr lang="es-ES" sz="1800" b="1" dirty="0"/>
              <a:t>CHILE: </a:t>
            </a:r>
            <a:r>
              <a:rPr lang="es-ES" sz="1800" dirty="0"/>
              <a:t>Educación Primaria (8 años) y Secundaria (4 años), los 2 últimos en 2 especialidades: Científico-Humanística y Técnico Profesional.</a:t>
            </a:r>
          </a:p>
          <a:p>
            <a:r>
              <a:rPr lang="es-ES" sz="1800" dirty="0"/>
              <a:t>Las bases curriculares se definen a nivel nacional del ME –implementación diferente en región/departamento.</a:t>
            </a:r>
          </a:p>
          <a:p>
            <a:r>
              <a:rPr lang="es-ES" sz="1800" dirty="0"/>
              <a:t>En la EMTP desde el 2016 se implementan nuevas bases curriculares que incorporan la CTSE a través del módulo de </a:t>
            </a:r>
            <a:r>
              <a:rPr lang="es-ES" sz="1800" b="1" dirty="0"/>
              <a:t>Empleabilidad y Emprendimiento obligatorio. </a:t>
            </a:r>
          </a:p>
          <a:p>
            <a:r>
              <a:rPr lang="es-ES" sz="1800" dirty="0"/>
              <a:t>En la actualidad revisión de bases curriculares para incorporar en las 2 especialidades la </a:t>
            </a:r>
            <a:r>
              <a:rPr lang="es-ES" sz="1800" b="1" dirty="0"/>
              <a:t>asignatura PROYECTO </a:t>
            </a:r>
            <a:r>
              <a:rPr lang="es-ES" sz="1800" dirty="0"/>
              <a:t>(como marco de aplicación de conocimientos usando las competencias). Enfoque hacia el desempeño. </a:t>
            </a:r>
          </a:p>
          <a:p>
            <a:r>
              <a:rPr lang="es-ES" sz="1800" dirty="0"/>
              <a:t>Dificultades en la continuidad de las CTSE en el nivel superior. (Marco de Cualificaciones para que sirva de nexo).</a:t>
            </a:r>
          </a:p>
          <a:p>
            <a:endParaRPr lang="es-ES" sz="1800" dirty="0"/>
          </a:p>
        </p:txBody>
      </p:sp>
      <p:sp>
        <p:nvSpPr>
          <p:cNvPr id="164" name="Shape 164"/>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7</a:t>
            </a:fld>
            <a:endParaRPr lang="es-ES" sz="1200">
              <a:solidFill>
                <a:srgbClr val="888888"/>
              </a:solidFill>
              <a:latin typeface="Calibri"/>
              <a:ea typeface="Calibri"/>
              <a:cs typeface="Calibri"/>
              <a:sym typeface="Calibri"/>
            </a:endParaRPr>
          </a:p>
        </p:txBody>
      </p:sp>
      <p:pic>
        <p:nvPicPr>
          <p:cNvPr id="168" name="Shape 168" descr="C:\Users\Mariela\Documents\SES\comunicación\portada logo ses.jpg"/>
          <p:cNvPicPr preferRelativeResize="0"/>
          <p:nvPr/>
        </p:nvPicPr>
        <p:blipFill rotWithShape="1">
          <a:blip r:embed="rId3">
            <a:alphaModFix/>
          </a:blip>
          <a:srcRect/>
          <a:stretch/>
        </p:blipFill>
        <p:spPr>
          <a:xfrm>
            <a:off x="813977" y="476672"/>
            <a:ext cx="7559675" cy="9810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2" name="Título 1"/>
          <p:cNvSpPr>
            <a:spLocks noGrp="1"/>
          </p:cNvSpPr>
          <p:nvPr>
            <p:ph type="title"/>
          </p:nvPr>
        </p:nvSpPr>
        <p:spPr/>
        <p:txBody>
          <a:bodyPr/>
          <a:lstStyle/>
          <a:p>
            <a:r>
              <a:rPr lang="es-ES" dirty="0"/>
              <a:t>x</a:t>
            </a:r>
          </a:p>
        </p:txBody>
      </p:sp>
      <p:sp>
        <p:nvSpPr>
          <p:cNvPr id="3" name="Marcador de texto 2"/>
          <p:cNvSpPr>
            <a:spLocks noGrp="1"/>
          </p:cNvSpPr>
          <p:nvPr>
            <p:ph type="body" idx="1"/>
          </p:nvPr>
        </p:nvSpPr>
        <p:spPr/>
        <p:txBody>
          <a:bodyPr/>
          <a:lstStyle/>
          <a:p>
            <a:pPr marL="203200" indent="0">
              <a:buNone/>
            </a:pPr>
            <a:r>
              <a:rPr lang="es-ES" sz="1800" b="1" dirty="0"/>
              <a:t>PERU.</a:t>
            </a:r>
          </a:p>
          <a:p>
            <a:r>
              <a:rPr lang="es-AR" sz="1600" dirty="0"/>
              <a:t>El Ministerio de Educación de Perú aprobó reforma curricular para la educación inicial, primaria, secundarias y otras modalidades educativas (especial, </a:t>
            </a:r>
            <a:r>
              <a:rPr lang="es-AR" sz="1600" dirty="0" err="1"/>
              <a:t>etc</a:t>
            </a:r>
            <a:r>
              <a:rPr lang="es-AR" sz="1600" dirty="0"/>
              <a:t>-  </a:t>
            </a:r>
            <a:r>
              <a:rPr lang="es-AR" sz="1600" b="1" dirty="0"/>
              <a:t>Esta reforma pone énfasis en desarrollo de CSE y transversales.</a:t>
            </a:r>
            <a:endParaRPr lang="es-ES" sz="1600" dirty="0"/>
          </a:p>
          <a:p>
            <a:r>
              <a:rPr lang="es-AR" sz="1600" b="1" dirty="0"/>
              <a:t>En Primaria: </a:t>
            </a:r>
            <a:r>
              <a:rPr lang="es-AR" sz="1600" dirty="0"/>
              <a:t>9 áreas curriculares que permiten la integración de los aprendizajes por competencias. </a:t>
            </a:r>
            <a:r>
              <a:rPr lang="es-AR" sz="1600" b="1" dirty="0"/>
              <a:t>el área curricular Persona  Social</a:t>
            </a:r>
            <a:r>
              <a:rPr lang="es-AR" sz="1600" dirty="0"/>
              <a:t>,</a:t>
            </a:r>
            <a:r>
              <a:rPr lang="es-ES" sz="1600" dirty="0"/>
              <a:t> Las </a:t>
            </a:r>
            <a:r>
              <a:rPr lang="es-AR" sz="1600" dirty="0"/>
              <a:t>Competencias son 1) IDENTIDAD, 2) CONVIVE Y PARTICIPA DEMOCRÁTICAMENTE: 3)CONSTRUYE INTERPRETACIONES HISTÓRICAS 4) GESTIONA RESPONSABLEMENTE EL ESPACIO Y EL AMBIENTE5) GESTIONA RESPONSABLEMENTE LOS RECURSOS ECONÓMICOS- </a:t>
            </a:r>
          </a:p>
          <a:p>
            <a:r>
              <a:rPr lang="es-AR" sz="1600" b="1" dirty="0"/>
              <a:t>En Secundaria</a:t>
            </a:r>
            <a:r>
              <a:rPr lang="es-AR" sz="1600" dirty="0"/>
              <a:t>: El año próximo. Experiencia Piloto CAJAMARCA (para validar el enfoque del </a:t>
            </a:r>
            <a:r>
              <a:rPr lang="es-AR" sz="1600" b="1" dirty="0"/>
              <a:t>área de Educación y Trabajo </a:t>
            </a:r>
            <a:r>
              <a:rPr lang="es-AR" sz="1600" dirty="0"/>
              <a:t>que están proponiendo- </a:t>
            </a:r>
            <a:r>
              <a:rPr lang="es-AR" sz="1600" dirty="0" err="1"/>
              <a:t>Utlización</a:t>
            </a:r>
            <a:r>
              <a:rPr lang="es-AR" sz="1600" dirty="0"/>
              <a:t> de estrategia didáctica: Proyectos productivos o sociales a elección de los alumnos. Cuentan con un sistema de evaluación cuya valoración es por niveles y grados de incorporación de competencias.</a:t>
            </a:r>
          </a:p>
          <a:p>
            <a:r>
              <a:rPr lang="es-AR" sz="1600" b="1" dirty="0"/>
              <a:t>Formación/promoción Docente</a:t>
            </a:r>
            <a:r>
              <a:rPr lang="es-AR" sz="1600" dirty="0"/>
              <a:t>: Se cuenta con rúbricas de evaluación del desempeño del docente en el aula. Esta evaluación es un requisito para ejercer la carrera. Dentro de los 3 componentes de esta evaluación 2 se relacionan con su desempeño en la promoción de las CSE.</a:t>
            </a:r>
            <a:endParaRPr lang="es-ES" sz="1600" dirty="0"/>
          </a:p>
          <a:p>
            <a:endParaRPr lang="es-AR" sz="1600" dirty="0"/>
          </a:p>
          <a:p>
            <a:pPr marL="203200" indent="0">
              <a:buNone/>
            </a:pPr>
            <a:endParaRPr lang="es-ES" sz="1800" dirty="0"/>
          </a:p>
          <a:p>
            <a:endParaRPr lang="es-ES" sz="1800" dirty="0"/>
          </a:p>
          <a:p>
            <a:pPr marL="203200" indent="0">
              <a:buNone/>
            </a:pPr>
            <a:endParaRPr lang="es-ES" sz="1800" dirty="0"/>
          </a:p>
        </p:txBody>
      </p:sp>
      <p:sp>
        <p:nvSpPr>
          <p:cNvPr id="173" name="Shape 173"/>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8</a:t>
            </a:fld>
            <a:endParaRPr lang="es-ES" sz="1200">
              <a:solidFill>
                <a:srgbClr val="888888"/>
              </a:solidFill>
              <a:latin typeface="Calibri"/>
              <a:ea typeface="Calibri"/>
              <a:cs typeface="Calibri"/>
              <a:sym typeface="Calibri"/>
            </a:endParaRPr>
          </a:p>
        </p:txBody>
      </p:sp>
      <p:pic>
        <p:nvPicPr>
          <p:cNvPr id="175" name="Shape 175" descr="C:\Users\Mariela\Documents\SES\comunicación\portada logo ses.jpg"/>
          <p:cNvPicPr preferRelativeResize="0"/>
          <p:nvPr/>
        </p:nvPicPr>
        <p:blipFill rotWithShape="1">
          <a:blip r:embed="rId3">
            <a:alphaModFix/>
          </a:blip>
          <a:srcRect/>
          <a:stretch/>
        </p:blipFill>
        <p:spPr>
          <a:xfrm>
            <a:off x="684812" y="476672"/>
            <a:ext cx="7559675" cy="98107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texto 2"/>
          <p:cNvSpPr>
            <a:spLocks noGrp="1"/>
          </p:cNvSpPr>
          <p:nvPr>
            <p:ph type="body" idx="1"/>
          </p:nvPr>
        </p:nvSpPr>
        <p:spPr/>
        <p:txBody>
          <a:bodyPr/>
          <a:lstStyle/>
          <a:p>
            <a:pPr marL="203200" indent="0">
              <a:buNone/>
            </a:pPr>
            <a:r>
              <a:rPr lang="es-ES" sz="1800" b="1" dirty="0"/>
              <a:t>COLOMBIA</a:t>
            </a:r>
          </a:p>
          <a:p>
            <a:r>
              <a:rPr lang="es-AR" sz="1600" dirty="0"/>
              <a:t>Desde el año 2004 estableció estándares para la formación para la ciudadanía. En el marco de sus proyectos de calidad el Ministerio de Educación desarrolla el </a:t>
            </a:r>
            <a:r>
              <a:rPr lang="es-AR" sz="1600" b="1" dirty="0"/>
              <a:t>programa de formación de competencias ciudadanas para el nivel primario y secundari</a:t>
            </a:r>
            <a:r>
              <a:rPr lang="es-AR" sz="1600" dirty="0"/>
              <a:t>o.  </a:t>
            </a:r>
            <a:r>
              <a:rPr lang="es-AR" sz="1600" b="1" dirty="0"/>
              <a:t>En éstas se reconocen las CTSE.</a:t>
            </a:r>
            <a:endParaRPr lang="es-ES" sz="1600" dirty="0"/>
          </a:p>
          <a:p>
            <a:r>
              <a:rPr lang="es-AR" sz="1600" dirty="0"/>
              <a:t>Esta formación se desarrolla articuladamente en los </a:t>
            </a:r>
            <a:r>
              <a:rPr lang="es-AR" sz="1600" b="1" dirty="0"/>
              <a:t>cinco ambientes escolares:</a:t>
            </a:r>
            <a:r>
              <a:rPr lang="es-AR" sz="1600" dirty="0"/>
              <a:t>  1) gestión institucional, 2) instancias de participación, 3) aula de clase, 4) proyectos pedagógicos y  5) tiempo libre.</a:t>
            </a:r>
          </a:p>
          <a:p>
            <a:r>
              <a:rPr lang="es-AR" sz="1600" dirty="0"/>
              <a:t>Educación descentralizada. El Ministerio orienta y las secretarías de Educación  departamentos y municipios elaboran su estrategia pedagógica.</a:t>
            </a:r>
          </a:p>
          <a:p>
            <a:r>
              <a:rPr lang="es-AR" sz="1600" dirty="0"/>
              <a:t>También en 2016 se construyeron </a:t>
            </a:r>
            <a:r>
              <a:rPr lang="es-AR" sz="1600" b="1" dirty="0"/>
              <a:t>orientaciones para la implementación  de la cátedra de la paz.</a:t>
            </a:r>
          </a:p>
          <a:p>
            <a:r>
              <a:rPr lang="es-AR" sz="1600" dirty="0"/>
              <a:t>Las competencias ciudadanas en la </a:t>
            </a:r>
            <a:r>
              <a:rPr lang="es-AR" sz="1600" b="1" dirty="0"/>
              <a:t>gestión institucional</a:t>
            </a:r>
            <a:r>
              <a:rPr lang="es-AR" sz="1600" dirty="0"/>
              <a:t>: se están realizando esfuerzos con acciones para mejorar la convivencia escolar, fortalecer la participación de diferentes actores en la toma de decisiones de la escuela, la participación estudiantes en el gobierno escolar.  </a:t>
            </a:r>
            <a:endParaRPr lang="es-ES" sz="1600" dirty="0"/>
          </a:p>
          <a:p>
            <a:pPr marL="203200" indent="0">
              <a:buNone/>
            </a:pPr>
            <a:endParaRPr lang="es-ES" sz="1800" dirty="0"/>
          </a:p>
          <a:p>
            <a:pPr marL="203200" indent="0">
              <a:buNone/>
            </a:pPr>
            <a:endParaRPr lang="es-ES" sz="1800" b="1" dirty="0"/>
          </a:p>
        </p:txBody>
      </p:sp>
      <p:sp>
        <p:nvSpPr>
          <p:cNvPr id="181" name="Shape 181"/>
          <p:cNvSpPr txBox="1">
            <a:spLocks noGrp="1"/>
          </p:cNvSpPr>
          <p:nvPr>
            <p:ph type="sldNum"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a:solidFill>
                  <a:srgbClr val="888888"/>
                </a:solidFill>
                <a:latin typeface="Calibri"/>
                <a:ea typeface="Calibri"/>
                <a:cs typeface="Calibri"/>
                <a:sym typeface="Calibri"/>
              </a:rPr>
              <a:t>9</a:t>
            </a:fld>
            <a:endParaRPr lang="es-ES" sz="1200">
              <a:solidFill>
                <a:srgbClr val="888888"/>
              </a:solidFill>
              <a:latin typeface="Calibri"/>
              <a:ea typeface="Calibri"/>
              <a:cs typeface="Calibri"/>
              <a:sym typeface="Calibri"/>
            </a:endParaRPr>
          </a:p>
        </p:txBody>
      </p:sp>
      <p:pic>
        <p:nvPicPr>
          <p:cNvPr id="183" name="Shape 183" descr="C:\Users\Mariela\Documents\SES\comunicación\portada logo ses.jpg"/>
          <p:cNvPicPr preferRelativeResize="0"/>
          <p:nvPr/>
        </p:nvPicPr>
        <p:blipFill rotWithShape="1">
          <a:blip r:embed="rId3">
            <a:alphaModFix/>
          </a:blip>
          <a:srcRect/>
          <a:stretch/>
        </p:blipFill>
        <p:spPr>
          <a:xfrm>
            <a:off x="539552" y="404663"/>
            <a:ext cx="7559675" cy="981074"/>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2796</Words>
  <Application>Microsoft Office PowerPoint</Application>
  <PresentationFormat>Presentación en pantalla (4:3)</PresentationFormat>
  <Paragraphs>324</Paragraphs>
  <Slides>19</Slides>
  <Notes>19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19</vt:i4>
      </vt:variant>
    </vt:vector>
  </HeadingPairs>
  <TitlesOfParts>
    <vt:vector size="23" baseType="lpstr">
      <vt:lpstr>Helvetica Neue</vt: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x</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Alejandra Solla</dc:creator>
  <cp:lastModifiedBy>Juliana Lopez Gama</cp:lastModifiedBy>
  <cp:revision>61</cp:revision>
  <dcterms:modified xsi:type="dcterms:W3CDTF">2017-05-02T14:12:37Z</dcterms:modified>
</cp:coreProperties>
</file>