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5"/>
  </p:notesMasterIdLst>
  <p:sldIdLst>
    <p:sldId id="257" r:id="rId2"/>
    <p:sldId id="304" r:id="rId3"/>
    <p:sldId id="307" r:id="rId4"/>
    <p:sldId id="281" r:id="rId5"/>
    <p:sldId id="306" r:id="rId6"/>
    <p:sldId id="308" r:id="rId7"/>
    <p:sldId id="310" r:id="rId8"/>
    <p:sldId id="311" r:id="rId9"/>
    <p:sldId id="312" r:id="rId10"/>
    <p:sldId id="313" r:id="rId11"/>
    <p:sldId id="309" r:id="rId12"/>
    <p:sldId id="315" r:id="rId13"/>
    <p:sldId id="316" r:id="rId14"/>
    <p:sldId id="317" r:id="rId15"/>
    <p:sldId id="318" r:id="rId16"/>
    <p:sldId id="320" r:id="rId17"/>
    <p:sldId id="319" r:id="rId18"/>
    <p:sldId id="321" r:id="rId19"/>
    <p:sldId id="324" r:id="rId20"/>
    <p:sldId id="325" r:id="rId21"/>
    <p:sldId id="326" r:id="rId22"/>
    <p:sldId id="327" r:id="rId23"/>
    <p:sldId id="328" r:id="rId2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8E38B0C6-76C8-4FC1-842E-33F225B69605}">
          <p14:sldIdLst>
            <p14:sldId id="257"/>
            <p14:sldId id="304"/>
            <p14:sldId id="307"/>
            <p14:sldId id="281"/>
            <p14:sldId id="306"/>
            <p14:sldId id="308"/>
            <p14:sldId id="310"/>
            <p14:sldId id="311"/>
            <p14:sldId id="312"/>
            <p14:sldId id="313"/>
            <p14:sldId id="309"/>
            <p14:sldId id="315"/>
            <p14:sldId id="316"/>
            <p14:sldId id="317"/>
            <p14:sldId id="318"/>
            <p14:sldId id="320"/>
            <p14:sldId id="319"/>
            <p14:sldId id="321"/>
            <p14:sldId id="324"/>
            <p14:sldId id="325"/>
            <p14:sldId id="326"/>
            <p14:sldId id="327"/>
            <p14:sldId id="3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A1D0"/>
    <a:srgbClr val="1F8ED4"/>
    <a:srgbClr val="7CB5CB"/>
    <a:srgbClr val="117B9B"/>
    <a:srgbClr val="9CC040"/>
    <a:srgbClr val="3EC4E5"/>
    <a:srgbClr val="556A2C"/>
    <a:srgbClr val="5999CF"/>
    <a:srgbClr val="F0EFEF"/>
    <a:srgbClr val="4343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968" autoAdjust="0"/>
  </p:normalViewPr>
  <p:slideViewPr>
    <p:cSldViewPr snapToGrid="0" showGuides="1">
      <p:cViewPr varScale="1">
        <p:scale>
          <a:sx n="70" d="100"/>
          <a:sy n="70" d="100"/>
        </p:scale>
        <p:origin x="702" y="6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4A7D6-0DE9-4CF1-82C5-434792C499B2}" type="datetimeFigureOut">
              <a:rPr lang="es-CL" smtClean="0"/>
              <a:t>15-05-2018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71950-06C3-4910-98C1-75E932B4EC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7247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71950-06C3-4910-98C1-75E932B4ECD2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1676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8A37-FA61-4109-BC83-D3345F8C19AD}" type="datetime1">
              <a:rPr lang="en-US" smtClean="0"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01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A18A-70EA-4119-854F-AAFCAA0BBC18}" type="datetime1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4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E8CB-F32A-41E1-8567-11CBE038741B}" type="datetime1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2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4DBF-7DFC-44A8-8774-83B907B08A1C}" type="datetime1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32AB-CAF4-492A-A160-6E3C92E1B140}" type="datetime1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4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0ABF-75E6-4A60-9799-11428115D7F1}" type="datetime1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5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39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7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6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39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7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6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25DA1-BE30-4ABF-8009-DE9FD64678C8}" type="datetime1">
              <a:rPr lang="en-US" smtClean="0"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03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B3CB-379E-4FD0-BFB6-03219D01FB85}" type="datetime1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44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CF58-EAAF-450B-8708-B33E6CC6A1F7}" type="datetime1">
              <a:rPr lang="en-US" smtClean="0"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4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7"/>
            <a:ext cx="6815668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AA4F-F130-45E7-9779-73239899F151}" type="datetime1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2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39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7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A784-7A01-4194-9079-8BEED07DBB6B}" type="datetime1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6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9916A-F1D9-46A9-AE7D-DB8687D3FBB6}" type="datetime1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1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095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609570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609570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60957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609570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609570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3" y="-25395"/>
            <a:ext cx="12192000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16858" y="5887646"/>
            <a:ext cx="5341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4811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 smtClean="0">
                <a:solidFill>
                  <a:prstClr val="white"/>
                </a:solidFill>
                <a:latin typeface="Calibri"/>
                <a:cs typeface="Helvetica Light"/>
              </a:rPr>
              <a:t>22, 23 y 24 de m</a:t>
            </a:r>
            <a:r>
              <a:rPr kumimoji="0" lang="es-C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Helvetica Light"/>
              </a:rPr>
              <a:t>ayo</a:t>
            </a:r>
            <a:r>
              <a:rPr kumimoji="0" lang="es-C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Helvetica Light"/>
              </a:rPr>
              <a:t> de 2018, Buenos Aires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Light"/>
              <a:ea typeface="+mn-ea"/>
              <a:cs typeface="Helvetica Ligh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083" y="0"/>
            <a:ext cx="3907194" cy="6858000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>
            <a:off x="416859" y="4531658"/>
            <a:ext cx="78813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21" y="67561"/>
            <a:ext cx="2236292" cy="95073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16858" y="1750786"/>
            <a:ext cx="78813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600" b="1" dirty="0" smtClean="0">
                <a:solidFill>
                  <a:prstClr val="white"/>
                </a:solidFill>
                <a:ea typeface="Calibri" panose="020F0502020204030204" pitchFamily="34" charset="0"/>
              </a:rPr>
              <a:t>Articulación </a:t>
            </a:r>
            <a:r>
              <a:rPr lang="es-CL" sz="3600" b="1" dirty="0">
                <a:solidFill>
                  <a:prstClr val="white"/>
                </a:solidFill>
                <a:ea typeface="Calibri" panose="020F0502020204030204" pitchFamily="34" charset="0"/>
              </a:rPr>
              <a:t>intersectorial de planes y programas para el fortalecimiento de competencias </a:t>
            </a:r>
            <a:r>
              <a:rPr lang="es-CL" sz="3600" b="1" dirty="0" smtClean="0">
                <a:solidFill>
                  <a:prstClr val="white"/>
                </a:solidFill>
                <a:ea typeface="Calibri" panose="020F0502020204030204" pitchFamily="34" charset="0"/>
              </a:rPr>
              <a:t>transversales y socioemocionales</a:t>
            </a:r>
            <a:endParaRPr kumimoji="0" lang="es-CL" sz="3600" b="1" i="0" u="none" strike="noStrike" kern="120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3600" b="1" dirty="0">
              <a:solidFill>
                <a:prstClr val="white"/>
              </a:solidFill>
              <a:latin typeface="Calibri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0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204716" y="106741"/>
            <a:ext cx="86936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L" sz="2800" b="1" dirty="0" smtClean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Descripción </a:t>
            </a:r>
            <a:r>
              <a:rPr lang="es-CL" sz="2800" b="1" dirty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del trabajo intersectorial para la </a:t>
            </a:r>
            <a:endParaRPr lang="es-CL" sz="2800" b="1" dirty="0" smtClean="0">
              <a:solidFill>
                <a:prstClr val="black"/>
              </a:solidFill>
              <a:latin typeface="Corbel" panose="020B0503020204020204" pitchFamily="34" charset="0"/>
              <a:ea typeface="+mj-ea"/>
              <a:cs typeface="Helvetica"/>
            </a:endParaRPr>
          </a:p>
          <a:p>
            <a:pPr lvl="0">
              <a:defRPr/>
            </a:pPr>
            <a:r>
              <a:rPr lang="es-CL" sz="2800" b="1" dirty="0" smtClean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construcción </a:t>
            </a:r>
            <a:r>
              <a:rPr lang="es-CL" sz="2800" b="1" dirty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del Catálogo</a:t>
            </a:r>
          </a:p>
          <a:p>
            <a:pPr lvl="0">
              <a:defRPr/>
            </a:pPr>
            <a:endParaRPr lang="es-ES_tradnl" sz="2800" b="1" dirty="0">
              <a:solidFill>
                <a:prstClr val="black">
                  <a:lumMod val="95000"/>
                  <a:lumOff val="5000"/>
                </a:prstClr>
              </a:solidFill>
              <a:ea typeface="gobCL Heavy" charset="0"/>
              <a:cs typeface="gobCL Heavy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04716" y="1491736"/>
            <a:ext cx="640079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dirty="0" smtClean="0"/>
              <a:t>El </a:t>
            </a:r>
            <a:r>
              <a:rPr lang="es-CL" sz="2400" dirty="0"/>
              <a:t>Catálogo busca un lenguaje común </a:t>
            </a:r>
            <a:r>
              <a:rPr lang="es-CL" sz="2400" dirty="0" smtClean="0"/>
              <a:t>en torno </a:t>
            </a:r>
            <a:r>
              <a:rPr lang="es-CL" sz="2400" dirty="0"/>
              <a:t>a la definición de las </a:t>
            </a:r>
            <a:r>
              <a:rPr lang="es-CL" sz="2400" dirty="0" smtClean="0"/>
              <a:t>competencias transversales</a:t>
            </a:r>
            <a:r>
              <a:rPr lang="es-CL" sz="2400" dirty="0"/>
              <a:t>, asociadas a </a:t>
            </a:r>
            <a:r>
              <a:rPr lang="es-CL" sz="2400" dirty="0" smtClean="0"/>
              <a:t>desempeños laborales </a:t>
            </a:r>
            <a:r>
              <a:rPr lang="es-CL" sz="2400" dirty="0"/>
              <a:t>relevantes y se ordenan en </a:t>
            </a:r>
            <a:r>
              <a:rPr lang="es-CL" sz="2400" dirty="0" smtClean="0"/>
              <a:t>función de </a:t>
            </a:r>
            <a:r>
              <a:rPr lang="es-CL" sz="2400" dirty="0"/>
              <a:t>lineamientos metodológicos claros </a:t>
            </a:r>
            <a:r>
              <a:rPr lang="es-CL" sz="2400" dirty="0" smtClean="0"/>
              <a:t>para su </a:t>
            </a:r>
            <a:r>
              <a:rPr lang="es-CL" sz="2400" dirty="0"/>
              <a:t>levantamiento, formación, </a:t>
            </a:r>
            <a:r>
              <a:rPr lang="es-CL" sz="2400" dirty="0" smtClean="0"/>
              <a:t>evaluación y </a:t>
            </a:r>
            <a:r>
              <a:rPr lang="es-CL" sz="2400" dirty="0"/>
              <a:t>certificación. Considera 6 </a:t>
            </a:r>
            <a:r>
              <a:rPr lang="es-CL" sz="2400" dirty="0" smtClean="0"/>
              <a:t>competencias transversales</a:t>
            </a:r>
            <a:r>
              <a:rPr lang="es-CL" sz="2400" dirty="0"/>
              <a:t>, que constituyen el </a:t>
            </a:r>
            <a:r>
              <a:rPr lang="es-CL" sz="2400" dirty="0" smtClean="0"/>
              <a:t>corazón del tema </a:t>
            </a:r>
            <a:r>
              <a:rPr lang="es-CL" sz="2400" dirty="0"/>
              <a:t>y son: Comunicación, Trabajo </a:t>
            </a:r>
            <a:r>
              <a:rPr lang="es-CL" sz="2400" dirty="0" smtClean="0"/>
              <a:t>en Equipo</a:t>
            </a:r>
            <a:r>
              <a:rPr lang="es-CL" sz="2400" dirty="0"/>
              <a:t>, Resolución de problemas, </a:t>
            </a:r>
            <a:r>
              <a:rPr lang="es-CL" sz="2400" dirty="0" smtClean="0"/>
              <a:t>Iniciativa y Aprendizaje </a:t>
            </a:r>
            <a:r>
              <a:rPr lang="es-CL" sz="2400" dirty="0"/>
              <a:t>permanente, </a:t>
            </a:r>
            <a:r>
              <a:rPr lang="es-CL" sz="2400" dirty="0" smtClean="0"/>
              <a:t>Efectividad Personal </a:t>
            </a:r>
            <a:r>
              <a:rPr lang="es-CL" sz="2400" dirty="0"/>
              <a:t>y Conducta Segura y Autocuidado</a:t>
            </a:r>
            <a:endParaRPr lang="es-CL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995" y="1819275"/>
            <a:ext cx="455140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80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200712" y="270514"/>
            <a:ext cx="86677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CL" sz="2800" b="1" smtClean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Conceptualización </a:t>
            </a:r>
            <a:r>
              <a:rPr lang="es-CL" sz="2800" b="1" dirty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de políticas públicas intersectoriales</a:t>
            </a:r>
          </a:p>
          <a:p>
            <a:pPr lvl="0">
              <a:defRPr/>
            </a:pPr>
            <a:endParaRPr lang="es-ES_tradnl" sz="2800" b="1" dirty="0">
              <a:solidFill>
                <a:prstClr val="black">
                  <a:lumMod val="95000"/>
                  <a:lumOff val="5000"/>
                </a:prstClr>
              </a:solidFill>
              <a:ea typeface="gobCL Heavy" charset="0"/>
              <a:cs typeface="gobCL Heavy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19066" y="2071004"/>
            <a:ext cx="64007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dirty="0" smtClean="0"/>
              <a:t>La </a:t>
            </a:r>
            <a:r>
              <a:rPr lang="es-CL" sz="2400" dirty="0"/>
              <a:t>acción intersectorial es un </a:t>
            </a:r>
            <a:r>
              <a:rPr lang="es-CL" sz="2400" dirty="0" smtClean="0"/>
              <a:t>proceso y </a:t>
            </a:r>
            <a:r>
              <a:rPr lang="es-CL" sz="2400" dirty="0"/>
              <a:t>no un fin en sí mismo. Es una estrategia que </a:t>
            </a:r>
            <a:r>
              <a:rPr lang="es-CL" sz="2400" dirty="0" smtClean="0"/>
              <a:t>vincula a </a:t>
            </a:r>
            <a:r>
              <a:rPr lang="es-CL" sz="2400" dirty="0"/>
              <a:t>distintos actores mediante un trabajo </a:t>
            </a:r>
            <a:r>
              <a:rPr lang="es-CL" sz="2400" dirty="0" smtClean="0"/>
              <a:t>colaborativo con </a:t>
            </a:r>
            <a:r>
              <a:rPr lang="es-CL" sz="2400" dirty="0"/>
              <a:t>el fin de alcanzar de manera más eficiente y </a:t>
            </a:r>
            <a:r>
              <a:rPr lang="es-CL" sz="2400" dirty="0" smtClean="0"/>
              <a:t>eficaz objetivos </a:t>
            </a:r>
            <a:r>
              <a:rPr lang="es-CL" sz="2400" dirty="0"/>
              <a:t>de políticas públicas que, de suyo, no </a:t>
            </a:r>
            <a:r>
              <a:rPr lang="es-CL" sz="2400" dirty="0" smtClean="0"/>
              <a:t>podrían ser </a:t>
            </a:r>
            <a:r>
              <a:rPr lang="es-CL" sz="2400" dirty="0"/>
              <a:t>logrados por un solo </a:t>
            </a:r>
            <a:r>
              <a:rPr lang="es-CL" sz="2400" dirty="0" smtClean="0"/>
              <a:t>sector (Harris, 2011)</a:t>
            </a:r>
            <a:endParaRPr lang="es-CL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013" y="1288116"/>
            <a:ext cx="4501320" cy="424343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719066" y="5463674"/>
            <a:ext cx="11121267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CL" sz="1600" dirty="0" smtClean="0">
                <a:latin typeface="Verdana" panose="020B0604030504040204" pitchFamily="34" charset="0"/>
              </a:rPr>
              <a:t>La conceptualización que se presenta se realiza en base al texto de las autoras </a:t>
            </a:r>
            <a:r>
              <a:rPr lang="es-CL" sz="1600" dirty="0">
                <a:latin typeface="Verdana" panose="020B0604030504040204" pitchFamily="34" charset="0"/>
              </a:rPr>
              <a:t>Paula Bedregal y Andrea </a:t>
            </a:r>
            <a:r>
              <a:rPr lang="es-CL" sz="1600" dirty="0" smtClean="0">
                <a:latin typeface="Verdana" panose="020B0604030504040204" pitchFamily="34" charset="0"/>
              </a:rPr>
              <a:t>Torres,</a:t>
            </a:r>
            <a:r>
              <a:rPr lang="es-CL" sz="1600" dirty="0">
                <a:latin typeface="Verdana" panose="020B0604030504040204" pitchFamily="34" charset="0"/>
              </a:rPr>
              <a:t> </a:t>
            </a:r>
            <a:r>
              <a:rPr lang="es-CL" sz="1600" dirty="0" smtClean="0">
                <a:latin typeface="Verdana" panose="020B0604030504040204" pitchFamily="34" charset="0"/>
              </a:rPr>
              <a:t>Chile Crece Contigo: el desafío de crear políticas públicas intersectoriales de noviembre </a:t>
            </a:r>
            <a:r>
              <a:rPr lang="es-CL" sz="1600" dirty="0">
                <a:latin typeface="Verdana" panose="020B0604030504040204" pitchFamily="34" charset="0"/>
              </a:rPr>
              <a:t>2013, publicado en Clave de Políticas </a:t>
            </a:r>
            <a:r>
              <a:rPr lang="es-CL" sz="1600" dirty="0" smtClean="0">
                <a:latin typeface="Verdana" panose="020B0604030504040204" pitchFamily="34" charset="0"/>
              </a:rPr>
              <a:t>Públicas. Serie</a:t>
            </a:r>
            <a:r>
              <a:rPr lang="es-CL" sz="1600" dirty="0">
                <a:latin typeface="Verdana" panose="020B0604030504040204" pitchFamily="34" charset="0"/>
              </a:rPr>
              <a:t>: Desafíos en la Educación de Primera </a:t>
            </a:r>
            <a:r>
              <a:rPr lang="es-CL" sz="1600" dirty="0" smtClean="0">
                <a:latin typeface="Verdana" panose="020B0604030504040204" pitchFamily="34" charset="0"/>
              </a:rPr>
              <a:t>Infancia, Número 19 de la Universidad Diego Portales.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3914866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200712" y="270514"/>
            <a:ext cx="86677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CL" sz="2800" b="1" smtClean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Conceptualización </a:t>
            </a:r>
            <a:r>
              <a:rPr lang="es-CL" sz="2800" b="1" dirty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de políticas públicas intersectoriales</a:t>
            </a:r>
          </a:p>
          <a:p>
            <a:pPr lvl="0">
              <a:defRPr/>
            </a:pPr>
            <a:endParaRPr lang="es-ES_tradnl" sz="2800" b="1" dirty="0">
              <a:solidFill>
                <a:prstClr val="black">
                  <a:lumMod val="95000"/>
                  <a:lumOff val="5000"/>
                </a:prstClr>
              </a:solidFill>
              <a:ea typeface="gobCL Heavy" charset="0"/>
              <a:cs typeface="gobCL Heavy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00712" y="1877499"/>
            <a:ext cx="64007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dirty="0" smtClean="0"/>
              <a:t>Los </a:t>
            </a:r>
            <a:r>
              <a:rPr lang="es-CL" sz="2400" dirty="0"/>
              <a:t>sectores suelen corresponder y responder </a:t>
            </a:r>
            <a:r>
              <a:rPr lang="es-CL" sz="2400" dirty="0" smtClean="0"/>
              <a:t>a ámbitos </a:t>
            </a:r>
            <a:r>
              <a:rPr lang="es-CL" sz="2400" dirty="0"/>
              <a:t>específicos del aparato público, </a:t>
            </a:r>
            <a:r>
              <a:rPr lang="es-CL" sz="2400" dirty="0" smtClean="0"/>
              <a:t>por ejemplo salud</a:t>
            </a:r>
            <a:r>
              <a:rPr lang="es-CL" sz="2400" dirty="0"/>
              <a:t>, educación, vivienda o hacienda. Y </a:t>
            </a:r>
            <a:r>
              <a:rPr lang="es-CL" sz="2400" dirty="0" smtClean="0"/>
              <a:t>suelen estar </a:t>
            </a:r>
            <a:r>
              <a:rPr lang="es-CL" sz="2400" dirty="0"/>
              <a:t>representados por el quehacer ministerial y </a:t>
            </a:r>
            <a:r>
              <a:rPr lang="es-CL" sz="2400" dirty="0" smtClean="0"/>
              <a:t>las organizaciones </a:t>
            </a:r>
            <a:r>
              <a:rPr lang="es-CL" sz="2400" dirty="0"/>
              <a:t>vinculadas que permiten la acción </a:t>
            </a:r>
            <a:r>
              <a:rPr lang="es-CL" sz="2400" dirty="0" smtClean="0"/>
              <a:t>en torno </a:t>
            </a:r>
            <a:r>
              <a:rPr lang="es-CL" sz="2400" dirty="0"/>
              <a:t>a los </a:t>
            </a:r>
            <a:r>
              <a:rPr lang="es-CL" sz="2400" dirty="0" smtClean="0"/>
              <a:t>objetivos propuestos </a:t>
            </a:r>
            <a:r>
              <a:rPr lang="es-CL" sz="2400" dirty="0"/>
              <a:t>por las </a:t>
            </a:r>
            <a:r>
              <a:rPr lang="es-CL" sz="2400" dirty="0" smtClean="0"/>
              <a:t>reparticiones correspondientes</a:t>
            </a:r>
            <a:r>
              <a:rPr lang="es-CL" sz="2400" dirty="0"/>
              <a:t>.</a:t>
            </a:r>
            <a:endParaRPr lang="es-CL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762" y="1737849"/>
            <a:ext cx="4171950" cy="358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44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200712" y="270514"/>
            <a:ext cx="86677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CL" sz="2800" b="1" smtClean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Conceptualización </a:t>
            </a:r>
            <a:r>
              <a:rPr lang="es-CL" sz="2800" b="1" dirty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de políticas públicas intersectoriales</a:t>
            </a:r>
          </a:p>
          <a:p>
            <a:pPr lvl="0">
              <a:defRPr/>
            </a:pPr>
            <a:endParaRPr lang="es-ES_tradnl" sz="2800" b="1" dirty="0">
              <a:solidFill>
                <a:prstClr val="black">
                  <a:lumMod val="95000"/>
                  <a:lumOff val="5000"/>
                </a:prstClr>
              </a:solidFill>
              <a:ea typeface="gobCL Heavy" charset="0"/>
              <a:cs typeface="gobCL Heavy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00712" y="1591748"/>
            <a:ext cx="64007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dirty="0" smtClean="0"/>
              <a:t>La </a:t>
            </a:r>
            <a:r>
              <a:rPr lang="es-CL" sz="2400" dirty="0" err="1"/>
              <a:t>intersectorialidad</a:t>
            </a:r>
            <a:r>
              <a:rPr lang="es-CL" sz="2400" dirty="0"/>
              <a:t> se diferencia del </a:t>
            </a:r>
            <a:r>
              <a:rPr lang="es-CL" sz="2400" dirty="0" smtClean="0"/>
              <a:t>trabajo colaborativo </a:t>
            </a:r>
            <a:r>
              <a:rPr lang="es-CL" sz="2400" dirty="0"/>
              <a:t>en que éste último implica el trabajo </a:t>
            </a:r>
            <a:r>
              <a:rPr lang="es-CL" sz="2400" dirty="0" smtClean="0"/>
              <a:t>de personas </a:t>
            </a:r>
            <a:r>
              <a:rPr lang="es-CL" sz="2400" dirty="0"/>
              <a:t>(no sectores) de diversas </a:t>
            </a:r>
            <a:r>
              <a:rPr lang="es-CL" sz="2400" dirty="0" smtClean="0"/>
              <a:t>organizaciones para </a:t>
            </a:r>
            <a:r>
              <a:rPr lang="es-CL" sz="2400" dirty="0"/>
              <a:t>lograr un resultado. De este modo, el </a:t>
            </a:r>
            <a:r>
              <a:rPr lang="es-CL" sz="2400" dirty="0" smtClean="0"/>
              <a:t>trabajo intersectorial </a:t>
            </a:r>
            <a:r>
              <a:rPr lang="es-CL" sz="2400" dirty="0"/>
              <a:t>obliga a un trabajo colaborativo, no </a:t>
            </a:r>
            <a:r>
              <a:rPr lang="es-CL" sz="2400" dirty="0" smtClean="0"/>
              <a:t>así al </a:t>
            </a:r>
            <a:r>
              <a:rPr lang="es-CL" sz="2400" dirty="0"/>
              <a:t>revés. Por otra parte la alianza implica realizar </a:t>
            </a:r>
            <a:r>
              <a:rPr lang="es-CL" sz="2400" dirty="0" smtClean="0"/>
              <a:t>un acuerdo </a:t>
            </a:r>
            <a:r>
              <a:rPr lang="es-CL" sz="2400" dirty="0"/>
              <a:t>entre dos o más ámbitos, instituciones, </a:t>
            </a:r>
            <a:r>
              <a:rPr lang="es-CL" sz="2400" dirty="0" smtClean="0"/>
              <a:t>y/o sectores </a:t>
            </a:r>
            <a:r>
              <a:rPr lang="es-CL" sz="2400" dirty="0"/>
              <a:t>para trabajar de manera colectiva con el fin </a:t>
            </a:r>
            <a:r>
              <a:rPr lang="es-CL" sz="2400" dirty="0" smtClean="0"/>
              <a:t>de lograr </a:t>
            </a:r>
            <a:r>
              <a:rPr lang="es-CL" sz="2400" dirty="0"/>
              <a:t>un objetivo.</a:t>
            </a:r>
            <a:endParaRPr lang="es-CL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013" y="1591748"/>
            <a:ext cx="4444999" cy="324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12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200712" y="270514"/>
            <a:ext cx="86677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CL" sz="2800" b="1" smtClean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Conceptualización </a:t>
            </a:r>
            <a:r>
              <a:rPr lang="es-CL" sz="2800" b="1" dirty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de políticas públicas intersectoriales</a:t>
            </a:r>
          </a:p>
          <a:p>
            <a:pPr lvl="0">
              <a:defRPr/>
            </a:pPr>
            <a:endParaRPr lang="es-ES_tradnl" sz="2800" b="1" dirty="0">
              <a:solidFill>
                <a:prstClr val="black">
                  <a:lumMod val="95000"/>
                  <a:lumOff val="5000"/>
                </a:prstClr>
              </a:solidFill>
              <a:ea typeface="gobCL Heavy" charset="0"/>
              <a:cs typeface="gobCL Heavy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57875" y="2063236"/>
            <a:ext cx="64007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dirty="0" smtClean="0"/>
              <a:t>Actualmente</a:t>
            </a:r>
            <a:r>
              <a:rPr lang="es-CL" sz="2400" dirty="0"/>
              <a:t>, la acción intersectorial, colaborativa </a:t>
            </a:r>
            <a:r>
              <a:rPr lang="es-CL" sz="2400" dirty="0" smtClean="0"/>
              <a:t>y en </a:t>
            </a:r>
            <a:r>
              <a:rPr lang="es-CL" sz="2400" dirty="0"/>
              <a:t>alianza, es una de las estrategias que permitirían </a:t>
            </a:r>
            <a:r>
              <a:rPr lang="es-CL" sz="2400" dirty="0" smtClean="0"/>
              <a:t>dar cuenta </a:t>
            </a:r>
            <a:r>
              <a:rPr lang="es-CL" sz="2400" dirty="0"/>
              <a:t>de problemas sociales complejos (por </a:t>
            </a:r>
            <a:r>
              <a:rPr lang="es-CL" sz="2400" dirty="0" smtClean="0"/>
              <a:t>ejemplo protección </a:t>
            </a:r>
            <a:r>
              <a:rPr lang="es-CL" sz="2400" dirty="0"/>
              <a:t>de derechos humanos, seguridad </a:t>
            </a:r>
            <a:r>
              <a:rPr lang="es-CL" sz="2400" dirty="0" smtClean="0"/>
              <a:t>ciudadana, pobreza</a:t>
            </a:r>
            <a:r>
              <a:rPr lang="es-CL" sz="2400" dirty="0"/>
              <a:t>, exclusión social, desarrollo infantil, </a:t>
            </a:r>
            <a:r>
              <a:rPr lang="es-CL" sz="2400" dirty="0" smtClean="0"/>
              <a:t>entre otros</a:t>
            </a:r>
            <a:r>
              <a:rPr lang="es-CL" sz="2400" dirty="0"/>
              <a:t>.), los que requieren de respuestas de </a:t>
            </a:r>
            <a:r>
              <a:rPr lang="es-CL" sz="2400" dirty="0" smtClean="0"/>
              <a:t>múltiples sectores</a:t>
            </a:r>
            <a:r>
              <a:rPr lang="es-CL" sz="2400" dirty="0"/>
              <a:t>, concertados y organizados.</a:t>
            </a:r>
            <a:endParaRPr lang="es-CL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221" y="2063236"/>
            <a:ext cx="4791116" cy="319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90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200712" y="270514"/>
            <a:ext cx="86677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CL" sz="2800" b="1" smtClean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Conceptualización </a:t>
            </a:r>
            <a:r>
              <a:rPr lang="es-CL" sz="2800" b="1" dirty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de políticas públicas intersectoriales</a:t>
            </a:r>
          </a:p>
          <a:p>
            <a:pPr lvl="0">
              <a:defRPr/>
            </a:pPr>
            <a:endParaRPr lang="es-ES_tradnl" sz="2800" b="1" dirty="0">
              <a:solidFill>
                <a:prstClr val="black">
                  <a:lumMod val="95000"/>
                  <a:lumOff val="5000"/>
                </a:prstClr>
              </a:solidFill>
              <a:ea typeface="gobCL Heavy" charset="0"/>
              <a:cs typeface="gobCL Heavy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00725" y="1834636"/>
            <a:ext cx="64007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dirty="0" smtClean="0"/>
              <a:t>Para </a:t>
            </a:r>
            <a:r>
              <a:rPr lang="es-CL" sz="2400" dirty="0"/>
              <a:t>que exista en verdad un trabajo intersectorial </a:t>
            </a:r>
            <a:r>
              <a:rPr lang="es-CL" sz="2400" dirty="0" smtClean="0"/>
              <a:t>se requiere </a:t>
            </a:r>
            <a:r>
              <a:rPr lang="es-CL" sz="2400" dirty="0"/>
              <a:t>aplicar un enfoque de coordinación, </a:t>
            </a:r>
            <a:r>
              <a:rPr lang="es-CL" sz="2400" dirty="0" smtClean="0"/>
              <a:t>entendido como </a:t>
            </a:r>
            <a:r>
              <a:rPr lang="es-CL" sz="2400" dirty="0"/>
              <a:t>un proceso multidimensional (político y </a:t>
            </a:r>
            <a:r>
              <a:rPr lang="es-CL" sz="2400" dirty="0" smtClean="0"/>
              <a:t>técnico; participativo </a:t>
            </a:r>
            <a:r>
              <a:rPr lang="es-CL" sz="2400" dirty="0"/>
              <a:t>y concertado; vertical y horizontal), </a:t>
            </a:r>
            <a:r>
              <a:rPr lang="es-CL" sz="2400" dirty="0" smtClean="0"/>
              <a:t>de diversos </a:t>
            </a:r>
            <a:r>
              <a:rPr lang="es-CL" sz="2400" dirty="0"/>
              <a:t>alcances (macro, meso y micro), que </a:t>
            </a:r>
            <a:r>
              <a:rPr lang="es-CL" sz="2400" dirty="0" smtClean="0"/>
              <a:t>involucra a </a:t>
            </a:r>
            <a:r>
              <a:rPr lang="es-CL" sz="2400" dirty="0"/>
              <a:t>diversos sectores, y cuyo propósito es </a:t>
            </a:r>
            <a:r>
              <a:rPr lang="es-CL" sz="2400" dirty="0" smtClean="0"/>
              <a:t>articular esfuerzos </a:t>
            </a:r>
            <a:r>
              <a:rPr lang="es-CL" sz="2400" dirty="0"/>
              <a:t>y crear sinergias que permiten </a:t>
            </a:r>
            <a:r>
              <a:rPr lang="es-CL" sz="2400" dirty="0" smtClean="0"/>
              <a:t>alcanzar objetivos </a:t>
            </a:r>
            <a:r>
              <a:rPr lang="es-CL" sz="2400" dirty="0"/>
              <a:t>estratégicos.</a:t>
            </a:r>
            <a:endParaRPr lang="es-CL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696148"/>
            <a:ext cx="4743452" cy="377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28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200712" y="270514"/>
            <a:ext cx="86677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CL" sz="2800" b="1" smtClean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Conceptualización </a:t>
            </a:r>
            <a:r>
              <a:rPr lang="es-CL" sz="2800" b="1" dirty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de políticas públicas intersectoriales</a:t>
            </a:r>
          </a:p>
          <a:p>
            <a:pPr lvl="0">
              <a:defRPr/>
            </a:pPr>
            <a:endParaRPr lang="es-ES_tradnl" sz="2800" b="1" dirty="0">
              <a:solidFill>
                <a:prstClr val="black">
                  <a:lumMod val="95000"/>
                  <a:lumOff val="5000"/>
                </a:prstClr>
              </a:solidFill>
              <a:ea typeface="gobCL Heavy" charset="0"/>
              <a:cs typeface="gobCL Heavy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00712" y="1224621"/>
            <a:ext cx="71716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dirty="0" smtClean="0"/>
              <a:t>Para </a:t>
            </a:r>
            <a:r>
              <a:rPr lang="es-CL" sz="2400" dirty="0"/>
              <a:t>que la acción intersectorial funcione no </a:t>
            </a:r>
            <a:r>
              <a:rPr lang="es-CL" sz="2400" dirty="0" smtClean="0"/>
              <a:t>basta con </a:t>
            </a:r>
            <a:r>
              <a:rPr lang="es-CL" sz="2400" dirty="0"/>
              <a:t>que se logren coordinaciones </a:t>
            </a:r>
            <a:r>
              <a:rPr lang="es-CL" sz="2400" dirty="0" smtClean="0"/>
              <a:t>horizontales (entre </a:t>
            </a:r>
            <a:r>
              <a:rPr lang="es-CL" sz="2400" dirty="0"/>
              <a:t>sectores a un mismo nivel: por ejemplo </a:t>
            </a:r>
            <a:r>
              <a:rPr lang="es-CL" sz="2400" dirty="0" smtClean="0"/>
              <a:t>entre ministerios</a:t>
            </a:r>
            <a:r>
              <a:rPr lang="es-CL" sz="2400" dirty="0"/>
              <a:t>), sino que al interior de cada sector </a:t>
            </a:r>
            <a:r>
              <a:rPr lang="es-CL" sz="2400" dirty="0" smtClean="0"/>
              <a:t>debe existir </a:t>
            </a:r>
            <a:r>
              <a:rPr lang="es-CL" sz="2400" dirty="0"/>
              <a:t>también una coordinación vertical (niveles </a:t>
            </a:r>
            <a:r>
              <a:rPr lang="es-CL" sz="2400" dirty="0" smtClean="0"/>
              <a:t>de gobierno</a:t>
            </a:r>
            <a:r>
              <a:rPr lang="es-CL" sz="2400" dirty="0"/>
              <a:t>, niveles territoriales, niveles de </a:t>
            </a:r>
            <a:r>
              <a:rPr lang="es-CL" sz="2400" dirty="0" smtClean="0"/>
              <a:t>complejidad en </a:t>
            </a:r>
            <a:r>
              <a:rPr lang="es-CL" sz="2400" dirty="0"/>
              <a:t>un mismo sector). La coordinación </a:t>
            </a:r>
            <a:r>
              <a:rPr lang="es-CL" sz="2400" dirty="0" smtClean="0"/>
              <a:t>horizontal permite </a:t>
            </a:r>
            <a:r>
              <a:rPr lang="es-CL" sz="2400" dirty="0"/>
              <a:t>compilar los diversos recursos, </a:t>
            </a:r>
            <a:r>
              <a:rPr lang="es-CL" sz="2400" dirty="0" smtClean="0"/>
              <a:t>experiencias y </a:t>
            </a:r>
            <a:r>
              <a:rPr lang="es-CL" sz="2400" dirty="0"/>
              <a:t>competencias para resolver temas complejos </a:t>
            </a:r>
            <a:r>
              <a:rPr lang="es-CL" sz="2400" dirty="0" smtClean="0"/>
              <a:t>que escapan </a:t>
            </a:r>
            <a:r>
              <a:rPr lang="es-CL" sz="2400" dirty="0"/>
              <a:t>a la acción de un sector. Su fortaleza está </a:t>
            </a:r>
            <a:r>
              <a:rPr lang="es-CL" sz="2400" dirty="0" smtClean="0"/>
              <a:t>en construir </a:t>
            </a:r>
            <a:r>
              <a:rPr lang="es-CL" sz="2400" dirty="0"/>
              <a:t>capacidad y maximizar el uso de los </a:t>
            </a:r>
            <a:r>
              <a:rPr lang="es-CL" sz="2400" dirty="0" smtClean="0"/>
              <a:t>recursos. La </a:t>
            </a:r>
            <a:r>
              <a:rPr lang="es-CL" sz="2400" dirty="0"/>
              <a:t>coordinación vertical es clave para la consistencia </a:t>
            </a:r>
            <a:r>
              <a:rPr lang="es-CL" sz="2400" dirty="0" smtClean="0"/>
              <a:t>de la </a:t>
            </a:r>
            <a:r>
              <a:rPr lang="es-CL" sz="2400" dirty="0"/>
              <a:t>política, que típicamente se ve afectada a </a:t>
            </a:r>
            <a:r>
              <a:rPr lang="es-CL" sz="2400" dirty="0" smtClean="0"/>
              <a:t>propósito de </a:t>
            </a:r>
            <a:r>
              <a:rPr lang="es-CL" sz="2400" dirty="0"/>
              <a:t>las coordinaciones horizontales.</a:t>
            </a:r>
            <a:endParaRPr lang="es-CL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350" y="1628775"/>
            <a:ext cx="449580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01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200712" y="270514"/>
            <a:ext cx="86677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CL" sz="2800" b="1" smtClean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Conceptualización </a:t>
            </a:r>
            <a:r>
              <a:rPr lang="es-CL" sz="2800" b="1" dirty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de políticas públicas intersectoriales</a:t>
            </a:r>
          </a:p>
          <a:p>
            <a:pPr lvl="0">
              <a:defRPr/>
            </a:pPr>
            <a:endParaRPr lang="es-ES_tradnl" sz="2800" b="1" dirty="0">
              <a:solidFill>
                <a:prstClr val="black">
                  <a:lumMod val="95000"/>
                  <a:lumOff val="5000"/>
                </a:prstClr>
              </a:solidFill>
              <a:ea typeface="gobCL Heavy" charset="0"/>
              <a:cs typeface="gobCL Heavy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00712" y="1591748"/>
            <a:ext cx="64007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dirty="0" smtClean="0"/>
              <a:t>Para </a:t>
            </a:r>
            <a:r>
              <a:rPr lang="es-CL" sz="2400" dirty="0"/>
              <a:t>lograr un trabajo de </a:t>
            </a:r>
            <a:r>
              <a:rPr lang="es-CL" sz="2400" dirty="0" smtClean="0"/>
              <a:t>esta </a:t>
            </a:r>
            <a:r>
              <a:rPr lang="es-CL" sz="2400" dirty="0"/>
              <a:t>índole y que </a:t>
            </a:r>
            <a:r>
              <a:rPr lang="es-CL" sz="2400" dirty="0" smtClean="0"/>
              <a:t>éste sea </a:t>
            </a:r>
            <a:r>
              <a:rPr lang="es-CL" sz="2400" dirty="0"/>
              <a:t>efectivo, se requieren articular, al menos, dos</a:t>
            </a:r>
          </a:p>
          <a:p>
            <a:pPr algn="just"/>
            <a:r>
              <a:rPr lang="es-CL" sz="2400" dirty="0"/>
              <a:t>dimensiones clave de la coordinación</a:t>
            </a:r>
            <a:r>
              <a:rPr lang="es-CL" sz="2400" dirty="0" smtClean="0"/>
              <a:t>:</a:t>
            </a:r>
            <a:endParaRPr lang="es-CL" sz="2400" dirty="0"/>
          </a:p>
          <a:p>
            <a:pPr algn="just"/>
            <a:r>
              <a:rPr lang="es-CL" sz="2400" dirty="0"/>
              <a:t>• </a:t>
            </a:r>
            <a:r>
              <a:rPr lang="es-CL" sz="2400" b="1" dirty="0"/>
              <a:t>La movilización de recursos </a:t>
            </a:r>
            <a:r>
              <a:rPr lang="es-CL" sz="2400" dirty="0"/>
              <a:t>(equipos, redes), </a:t>
            </a:r>
            <a:r>
              <a:rPr lang="es-CL" sz="2400" dirty="0" smtClean="0"/>
              <a:t>lo que </a:t>
            </a:r>
            <a:r>
              <a:rPr lang="es-CL" sz="2400" dirty="0"/>
              <a:t>implica contar con liderazgos claros, trabajo </a:t>
            </a:r>
            <a:r>
              <a:rPr lang="es-CL" sz="2400" dirty="0" smtClean="0"/>
              <a:t>en equipo</a:t>
            </a:r>
            <a:r>
              <a:rPr lang="es-CL" sz="2400" dirty="0"/>
              <a:t>, objetivos comunes y confianza mutua.</a:t>
            </a:r>
          </a:p>
          <a:p>
            <a:pPr algn="just"/>
            <a:r>
              <a:rPr lang="es-CL" sz="2400" dirty="0"/>
              <a:t>• </a:t>
            </a:r>
            <a:r>
              <a:rPr lang="es-CL" sz="2400" b="1" dirty="0"/>
              <a:t>Contar con marcos de trabajo compartidos </a:t>
            </a:r>
            <a:r>
              <a:rPr lang="es-CL" sz="2400" dirty="0" smtClean="0"/>
              <a:t>que favorezcan </a:t>
            </a:r>
            <a:r>
              <a:rPr lang="es-CL" sz="2400" dirty="0"/>
              <a:t>la comprensión de la </a:t>
            </a:r>
            <a:r>
              <a:rPr lang="es-CL" sz="2400" dirty="0" smtClean="0"/>
              <a:t>situación, objetivos claros</a:t>
            </a:r>
            <a:r>
              <a:rPr lang="es-CL" sz="2400" dirty="0"/>
              <a:t>, roles y responsabilidades especificadas, </a:t>
            </a:r>
            <a:r>
              <a:rPr lang="es-CL" sz="2400" dirty="0" smtClean="0"/>
              <a:t>y procesos </a:t>
            </a:r>
            <a:r>
              <a:rPr lang="es-CL" sz="2400" dirty="0"/>
              <a:t>de planificación conjunta que </a:t>
            </a:r>
            <a:r>
              <a:rPr lang="es-CL" sz="2400" dirty="0" smtClean="0"/>
              <a:t>permitan visiones </a:t>
            </a:r>
            <a:r>
              <a:rPr lang="es-CL" sz="2400" dirty="0"/>
              <a:t>compartidas y sistemas de </a:t>
            </a:r>
            <a:r>
              <a:rPr lang="es-CL" sz="2400" dirty="0" smtClean="0"/>
              <a:t>información comunes </a:t>
            </a:r>
            <a:r>
              <a:rPr lang="es-CL" sz="2400" dirty="0"/>
              <a:t>y compartidos.</a:t>
            </a:r>
            <a:endParaRPr lang="es-CL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854" y="1894642"/>
            <a:ext cx="4804322" cy="391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3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200712" y="270514"/>
            <a:ext cx="86677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CL" sz="2800" b="1" smtClean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Conceptualización </a:t>
            </a:r>
            <a:r>
              <a:rPr lang="es-CL" sz="2800" b="1" dirty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de políticas públicas intersectoriales</a:t>
            </a:r>
          </a:p>
          <a:p>
            <a:pPr lvl="0">
              <a:defRPr/>
            </a:pPr>
            <a:endParaRPr lang="es-ES_tradnl" sz="2800" b="1" dirty="0">
              <a:solidFill>
                <a:prstClr val="black">
                  <a:lumMod val="95000"/>
                  <a:lumOff val="5000"/>
                </a:prstClr>
              </a:solidFill>
              <a:ea typeface="gobCL Heavy" charset="0"/>
              <a:cs typeface="gobCL Heavy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57874" y="1897660"/>
            <a:ext cx="6485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dirty="0" smtClean="0"/>
              <a:t>Además</a:t>
            </a:r>
            <a:r>
              <a:rPr lang="es-CL" sz="2400" dirty="0"/>
              <a:t>, también hay que asegurar dos aspectos </a:t>
            </a:r>
            <a:r>
              <a:rPr lang="es-CL" sz="2400" dirty="0" smtClean="0"/>
              <a:t>clave para </a:t>
            </a:r>
            <a:r>
              <a:rPr lang="es-CL" sz="2400" dirty="0"/>
              <a:t>afianzar el trabajo intersectorial:</a:t>
            </a:r>
          </a:p>
          <a:p>
            <a:pPr algn="just"/>
            <a:r>
              <a:rPr lang="es-CL" sz="2400" dirty="0"/>
              <a:t>• Asegurar un financiamiento </a:t>
            </a:r>
            <a:r>
              <a:rPr lang="es-CL" sz="2400" dirty="0" smtClean="0"/>
              <a:t>intersectorial, incorporando </a:t>
            </a:r>
            <a:r>
              <a:rPr lang="es-CL" sz="2400" dirty="0"/>
              <a:t>la racionalidad intersectorial en </a:t>
            </a:r>
            <a:r>
              <a:rPr lang="es-CL" sz="2400" dirty="0" smtClean="0"/>
              <a:t>el presupuesto</a:t>
            </a:r>
            <a:r>
              <a:rPr lang="es-CL" sz="2400" dirty="0"/>
              <a:t>. Este financiamiento debe </a:t>
            </a:r>
            <a:r>
              <a:rPr lang="es-CL" sz="2400" dirty="0" smtClean="0"/>
              <a:t>dirigirse hacia aquello </a:t>
            </a:r>
            <a:r>
              <a:rPr lang="es-CL" sz="2400" dirty="0"/>
              <a:t>que produce más impacto, y debe considerar </a:t>
            </a:r>
            <a:r>
              <a:rPr lang="es-CL" sz="2400" dirty="0" smtClean="0"/>
              <a:t>el presupuesto </a:t>
            </a:r>
            <a:r>
              <a:rPr lang="es-CL" sz="2400" dirty="0"/>
              <a:t>para acciones coordinadas entre </a:t>
            </a:r>
            <a:r>
              <a:rPr lang="es-CL" sz="2400" dirty="0" smtClean="0"/>
              <a:t>sectores de </a:t>
            </a:r>
            <a:r>
              <a:rPr lang="es-CL" sz="2400" dirty="0"/>
              <a:t>planificación, implementación y evaluación.</a:t>
            </a:r>
          </a:p>
          <a:p>
            <a:pPr algn="just"/>
            <a:r>
              <a:rPr lang="es-CL" sz="2400" dirty="0"/>
              <a:t>• Asegurar sistemas de </a:t>
            </a:r>
            <a:r>
              <a:rPr lang="es-CL" sz="2400" dirty="0" smtClean="0"/>
              <a:t>evaluación intersectoriales</a:t>
            </a:r>
            <a:r>
              <a:rPr lang="es-CL" sz="2400" dirty="0"/>
              <a:t>.</a:t>
            </a:r>
            <a:endParaRPr lang="es-CL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406" y="2459171"/>
            <a:ext cx="4783825" cy="267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95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200712" y="119826"/>
            <a:ext cx="83973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L" sz="2800" b="1" dirty="0" smtClean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Análisis </a:t>
            </a:r>
            <a:r>
              <a:rPr lang="es-CL" sz="2800" b="1" dirty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del Caso en función del concepto </a:t>
            </a:r>
            <a:endParaRPr lang="es-CL" sz="2800" b="1" dirty="0" smtClean="0">
              <a:solidFill>
                <a:prstClr val="black"/>
              </a:solidFill>
              <a:latin typeface="Corbel" panose="020B0503020204020204" pitchFamily="34" charset="0"/>
              <a:ea typeface="+mj-ea"/>
              <a:cs typeface="Helvetica"/>
            </a:endParaRPr>
          </a:p>
          <a:p>
            <a:pPr lvl="0">
              <a:defRPr/>
            </a:pPr>
            <a:r>
              <a:rPr lang="es-CL" sz="2800" b="1" dirty="0" smtClean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de </a:t>
            </a:r>
            <a:r>
              <a:rPr lang="es-CL" sz="2800" b="1" dirty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política pública intersectorial</a:t>
            </a:r>
          </a:p>
          <a:p>
            <a:pPr lvl="0">
              <a:defRPr/>
            </a:pPr>
            <a:endParaRPr lang="es-ES_tradnl" sz="2800" b="1" dirty="0">
              <a:solidFill>
                <a:prstClr val="black">
                  <a:lumMod val="95000"/>
                  <a:lumOff val="5000"/>
                </a:prstClr>
              </a:solidFill>
              <a:ea typeface="gobCL Heavy" charset="0"/>
              <a:cs typeface="gobCL Heavy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64485" y="1504821"/>
            <a:ext cx="62410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dirty="0" err="1" smtClean="0"/>
              <a:t>Intersectorialidad</a:t>
            </a:r>
            <a:r>
              <a:rPr lang="es-CL" sz="2400" dirty="0" smtClean="0"/>
              <a:t>, trabajo colaborativo y alianzas. (acuerdo </a:t>
            </a:r>
            <a:r>
              <a:rPr lang="es-CL" sz="2400" dirty="0"/>
              <a:t>entre dos o más ámbitos, instituciones, </a:t>
            </a:r>
            <a:r>
              <a:rPr lang="es-CL" sz="2400" dirty="0" smtClean="0"/>
              <a:t>y/o sectores </a:t>
            </a:r>
            <a:r>
              <a:rPr lang="es-CL" sz="2400" dirty="0"/>
              <a:t>para trabajar de manera colectiva con el fin </a:t>
            </a:r>
            <a:r>
              <a:rPr lang="es-CL" sz="2400" dirty="0" smtClean="0"/>
              <a:t>de lograr </a:t>
            </a:r>
            <a:r>
              <a:rPr lang="es-CL" sz="2400" dirty="0"/>
              <a:t>un </a:t>
            </a:r>
            <a:r>
              <a:rPr lang="es-CL" sz="2400" dirty="0" smtClean="0"/>
              <a:t>objetivo).</a:t>
            </a:r>
          </a:p>
          <a:p>
            <a:pPr algn="just"/>
            <a:endParaRPr lang="es-CL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 smtClean="0"/>
              <a:t>El trabajo del desarrollo del Catálogo entre </a:t>
            </a:r>
            <a:r>
              <a:rPr lang="es-CL" sz="2400" dirty="0" err="1" smtClean="0"/>
              <a:t>ChileValora</a:t>
            </a:r>
            <a:r>
              <a:rPr lang="es-CL" sz="2400" dirty="0" smtClean="0"/>
              <a:t>, </a:t>
            </a:r>
            <a:r>
              <a:rPr lang="es-CL" sz="2400" dirty="0" err="1" smtClean="0"/>
              <a:t>Sence</a:t>
            </a:r>
            <a:r>
              <a:rPr lang="es-CL" sz="2400" dirty="0" smtClean="0"/>
              <a:t> y MINEDUC, es una alianza.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 smtClean="0"/>
              <a:t>Se inicia en un trabajo de carácter colaborativo.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 smtClean="0"/>
              <a:t>Aspira a la </a:t>
            </a:r>
            <a:r>
              <a:rPr lang="es-CL" sz="2400" dirty="0" err="1" smtClean="0"/>
              <a:t>intersectorialidad</a:t>
            </a:r>
            <a:r>
              <a:rPr lang="es-CL" sz="2400" dirty="0" smtClean="0"/>
              <a:t>.</a:t>
            </a:r>
            <a:endParaRPr lang="es-CL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1" y="2045939"/>
            <a:ext cx="4479877" cy="344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4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41"/>
            <a:ext cx="13237699" cy="685421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21" y="67561"/>
            <a:ext cx="2236292" cy="95073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22577" y="1509267"/>
            <a:ext cx="68519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sz="3200" b="1" dirty="0" smtClean="0">
                <a:solidFill>
                  <a:prstClr val="white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Caso: </a:t>
            </a:r>
          </a:p>
          <a:p>
            <a:pPr lvl="0">
              <a:defRPr/>
            </a:pPr>
            <a:r>
              <a:rPr lang="es-ES" sz="3200" b="1" dirty="0" smtClean="0">
                <a:solidFill>
                  <a:prstClr val="white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Construcción e Implementación del Catálogo de Competencias Transversales para la Empleabilidad: </a:t>
            </a:r>
            <a:r>
              <a:rPr lang="es-ES" sz="3200" b="1" dirty="0" err="1" smtClean="0">
                <a:solidFill>
                  <a:prstClr val="white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Mineduc</a:t>
            </a:r>
            <a:r>
              <a:rPr lang="es-ES" sz="3200" b="1" dirty="0" smtClean="0">
                <a:solidFill>
                  <a:prstClr val="white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, </a:t>
            </a:r>
            <a:r>
              <a:rPr lang="es-ES" sz="3200" b="1" dirty="0" err="1" smtClean="0">
                <a:solidFill>
                  <a:prstClr val="white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Sence</a:t>
            </a:r>
            <a:r>
              <a:rPr lang="es-ES" sz="3200" b="1" dirty="0" smtClean="0">
                <a:solidFill>
                  <a:prstClr val="white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 y </a:t>
            </a:r>
            <a:r>
              <a:rPr lang="es-ES" sz="3200" b="1" dirty="0" err="1" smtClean="0">
                <a:solidFill>
                  <a:prstClr val="white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ChileValora</a:t>
            </a:r>
            <a:endParaRPr kumimoji="0" lang="es-CL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0" t="27135" r="12082"/>
          <a:stretch/>
        </p:blipFill>
        <p:spPr>
          <a:xfrm>
            <a:off x="6325212" y="-11703"/>
            <a:ext cx="11712939" cy="6864541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42631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200712" y="119826"/>
            <a:ext cx="83973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L" sz="2800" b="1" dirty="0" smtClean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Análisis </a:t>
            </a:r>
            <a:r>
              <a:rPr lang="es-CL" sz="2800" b="1" dirty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del Caso en función del concepto </a:t>
            </a:r>
            <a:endParaRPr lang="es-CL" sz="2800" b="1" dirty="0" smtClean="0">
              <a:solidFill>
                <a:prstClr val="black"/>
              </a:solidFill>
              <a:latin typeface="Corbel" panose="020B0503020204020204" pitchFamily="34" charset="0"/>
              <a:ea typeface="+mj-ea"/>
              <a:cs typeface="Helvetica"/>
            </a:endParaRPr>
          </a:p>
          <a:p>
            <a:pPr lvl="0">
              <a:defRPr/>
            </a:pPr>
            <a:r>
              <a:rPr lang="es-CL" sz="2800" b="1" dirty="0" smtClean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de </a:t>
            </a:r>
            <a:r>
              <a:rPr lang="es-CL" sz="2800" b="1" dirty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política pública intersectorial</a:t>
            </a:r>
          </a:p>
          <a:p>
            <a:pPr lvl="0">
              <a:defRPr/>
            </a:pPr>
            <a:endParaRPr lang="es-ES_tradnl" sz="2800" b="1" dirty="0">
              <a:solidFill>
                <a:prstClr val="black">
                  <a:lumMod val="95000"/>
                  <a:lumOff val="5000"/>
                </a:prstClr>
              </a:solidFill>
              <a:ea typeface="gobCL Heavy" charset="0"/>
              <a:cs typeface="gobCL Heavy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09894" y="2166811"/>
            <a:ext cx="59407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dirty="0" smtClean="0"/>
              <a:t>La alianza entre las tres instituciones ha permitido dar </a:t>
            </a:r>
            <a:r>
              <a:rPr lang="es-CL" sz="2400" dirty="0"/>
              <a:t>cuenta de </a:t>
            </a:r>
            <a:r>
              <a:rPr lang="es-CL" sz="2400" dirty="0" smtClean="0"/>
              <a:t>un problema social complejo que requiere </a:t>
            </a:r>
            <a:r>
              <a:rPr lang="es-CL" sz="2400" dirty="0"/>
              <a:t>de respuestas de múltiples sectores, concertados y organizados</a:t>
            </a:r>
            <a:r>
              <a:rPr lang="es-CL" sz="2400" dirty="0" smtClean="0"/>
              <a:t>.</a:t>
            </a:r>
          </a:p>
          <a:p>
            <a:pPr algn="just"/>
            <a:r>
              <a:rPr lang="es-CL" sz="2400" dirty="0" smtClean="0"/>
              <a:t>En el ámbito del trabajo y la educación, se comparten diagnósticos respecto a las brechas de CTS en estudiantes y trabajadores y se avanza instrumentalmente en el cierre de las mismas.</a:t>
            </a:r>
            <a:endParaRPr lang="es-CL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958" y="2166811"/>
            <a:ext cx="5092102" cy="345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17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200712" y="119826"/>
            <a:ext cx="83973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L" sz="2800" b="1" dirty="0" smtClean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Análisis </a:t>
            </a:r>
            <a:r>
              <a:rPr lang="es-CL" sz="2800" b="1" dirty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del Caso en función del concepto </a:t>
            </a:r>
            <a:endParaRPr lang="es-CL" sz="2800" b="1" dirty="0" smtClean="0">
              <a:solidFill>
                <a:prstClr val="black"/>
              </a:solidFill>
              <a:latin typeface="Corbel" panose="020B0503020204020204" pitchFamily="34" charset="0"/>
              <a:ea typeface="+mj-ea"/>
              <a:cs typeface="Helvetica"/>
            </a:endParaRPr>
          </a:p>
          <a:p>
            <a:pPr lvl="0">
              <a:defRPr/>
            </a:pPr>
            <a:r>
              <a:rPr lang="es-CL" sz="2800" b="1" dirty="0" smtClean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de </a:t>
            </a:r>
            <a:r>
              <a:rPr lang="es-CL" sz="2800" b="1" dirty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política pública intersectorial</a:t>
            </a:r>
          </a:p>
          <a:p>
            <a:pPr lvl="0">
              <a:defRPr/>
            </a:pPr>
            <a:endParaRPr lang="es-ES_tradnl" sz="2800" b="1" dirty="0">
              <a:solidFill>
                <a:prstClr val="black">
                  <a:lumMod val="95000"/>
                  <a:lumOff val="5000"/>
                </a:prstClr>
              </a:solidFill>
              <a:ea typeface="gobCL Heavy" charset="0"/>
              <a:cs typeface="gobCL Heavy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00713" y="2462432"/>
            <a:ext cx="59817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dirty="0" smtClean="0"/>
              <a:t>La aplicación del enfoque </a:t>
            </a:r>
            <a:r>
              <a:rPr lang="es-CL" sz="2400" dirty="0"/>
              <a:t>de coordinación, </a:t>
            </a:r>
            <a:r>
              <a:rPr lang="es-CL" sz="2400" dirty="0" smtClean="0"/>
              <a:t>entendido como </a:t>
            </a:r>
            <a:r>
              <a:rPr lang="es-CL" sz="2400" dirty="0"/>
              <a:t>un proceso multidimensional (político y </a:t>
            </a:r>
            <a:r>
              <a:rPr lang="es-CL" sz="2400" dirty="0" smtClean="0"/>
              <a:t>técnico; participativo </a:t>
            </a:r>
            <a:r>
              <a:rPr lang="es-CL" sz="2400" dirty="0"/>
              <a:t>y concertado; vertical y horizontal), </a:t>
            </a:r>
            <a:r>
              <a:rPr lang="es-CL" sz="2400" dirty="0" smtClean="0"/>
              <a:t>ha tenido </a:t>
            </a:r>
            <a:r>
              <a:rPr lang="es-CL" sz="2400" dirty="0"/>
              <a:t>alcances </a:t>
            </a:r>
            <a:r>
              <a:rPr lang="es-CL" sz="2400" dirty="0" smtClean="0"/>
              <a:t>micro sin impactar aún objetivos de carácter estratégico.</a:t>
            </a:r>
            <a:endParaRPr lang="es-CL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397" y="2150088"/>
            <a:ext cx="5286944" cy="297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5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200712" y="119826"/>
            <a:ext cx="83973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L" sz="2800" b="1" dirty="0" smtClean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Análisis </a:t>
            </a:r>
            <a:r>
              <a:rPr lang="es-CL" sz="2800" b="1" dirty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del Caso en función del concepto </a:t>
            </a:r>
            <a:endParaRPr lang="es-CL" sz="2800" b="1" dirty="0" smtClean="0">
              <a:solidFill>
                <a:prstClr val="black"/>
              </a:solidFill>
              <a:latin typeface="Corbel" panose="020B0503020204020204" pitchFamily="34" charset="0"/>
              <a:ea typeface="+mj-ea"/>
              <a:cs typeface="Helvetica"/>
            </a:endParaRPr>
          </a:p>
          <a:p>
            <a:pPr lvl="0">
              <a:defRPr/>
            </a:pPr>
            <a:r>
              <a:rPr lang="es-CL" sz="2800" b="1" dirty="0" smtClean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de </a:t>
            </a:r>
            <a:r>
              <a:rPr lang="es-CL" sz="2800" b="1" dirty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política pública intersectorial</a:t>
            </a:r>
          </a:p>
          <a:p>
            <a:pPr lvl="0">
              <a:defRPr/>
            </a:pPr>
            <a:endParaRPr lang="es-ES_tradnl" sz="2800" b="1" dirty="0">
              <a:solidFill>
                <a:prstClr val="black">
                  <a:lumMod val="95000"/>
                  <a:lumOff val="5000"/>
                </a:prstClr>
              </a:solidFill>
              <a:ea typeface="gobCL Heavy" charset="0"/>
              <a:cs typeface="gobCL Heavy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00712" y="1743236"/>
            <a:ext cx="71716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dirty="0" smtClean="0"/>
              <a:t>Las coordinaciones horizontales han sido de carácter parcial y fundamentalmente declarativas. Sin embargo se ha podido identificar y </a:t>
            </a:r>
            <a:r>
              <a:rPr lang="es-CL" sz="2400" dirty="0" err="1" smtClean="0"/>
              <a:t>disponibilizar</a:t>
            </a:r>
            <a:r>
              <a:rPr lang="es-CL" sz="2400" dirty="0" smtClean="0"/>
              <a:t> recursos y definir competencias para abordar la complejidad del problema.</a:t>
            </a:r>
          </a:p>
          <a:p>
            <a:pPr algn="just"/>
            <a:endParaRPr lang="es-CL" sz="2400" dirty="0" smtClean="0"/>
          </a:p>
          <a:p>
            <a:pPr algn="just"/>
            <a:r>
              <a:rPr lang="es-CL" sz="2400" dirty="0" smtClean="0"/>
              <a:t>La coordinación </a:t>
            </a:r>
            <a:r>
              <a:rPr lang="es-CL" sz="2400" dirty="0"/>
              <a:t>vertical (niveles </a:t>
            </a:r>
            <a:r>
              <a:rPr lang="es-CL" sz="2400" dirty="0" smtClean="0"/>
              <a:t>de gobierno</a:t>
            </a:r>
            <a:r>
              <a:rPr lang="es-CL" sz="2400" dirty="0"/>
              <a:t>, niveles territoriales, niveles de </a:t>
            </a:r>
            <a:r>
              <a:rPr lang="es-CL" sz="2400" dirty="0" smtClean="0"/>
              <a:t>complejidad en </a:t>
            </a:r>
            <a:r>
              <a:rPr lang="es-CL" sz="2400" dirty="0"/>
              <a:t>un mismo </a:t>
            </a:r>
            <a:r>
              <a:rPr lang="es-CL" sz="2400" dirty="0" smtClean="0"/>
              <a:t>sector), aún es un tema pendiente con avances específicos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807" y="1672568"/>
            <a:ext cx="3926988" cy="392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98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200712" y="1591748"/>
            <a:ext cx="64007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dirty="0" smtClean="0"/>
              <a:t>Para el logro de los propósitos de la alianza se consideraron:</a:t>
            </a:r>
            <a:endParaRPr lang="es-CL" sz="2400" dirty="0"/>
          </a:p>
          <a:p>
            <a:pPr algn="just"/>
            <a:r>
              <a:rPr lang="es-CL" sz="2400" dirty="0"/>
              <a:t>• </a:t>
            </a:r>
            <a:r>
              <a:rPr lang="es-CL" sz="2400" b="1" dirty="0"/>
              <a:t>La movilización de recursos </a:t>
            </a:r>
            <a:r>
              <a:rPr lang="es-CL" sz="2400" dirty="0"/>
              <a:t>(equipos, </a:t>
            </a:r>
            <a:r>
              <a:rPr lang="es-CL" sz="2400" dirty="0" smtClean="0"/>
              <a:t>redes, cooperación internacional), lo que implicó </a:t>
            </a:r>
            <a:r>
              <a:rPr lang="es-CL" sz="2400" dirty="0"/>
              <a:t>contar con liderazgos claros, trabajo </a:t>
            </a:r>
            <a:r>
              <a:rPr lang="es-CL" sz="2400" dirty="0" smtClean="0"/>
              <a:t>en equipo</a:t>
            </a:r>
            <a:r>
              <a:rPr lang="es-CL" sz="2400" dirty="0"/>
              <a:t>, objetivos comunes y confianza mutua.</a:t>
            </a:r>
          </a:p>
          <a:p>
            <a:pPr algn="just"/>
            <a:r>
              <a:rPr lang="es-CL" sz="2400" dirty="0"/>
              <a:t>• </a:t>
            </a:r>
            <a:r>
              <a:rPr lang="es-CL" sz="2400" b="1" dirty="0"/>
              <a:t>Contar con marcos de trabajo compartidos </a:t>
            </a:r>
            <a:r>
              <a:rPr lang="es-CL" sz="2400" dirty="0" smtClean="0"/>
              <a:t>que favorezcan </a:t>
            </a:r>
            <a:r>
              <a:rPr lang="es-CL" sz="2400" dirty="0"/>
              <a:t>la comprensión de la </a:t>
            </a:r>
            <a:r>
              <a:rPr lang="es-CL" sz="2400" dirty="0" smtClean="0"/>
              <a:t>situación, objetivos claros</a:t>
            </a:r>
            <a:r>
              <a:rPr lang="es-CL" sz="2400" dirty="0"/>
              <a:t>, roles y responsabilidades especificadas, </a:t>
            </a:r>
            <a:r>
              <a:rPr lang="es-CL" sz="2400" dirty="0" smtClean="0"/>
              <a:t>y procesos </a:t>
            </a:r>
            <a:r>
              <a:rPr lang="es-CL" sz="2400" dirty="0"/>
              <a:t>de planificación conjunta que </a:t>
            </a:r>
            <a:r>
              <a:rPr lang="es-CL" sz="2400" dirty="0" smtClean="0"/>
              <a:t>permitan visiones </a:t>
            </a:r>
            <a:r>
              <a:rPr lang="es-CL" sz="2400" dirty="0"/>
              <a:t>compartidas y sistemas de </a:t>
            </a:r>
            <a:r>
              <a:rPr lang="es-CL" sz="2400" dirty="0" smtClean="0"/>
              <a:t>información comunes </a:t>
            </a:r>
            <a:r>
              <a:rPr lang="es-CL" sz="2400" dirty="0"/>
              <a:t>y compartidos.</a:t>
            </a:r>
            <a:endParaRPr lang="es-CL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854" y="1894642"/>
            <a:ext cx="4804322" cy="391852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00712" y="119826"/>
            <a:ext cx="83973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L" sz="2800" b="1" dirty="0" smtClean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Análisis </a:t>
            </a:r>
            <a:r>
              <a:rPr lang="es-CL" sz="2800" b="1" dirty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del Caso en función del concepto </a:t>
            </a:r>
            <a:endParaRPr lang="es-CL" sz="2800" b="1" dirty="0" smtClean="0">
              <a:solidFill>
                <a:prstClr val="black"/>
              </a:solidFill>
              <a:latin typeface="Corbel" panose="020B0503020204020204" pitchFamily="34" charset="0"/>
              <a:ea typeface="+mj-ea"/>
              <a:cs typeface="Helvetica"/>
            </a:endParaRPr>
          </a:p>
          <a:p>
            <a:pPr lvl="0">
              <a:defRPr/>
            </a:pPr>
            <a:r>
              <a:rPr lang="es-CL" sz="2800" b="1" dirty="0" smtClean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de </a:t>
            </a:r>
            <a:r>
              <a:rPr lang="es-CL" sz="2800" b="1" dirty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política pública intersectorial</a:t>
            </a:r>
          </a:p>
          <a:p>
            <a:pPr lvl="0">
              <a:defRPr/>
            </a:pPr>
            <a:endParaRPr lang="es-ES_tradnl" sz="2800" b="1" dirty="0">
              <a:solidFill>
                <a:prstClr val="black">
                  <a:lumMod val="95000"/>
                  <a:lumOff val="5000"/>
                </a:prstClr>
              </a:solidFill>
              <a:ea typeface="gobCL Heavy" charset="0"/>
              <a:cs typeface="gobCL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34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1"/>
            <a:ext cx="9134901" cy="4525963"/>
          </a:xfrm>
        </p:spPr>
        <p:txBody>
          <a:bodyPr>
            <a:normAutofit/>
          </a:bodyPr>
          <a:lstStyle/>
          <a:p>
            <a:pPr marL="857250" indent="-857250" algn="just">
              <a:buFont typeface="+mj-lt"/>
              <a:buAutoNum type="romanUcPeriod"/>
            </a:pPr>
            <a:r>
              <a:rPr lang="es-CL" sz="3200" dirty="0" smtClean="0"/>
              <a:t>Descripción del trabajo intersectorial para la construcción del Catálogo</a:t>
            </a:r>
          </a:p>
          <a:p>
            <a:pPr marL="857250" indent="-857250" algn="just">
              <a:buFont typeface="+mj-lt"/>
              <a:buAutoNum type="romanUcPeriod"/>
            </a:pPr>
            <a:r>
              <a:rPr lang="es-CL" sz="3200" dirty="0" smtClean="0"/>
              <a:t>Conceptualización de políticas públicas intersectoriales</a:t>
            </a:r>
          </a:p>
          <a:p>
            <a:pPr marL="857250" indent="-857250" algn="just">
              <a:buFont typeface="+mj-lt"/>
              <a:buAutoNum type="romanUcPeriod"/>
            </a:pPr>
            <a:r>
              <a:rPr lang="es-CL" sz="3200" dirty="0" smtClean="0"/>
              <a:t>Análisis del Caso en función del concepto de política pública intersectorial</a:t>
            </a:r>
          </a:p>
          <a:p>
            <a:pPr marL="857250" indent="-857250" algn="just">
              <a:buFont typeface="+mj-lt"/>
              <a:buAutoNum type="romanUcPeriod"/>
            </a:pPr>
            <a:r>
              <a:rPr lang="es-CL" sz="3200" dirty="0" smtClean="0"/>
              <a:t>Contribuciones a la reflexión de un modelo de </a:t>
            </a:r>
            <a:r>
              <a:rPr lang="es-CL" sz="3200" dirty="0" err="1" smtClean="0"/>
              <a:t>intersectorialidad</a:t>
            </a:r>
            <a:r>
              <a:rPr lang="es-CL" sz="3200" dirty="0" smtClean="0"/>
              <a:t> para las CTS.</a:t>
            </a:r>
            <a:endParaRPr lang="es-CL" sz="3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200712" y="270514"/>
            <a:ext cx="31522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CL" sz="2800" b="1" dirty="0" smtClean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Estructura del Caso</a:t>
            </a:r>
            <a:endParaRPr lang="es-ES_tradnl" sz="2800" b="1" dirty="0">
              <a:solidFill>
                <a:prstClr val="black">
                  <a:lumMod val="95000"/>
                  <a:lumOff val="5000"/>
                </a:prstClr>
              </a:solidFill>
              <a:ea typeface="gobCL Heavy" charset="0"/>
              <a:cs typeface="gobCL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28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Marcador de conteni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1442721"/>
              </p:ext>
            </p:extLst>
          </p:nvPr>
        </p:nvGraphicFramePr>
        <p:xfrm>
          <a:off x="6694098" y="2241052"/>
          <a:ext cx="5279366" cy="3962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4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45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63054">
                <a:tc>
                  <a:txBody>
                    <a:bodyPr/>
                    <a:lstStyle/>
                    <a:p>
                      <a:endParaRPr lang="es-ES_tradnl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rbel" panose="020B0503020204020204" pitchFamily="34" charset="0"/>
                        </a:rPr>
                        <a:t>Reconocer </a:t>
                      </a:r>
                      <a:r>
                        <a:rPr lang="es-CL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rbel" panose="020B0503020204020204" pitchFamily="34" charset="0"/>
                        </a:rPr>
                        <a:t>formalmente las </a:t>
                      </a:r>
                      <a:r>
                        <a:rPr lang="es-CL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rbel" panose="020B0503020204020204" pitchFamily="34" charset="0"/>
                        </a:rPr>
                        <a:t>competencias laborales </a:t>
                      </a:r>
                      <a:r>
                        <a:rPr lang="es-CL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rbel" panose="020B0503020204020204" pitchFamily="34" charset="0"/>
                        </a:rPr>
                        <a:t>de las personas, independiente de la forma en que hayan sido adquiridas y de si tienen o no </a:t>
                      </a:r>
                      <a:r>
                        <a:rPr lang="es-CL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rbel" panose="020B0503020204020204" pitchFamily="34" charset="0"/>
                        </a:rPr>
                        <a:t>un título </a:t>
                      </a:r>
                      <a:r>
                        <a:rPr lang="es-CL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rbel" panose="020B0503020204020204" pitchFamily="34" charset="0"/>
                        </a:rPr>
                        <a:t>o grado académico</a:t>
                      </a:r>
                      <a:r>
                        <a:rPr lang="es-CL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rbel" panose="020B0503020204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0665">
                <a:tc>
                  <a:txBody>
                    <a:bodyPr/>
                    <a:lstStyle/>
                    <a:p>
                      <a:pPr marL="0" marR="0" indent="0" algn="ctr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800" b="1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obCL Heavy" charset="0"/>
                        <a:ea typeface="gobCL Heavy" charset="0"/>
                        <a:cs typeface="gobCL Heavy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rbel" panose="020B0503020204020204" pitchFamily="34" charset="0"/>
                          <a:ea typeface="Segoe UI" pitchFamily="34" charset="0"/>
                          <a:cs typeface="Segoe UI" pitchFamily="34" charset="0"/>
                        </a:rPr>
                        <a:t>Favorecer las oportunidades de </a:t>
                      </a:r>
                      <a:r>
                        <a:rPr lang="es-CL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rbel" panose="020B0503020204020204" pitchFamily="34" charset="0"/>
                          <a:ea typeface="Segoe UI" pitchFamily="34" charset="0"/>
                          <a:cs typeface="Segoe UI" pitchFamily="34" charset="0"/>
                        </a:rPr>
                        <a:t>aprendizaje</a:t>
                      </a:r>
                      <a:r>
                        <a:rPr lang="es-CL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rbel" panose="020B0503020204020204" pitchFamily="34" charset="0"/>
                          <a:ea typeface="Segoe UI" pitchFamily="34" charset="0"/>
                          <a:cs typeface="Segoe UI" pitchFamily="34" charset="0"/>
                        </a:rPr>
                        <a:t> continuo</a:t>
                      </a:r>
                      <a:r>
                        <a:rPr lang="es-CL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rbel" panose="020B0503020204020204" pitchFamily="34" charset="0"/>
                          <a:ea typeface="Segoe UI" pitchFamily="34" charset="0"/>
                          <a:cs typeface="Segoe UI" pitchFamily="34" charset="0"/>
                        </a:rPr>
                        <a:t> de las personas, su reconocimiento y valorización</a:t>
                      </a:r>
                      <a:endParaRPr lang="es-CL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rbel" panose="020B0503020204020204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34759">
                <a:tc>
                  <a:txBody>
                    <a:bodyPr/>
                    <a:lstStyle/>
                    <a:p>
                      <a:pPr marL="0" marR="0" indent="0" algn="ctr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4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obCL Light" charset="0"/>
                        <a:ea typeface="gobCL Light" charset="0"/>
                        <a:cs typeface="gobCL Light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rbel" panose="020B0503020204020204" pitchFamily="34" charset="0"/>
                          <a:ea typeface="Segoe UI" pitchFamily="34" charset="0"/>
                          <a:cs typeface="Segoe UI" pitchFamily="34" charset="0"/>
                        </a:rPr>
                        <a:t>Disponer de información </a:t>
                      </a:r>
                      <a:r>
                        <a:rPr lang="es-ES" sz="16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rbel" panose="020B0503020204020204" pitchFamily="34" charset="0"/>
                          <a:ea typeface="Segoe UI" pitchFamily="34" charset="0"/>
                          <a:cs typeface="Segoe UI" pitchFamily="34" charset="0"/>
                        </a:rPr>
                        <a:t>para los sistemas de capacitación laboral y educación técnica.</a:t>
                      </a:r>
                    </a:p>
                    <a:p>
                      <a:pPr marL="0" marR="0" lvl="0" indent="0" algn="just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rbel" panose="020B0503020204020204" pitchFamily="34" charset="0"/>
                          <a:ea typeface="Segoe UI" pitchFamily="34" charset="0"/>
                          <a:cs typeface="Segoe UI" pitchFamily="34" charset="0"/>
                        </a:rPr>
                        <a:t>Aportar pertinencia</a:t>
                      </a:r>
                      <a:r>
                        <a:rPr lang="es-ES" sz="16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rbel" panose="020B0503020204020204" pitchFamily="34" charset="0"/>
                          <a:ea typeface="Segoe UI" pitchFamily="34" charset="0"/>
                          <a:cs typeface="Segoe UI" pitchFamily="34" charset="0"/>
                        </a:rPr>
                        <a:t>, desde los perfiles del catálogo, a los procesos de formación según los requerimientos del mercado laboral y favorecer el </a:t>
                      </a:r>
                      <a:r>
                        <a:rPr lang="es-ES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rbel" panose="020B0503020204020204" pitchFamily="34" charset="0"/>
                          <a:ea typeface="Segoe UI" pitchFamily="34" charset="0"/>
                          <a:cs typeface="Segoe UI" pitchFamily="34" charset="0"/>
                        </a:rPr>
                        <a:t>reconocimiento de los aprendizajes previos.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8" name="Imagen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965" y="2505566"/>
            <a:ext cx="686414" cy="6426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012" y="3501761"/>
            <a:ext cx="626935" cy="77989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922" y="4916977"/>
            <a:ext cx="929113" cy="650789"/>
          </a:xfrm>
          <a:prstGeom prst="rect">
            <a:avLst/>
          </a:prstGeom>
        </p:spPr>
      </p:pic>
      <p:graphicFrame>
        <p:nvGraphicFramePr>
          <p:cNvPr id="22" name="Tabla 21"/>
          <p:cNvGraphicFramePr>
            <a:graphicFrameLocks noGrp="1"/>
          </p:cNvGraphicFramePr>
          <p:nvPr>
            <p:extLst/>
          </p:nvPr>
        </p:nvGraphicFramePr>
        <p:xfrm>
          <a:off x="6694098" y="1328468"/>
          <a:ext cx="5279365" cy="57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93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74137">
                <a:tc>
                  <a:txBody>
                    <a:bodyPr/>
                    <a:lstStyle/>
                    <a:p>
                      <a:pPr marL="0" marR="0" indent="0" algn="ctr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800" b="1" dirty="0">
                          <a:latin typeface="Corbel" panose="020B0503020204020204" pitchFamily="34" charset="0"/>
                          <a:ea typeface="gobCL" charset="0"/>
                          <a:cs typeface="gobCL" charset="0"/>
                        </a:rPr>
                        <a:t>Propósito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214360" y="1328468"/>
          <a:ext cx="5871454" cy="57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4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74137">
                <a:tc>
                  <a:txBody>
                    <a:bodyPr/>
                    <a:lstStyle/>
                    <a:p>
                      <a:pPr marL="0" marR="0" indent="0" algn="ctr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800" b="1" dirty="0" smtClean="0">
                          <a:latin typeface="Corbel" panose="020B0503020204020204" pitchFamily="34" charset="0"/>
                          <a:ea typeface="gobCL" charset="0"/>
                          <a:cs typeface="gobCL" charset="0"/>
                        </a:rPr>
                        <a:t>Directorio</a:t>
                      </a:r>
                      <a:r>
                        <a:rPr lang="es-CL" sz="2800" b="1" baseline="0" dirty="0" smtClean="0">
                          <a:latin typeface="Corbel" panose="020B0503020204020204" pitchFamily="34" charset="0"/>
                          <a:ea typeface="gobCL" charset="0"/>
                          <a:cs typeface="gobCL" charset="0"/>
                        </a:rPr>
                        <a:t> Tripartito</a:t>
                      </a:r>
                      <a:endParaRPr lang="es-CL" sz="2800" b="1" dirty="0">
                        <a:latin typeface="Corbel" panose="020B0503020204020204" pitchFamily="34" charset="0"/>
                        <a:ea typeface="gobCL" charset="0"/>
                        <a:cs typeface="gobCL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555269" y="2227735"/>
            <a:ext cx="1440724" cy="1456299"/>
            <a:chOff x="555269" y="2227735"/>
            <a:chExt cx="1440724" cy="1456299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69" y="2227735"/>
              <a:ext cx="1440724" cy="1456299"/>
            </a:xfrm>
            <a:prstGeom prst="rect">
              <a:avLst/>
            </a:prstGeom>
          </p:spPr>
        </p:pic>
        <p:pic>
          <p:nvPicPr>
            <p:cNvPr id="13" name="Picture 2" descr="C:\Users\Antonio Ortiz\Pictures\Logos sectores\1084_cpc-logo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732" y="2680034"/>
              <a:ext cx="985658" cy="551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upo 5"/>
          <p:cNvGrpSpPr/>
          <p:nvPr/>
        </p:nvGrpSpPr>
        <p:grpSpPr>
          <a:xfrm>
            <a:off x="2373493" y="2241052"/>
            <a:ext cx="1448512" cy="1456300"/>
            <a:chOff x="2311742" y="2227735"/>
            <a:chExt cx="1448512" cy="1456300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1742" y="2227735"/>
              <a:ext cx="1448512" cy="1456300"/>
            </a:xfrm>
            <a:prstGeom prst="rect">
              <a:avLst/>
            </a:prstGeom>
          </p:spPr>
        </p:pic>
        <p:pic>
          <p:nvPicPr>
            <p:cNvPr id="14" name="Picture 3" descr="C:\Users\Antonio Ortiz\Pictures\Logos sectores\Logo-Cut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336" y="2680034"/>
              <a:ext cx="982510" cy="454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upo 4"/>
          <p:cNvGrpSpPr/>
          <p:nvPr/>
        </p:nvGrpSpPr>
        <p:grpSpPr>
          <a:xfrm>
            <a:off x="4199505" y="2227733"/>
            <a:ext cx="1440724" cy="1456299"/>
            <a:chOff x="4102355" y="2227734"/>
            <a:chExt cx="1440724" cy="1456299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2355" y="2227734"/>
              <a:ext cx="1440724" cy="1456299"/>
            </a:xfrm>
            <a:prstGeom prst="rect">
              <a:avLst/>
            </a:prstGeom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0871" y="2654203"/>
              <a:ext cx="723691" cy="63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ángulo 3"/>
          <p:cNvSpPr/>
          <p:nvPr/>
        </p:nvSpPr>
        <p:spPr>
          <a:xfrm>
            <a:off x="214361" y="4147237"/>
            <a:ext cx="58714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>
                <a:latin typeface="Corbel" panose="020B0503020204020204" pitchFamily="34" charset="0"/>
                <a:ea typeface="gobCL" charset="0"/>
                <a:cs typeface="gobCL" charset="0"/>
              </a:rPr>
              <a:t>Está constituido por un directorio</a:t>
            </a:r>
            <a:r>
              <a:rPr lang="es-CL" spc="300" dirty="0">
                <a:latin typeface="Corbel" panose="020B0503020204020204" pitchFamily="34" charset="0"/>
                <a:ea typeface="gobCL" charset="0"/>
                <a:cs typeface="gobCL" charset="0"/>
              </a:rPr>
              <a:t>, </a:t>
            </a:r>
            <a:r>
              <a:rPr lang="es-CL" dirty="0">
                <a:latin typeface="Corbel" panose="020B0503020204020204" pitchFamily="34" charset="0"/>
                <a:ea typeface="gobCL" charset="0"/>
                <a:cs typeface="gobCL" charset="0"/>
              </a:rPr>
              <a:t>integrado en forma </a:t>
            </a:r>
            <a:r>
              <a:rPr lang="es-CL" b="1" dirty="0">
                <a:solidFill>
                  <a:srgbClr val="0070C0"/>
                </a:solidFill>
                <a:latin typeface="Corbel" panose="020B0503020204020204" pitchFamily="34" charset="0"/>
                <a:ea typeface="gobCL" charset="0"/>
                <a:cs typeface="gobCL" charset="0"/>
              </a:rPr>
              <a:t>tripartita, paritaria y </a:t>
            </a:r>
            <a:r>
              <a:rPr lang="es-CL" b="1" dirty="0" smtClean="0">
                <a:solidFill>
                  <a:srgbClr val="0070C0"/>
                </a:solidFill>
                <a:latin typeface="Corbel" panose="020B0503020204020204" pitchFamily="34" charset="0"/>
                <a:ea typeface="gobCL" charset="0"/>
                <a:cs typeface="gobCL" charset="0"/>
              </a:rPr>
              <a:t>con carácter resolutivo por:</a:t>
            </a:r>
          </a:p>
          <a:p>
            <a:pPr marL="285750" indent="-285750" algn="just"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</a:pPr>
            <a:r>
              <a:rPr lang="es-CL" dirty="0">
                <a:latin typeface="Corbel" panose="020B0503020204020204" pitchFamily="34" charset="0"/>
              </a:rPr>
              <a:t>3 representantes de empleadores.</a:t>
            </a:r>
          </a:p>
          <a:p>
            <a:pPr marL="285750" indent="-285750" algn="just"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</a:pPr>
            <a:r>
              <a:rPr lang="es-CL" dirty="0" smtClean="0">
                <a:latin typeface="Corbel" panose="020B0503020204020204" pitchFamily="34" charset="0"/>
              </a:rPr>
              <a:t>3 representantes </a:t>
            </a:r>
            <a:r>
              <a:rPr lang="es-CL" dirty="0">
                <a:latin typeface="Corbel" panose="020B0503020204020204" pitchFamily="34" charset="0"/>
              </a:rPr>
              <a:t>de </a:t>
            </a:r>
            <a:r>
              <a:rPr lang="es-CL" dirty="0" smtClean="0">
                <a:latin typeface="Corbel" panose="020B0503020204020204" pitchFamily="34" charset="0"/>
              </a:rPr>
              <a:t>trabajadores.</a:t>
            </a:r>
          </a:p>
          <a:p>
            <a:pPr marL="285750" indent="-285750" algn="just"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</a:pPr>
            <a:r>
              <a:rPr lang="es-CL" dirty="0" smtClean="0">
                <a:latin typeface="Corbel" panose="020B0503020204020204" pitchFamily="34" charset="0"/>
              </a:rPr>
              <a:t>3 </a:t>
            </a:r>
            <a:r>
              <a:rPr lang="es-CL" dirty="0">
                <a:latin typeface="Corbel" panose="020B0503020204020204" pitchFamily="34" charset="0"/>
              </a:rPr>
              <a:t>del </a:t>
            </a:r>
            <a:r>
              <a:rPr lang="es-CL" dirty="0" smtClean="0">
                <a:latin typeface="Corbel" panose="020B0503020204020204" pitchFamily="34" charset="0"/>
              </a:rPr>
              <a:t>Estado (Ministros </a:t>
            </a:r>
            <a:r>
              <a:rPr lang="es-CL" dirty="0">
                <a:latin typeface="Corbel" panose="020B0503020204020204" pitchFamily="34" charset="0"/>
              </a:rPr>
              <a:t>de Educación, Trabajo y Economía</a:t>
            </a:r>
            <a:r>
              <a:rPr lang="es-CL" dirty="0" smtClean="0">
                <a:latin typeface="Corbel" panose="020B0503020204020204" pitchFamily="34" charset="0"/>
              </a:rPr>
              <a:t>).</a:t>
            </a:r>
          </a:p>
          <a:p>
            <a:pPr marL="285750" indent="-285750" algn="just">
              <a:buClr>
                <a:srgbClr val="0070C0"/>
              </a:buClr>
              <a:buSzPct val="80000"/>
              <a:buFont typeface="Wingdings" panose="05000000000000000000" pitchFamily="2" charset="2"/>
              <a:buChar char="ü"/>
            </a:pPr>
            <a:r>
              <a:rPr lang="es-CL" dirty="0" smtClean="0">
                <a:latin typeface="Corbel" panose="020B0503020204020204" pitchFamily="34" charset="0"/>
              </a:rPr>
              <a:t>1 secretaría ejecutiva.</a:t>
            </a:r>
            <a:endParaRPr lang="es-CL" dirty="0">
              <a:latin typeface="Corbel" panose="020B0503020204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14360" y="79445"/>
            <a:ext cx="462177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CL" sz="2800" b="1" dirty="0" smtClean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Nuestra institución: </a:t>
            </a:r>
          </a:p>
          <a:p>
            <a:pPr lvl="0">
              <a:defRPr/>
            </a:pPr>
            <a:r>
              <a:rPr lang="es-CL" sz="2800" b="1" dirty="0" smtClean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Su conformación y propósito</a:t>
            </a:r>
            <a:endParaRPr lang="es-ES_tradnl" sz="2800" b="1" dirty="0">
              <a:solidFill>
                <a:prstClr val="black">
                  <a:lumMod val="95000"/>
                  <a:lumOff val="5000"/>
                </a:prstClr>
              </a:solidFill>
              <a:ea typeface="gobCL Heavy" charset="0"/>
              <a:cs typeface="gobCL Heavy" charset="0"/>
            </a:endParaRPr>
          </a:p>
        </p:txBody>
      </p:sp>
      <p:graphicFrame>
        <p:nvGraphicFramePr>
          <p:cNvPr id="23" name="Tabla 22"/>
          <p:cNvGraphicFramePr>
            <a:graphicFrameLocks noGrp="1"/>
          </p:cNvGraphicFramePr>
          <p:nvPr>
            <p:extLst/>
          </p:nvPr>
        </p:nvGraphicFramePr>
        <p:xfrm>
          <a:off x="214360" y="1298254"/>
          <a:ext cx="5871454" cy="57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4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74137">
                <a:tc>
                  <a:txBody>
                    <a:bodyPr/>
                    <a:lstStyle/>
                    <a:p>
                      <a:pPr marL="0" marR="0" indent="0" algn="ctr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800" b="1" dirty="0" smtClean="0">
                          <a:latin typeface="Corbel" panose="020B0503020204020204" pitchFamily="34" charset="0"/>
                          <a:ea typeface="gobCL" charset="0"/>
                          <a:cs typeface="gobCL" charset="0"/>
                        </a:rPr>
                        <a:t>Directorio</a:t>
                      </a:r>
                      <a:r>
                        <a:rPr lang="es-CL" sz="2800" b="1" baseline="0" dirty="0" smtClean="0">
                          <a:latin typeface="Corbel" panose="020B0503020204020204" pitchFamily="34" charset="0"/>
                          <a:ea typeface="gobCL" charset="0"/>
                          <a:cs typeface="gobCL" charset="0"/>
                        </a:rPr>
                        <a:t> Tripartito</a:t>
                      </a:r>
                      <a:endParaRPr lang="es-CL" sz="2800" b="1" dirty="0">
                        <a:latin typeface="Corbel" panose="020B0503020204020204" pitchFamily="34" charset="0"/>
                        <a:ea typeface="gobCL" charset="0"/>
                        <a:cs typeface="gobCL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24" name="Grupo 23"/>
          <p:cNvGrpSpPr/>
          <p:nvPr/>
        </p:nvGrpSpPr>
        <p:grpSpPr>
          <a:xfrm>
            <a:off x="555269" y="2197521"/>
            <a:ext cx="1440724" cy="1456299"/>
            <a:chOff x="555269" y="2227735"/>
            <a:chExt cx="1440724" cy="1456299"/>
          </a:xfrm>
        </p:grpSpPr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69" y="2227735"/>
              <a:ext cx="1440724" cy="1456299"/>
            </a:xfrm>
            <a:prstGeom prst="rect">
              <a:avLst/>
            </a:prstGeom>
          </p:spPr>
        </p:pic>
        <p:pic>
          <p:nvPicPr>
            <p:cNvPr id="26" name="Picture 2" descr="C:\Users\Antonio Ortiz\Pictures\Logos sectores\1084_cpc-logo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732" y="2680034"/>
              <a:ext cx="985658" cy="551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upo 26"/>
          <p:cNvGrpSpPr/>
          <p:nvPr/>
        </p:nvGrpSpPr>
        <p:grpSpPr>
          <a:xfrm>
            <a:off x="2373493" y="2210838"/>
            <a:ext cx="1448512" cy="1456300"/>
            <a:chOff x="2311742" y="2227735"/>
            <a:chExt cx="1448512" cy="1456300"/>
          </a:xfrm>
        </p:grpSpPr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1742" y="2227735"/>
              <a:ext cx="1448512" cy="1456300"/>
            </a:xfrm>
            <a:prstGeom prst="rect">
              <a:avLst/>
            </a:prstGeom>
          </p:spPr>
        </p:pic>
        <p:pic>
          <p:nvPicPr>
            <p:cNvPr id="29" name="Picture 3" descr="C:\Users\Antonio Ortiz\Pictures\Logos sectores\Logo-Cut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336" y="2680034"/>
              <a:ext cx="982510" cy="454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upo 29"/>
          <p:cNvGrpSpPr/>
          <p:nvPr/>
        </p:nvGrpSpPr>
        <p:grpSpPr>
          <a:xfrm>
            <a:off x="4199505" y="2197519"/>
            <a:ext cx="1440724" cy="1456299"/>
            <a:chOff x="4102355" y="2227734"/>
            <a:chExt cx="1440724" cy="1456299"/>
          </a:xfrm>
        </p:grpSpPr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2355" y="2227734"/>
              <a:ext cx="1440724" cy="1456299"/>
            </a:xfrm>
            <a:prstGeom prst="rect">
              <a:avLst/>
            </a:prstGeom>
          </p:spPr>
        </p:pic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0871" y="2654203"/>
              <a:ext cx="723691" cy="63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204716" y="1400332"/>
            <a:ext cx="83387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dirty="0"/>
              <a:t>La elaboración del Catálogo </a:t>
            </a:r>
            <a:r>
              <a:rPr lang="es-CL" sz="2400" dirty="0" smtClean="0"/>
              <a:t>de Competencias </a:t>
            </a:r>
            <a:r>
              <a:rPr lang="es-CL" sz="2400" dirty="0"/>
              <a:t>Laborales para </a:t>
            </a:r>
            <a:r>
              <a:rPr lang="es-CL" sz="2400" dirty="0" smtClean="0"/>
              <a:t>la Empleabilidad</a:t>
            </a:r>
            <a:r>
              <a:rPr lang="es-CL" sz="2400" dirty="0"/>
              <a:t>, </a:t>
            </a:r>
            <a:r>
              <a:rPr lang="es-CL" sz="2400" dirty="0" smtClean="0"/>
              <a:t>se relaciona directamente con </a:t>
            </a:r>
            <a:r>
              <a:rPr lang="es-CL" sz="2400" dirty="0"/>
              <a:t>el quehacer del Ministerio de </a:t>
            </a:r>
            <a:r>
              <a:rPr lang="es-CL" sz="2400" dirty="0" smtClean="0"/>
              <a:t>Educación, el Servicio Nacional </a:t>
            </a:r>
            <a:r>
              <a:rPr lang="es-CL" sz="2400" dirty="0"/>
              <a:t>de Capacitación y </a:t>
            </a:r>
            <a:r>
              <a:rPr lang="es-CL" sz="2400" dirty="0" smtClean="0"/>
              <a:t>Empleo (SENCE</a:t>
            </a:r>
            <a:r>
              <a:rPr lang="es-CL" sz="2400" dirty="0"/>
              <a:t>), y </a:t>
            </a:r>
            <a:r>
              <a:rPr lang="es-CL" sz="2400" dirty="0" err="1"/>
              <a:t>ChileValora</a:t>
            </a:r>
            <a:r>
              <a:rPr lang="es-CL" sz="2400" dirty="0"/>
              <a:t>. Compartimos </a:t>
            </a:r>
            <a:r>
              <a:rPr lang="es-CL" sz="2400" dirty="0" smtClean="0"/>
              <a:t>con estas </a:t>
            </a:r>
            <a:r>
              <a:rPr lang="es-CL" sz="2400" dirty="0"/>
              <a:t>instituciones el desafío de </a:t>
            </a:r>
            <a:r>
              <a:rPr lang="es-CL" sz="2400" dirty="0" smtClean="0"/>
              <a:t>reconocer las </a:t>
            </a:r>
            <a:r>
              <a:rPr lang="es-CL" sz="2400" dirty="0"/>
              <a:t>competencias laborales de las </a:t>
            </a:r>
            <a:r>
              <a:rPr lang="es-CL" sz="2400" dirty="0" smtClean="0"/>
              <a:t>personas, independientemente </a:t>
            </a:r>
            <a:r>
              <a:rPr lang="es-CL" sz="2400" dirty="0"/>
              <a:t>de cómo las </a:t>
            </a:r>
            <a:r>
              <a:rPr lang="es-CL" sz="2400" dirty="0" smtClean="0"/>
              <a:t>hayan obtenido</a:t>
            </a:r>
            <a:r>
              <a:rPr lang="es-CL" sz="2400" dirty="0"/>
              <a:t>, mediante procesos </a:t>
            </a:r>
            <a:r>
              <a:rPr lang="es-CL" sz="2400" dirty="0" smtClean="0"/>
              <a:t>de evaluación</a:t>
            </a:r>
            <a:r>
              <a:rPr lang="es-CL" sz="2400" dirty="0"/>
              <a:t> </a:t>
            </a:r>
            <a:r>
              <a:rPr lang="es-CL" sz="2400" dirty="0" smtClean="0"/>
              <a:t>y </a:t>
            </a:r>
            <a:r>
              <a:rPr lang="es-CL" sz="2400" dirty="0"/>
              <a:t>certificación basados en </a:t>
            </a:r>
            <a:r>
              <a:rPr lang="es-CL" sz="2400" dirty="0" smtClean="0"/>
              <a:t>estándares definidos </a:t>
            </a:r>
            <a:r>
              <a:rPr lang="es-CL" sz="2400" dirty="0"/>
              <a:t>con los </a:t>
            </a:r>
            <a:r>
              <a:rPr lang="es-CL" sz="2400" dirty="0" smtClean="0"/>
              <a:t>sectores productivos</a:t>
            </a:r>
            <a:r>
              <a:rPr lang="es-CL" sz="2400" dirty="0"/>
              <a:t>. </a:t>
            </a:r>
            <a:r>
              <a:rPr lang="es-CL" sz="2400" dirty="0" smtClean="0"/>
              <a:t>Al mismo </a:t>
            </a:r>
            <a:r>
              <a:rPr lang="es-CL" sz="2400" dirty="0"/>
              <a:t>tiempo, buscamos orientar </a:t>
            </a:r>
            <a:r>
              <a:rPr lang="es-CL" sz="2400" dirty="0" smtClean="0"/>
              <a:t>una oferta </a:t>
            </a:r>
            <a:r>
              <a:rPr lang="es-CL" sz="2400" dirty="0"/>
              <a:t>formativa basada en </a:t>
            </a:r>
            <a:r>
              <a:rPr lang="es-CL" sz="2400" dirty="0" smtClean="0"/>
              <a:t>competencias laborales</a:t>
            </a:r>
            <a:r>
              <a:rPr lang="es-CL" sz="2400" dirty="0"/>
              <a:t>, tanto en el ámbito de </a:t>
            </a:r>
            <a:r>
              <a:rPr lang="es-CL" sz="2400" dirty="0" smtClean="0"/>
              <a:t>la capacitación </a:t>
            </a:r>
            <a:r>
              <a:rPr lang="es-CL" sz="2400" dirty="0"/>
              <a:t>laboral, como de la </a:t>
            </a:r>
            <a:r>
              <a:rPr lang="es-CL" sz="2400" dirty="0" smtClean="0"/>
              <a:t>formación técnica </a:t>
            </a:r>
            <a:r>
              <a:rPr lang="es-CL" sz="2400" dirty="0"/>
              <a:t>de nivel medio y superior con </a:t>
            </a:r>
            <a:r>
              <a:rPr lang="es-CL" sz="2400" dirty="0" smtClean="0"/>
              <a:t>miras a </a:t>
            </a:r>
            <a:r>
              <a:rPr lang="es-CL" sz="2400" dirty="0"/>
              <a:t>la formación </a:t>
            </a:r>
            <a:r>
              <a:rPr lang="es-CL" sz="2400" dirty="0" smtClean="0"/>
              <a:t>continua.</a:t>
            </a:r>
            <a:endParaRPr lang="es-CL" sz="2400" dirty="0"/>
          </a:p>
        </p:txBody>
      </p:sp>
      <p:sp>
        <p:nvSpPr>
          <p:cNvPr id="6" name="Rectángulo 5"/>
          <p:cNvSpPr/>
          <p:nvPr/>
        </p:nvSpPr>
        <p:spPr>
          <a:xfrm>
            <a:off x="204716" y="106741"/>
            <a:ext cx="86936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L" sz="2800" b="1" dirty="0" smtClean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Descripción </a:t>
            </a:r>
            <a:r>
              <a:rPr lang="es-CL" sz="2800" b="1" dirty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del trabajo intersectorial para la </a:t>
            </a:r>
            <a:endParaRPr lang="es-CL" sz="2800" b="1" dirty="0" smtClean="0">
              <a:solidFill>
                <a:prstClr val="black"/>
              </a:solidFill>
              <a:latin typeface="Corbel" panose="020B0503020204020204" pitchFamily="34" charset="0"/>
              <a:ea typeface="+mj-ea"/>
              <a:cs typeface="Helvetica"/>
            </a:endParaRPr>
          </a:p>
          <a:p>
            <a:pPr lvl="0">
              <a:defRPr/>
            </a:pPr>
            <a:r>
              <a:rPr lang="es-CL" sz="2800" b="1" dirty="0" smtClean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construcción </a:t>
            </a:r>
            <a:r>
              <a:rPr lang="es-CL" sz="2800" b="1" dirty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del </a:t>
            </a:r>
            <a:r>
              <a:rPr lang="es-CL" sz="2800" b="1" dirty="0" smtClean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Catálogo</a:t>
            </a:r>
            <a:endParaRPr lang="es-CL" sz="2800" b="1" dirty="0">
              <a:solidFill>
                <a:prstClr val="black"/>
              </a:solidFill>
              <a:latin typeface="Corbel" panose="020B0503020204020204" pitchFamily="34" charset="0"/>
              <a:ea typeface="+mj-ea"/>
              <a:cs typeface="Helvetica"/>
            </a:endParaRPr>
          </a:p>
          <a:p>
            <a:pPr lvl="0">
              <a:defRPr/>
            </a:pPr>
            <a:endParaRPr lang="es-ES_tradnl" sz="2800" b="1" dirty="0">
              <a:solidFill>
                <a:prstClr val="black">
                  <a:lumMod val="95000"/>
                  <a:lumOff val="5000"/>
                </a:prstClr>
              </a:solidFill>
              <a:ea typeface="gobCL Heavy" charset="0"/>
              <a:cs typeface="gobCL Heavy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7463" y="1746913"/>
            <a:ext cx="2525073" cy="341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24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204716" y="106741"/>
            <a:ext cx="86936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L" sz="2800" b="1" dirty="0" smtClean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Descripción </a:t>
            </a:r>
            <a:r>
              <a:rPr lang="es-CL" sz="2800" b="1" dirty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del trabajo intersectorial para la </a:t>
            </a:r>
            <a:endParaRPr lang="es-CL" sz="2800" b="1" dirty="0" smtClean="0">
              <a:solidFill>
                <a:prstClr val="black"/>
              </a:solidFill>
              <a:latin typeface="Corbel" panose="020B0503020204020204" pitchFamily="34" charset="0"/>
              <a:ea typeface="+mj-ea"/>
              <a:cs typeface="Helvetica"/>
            </a:endParaRPr>
          </a:p>
          <a:p>
            <a:pPr lvl="0">
              <a:defRPr/>
            </a:pPr>
            <a:r>
              <a:rPr lang="es-CL" sz="2800" b="1" dirty="0" smtClean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construcción </a:t>
            </a:r>
            <a:r>
              <a:rPr lang="es-CL" sz="2800" b="1" dirty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del Catálogo</a:t>
            </a:r>
          </a:p>
          <a:p>
            <a:pPr lvl="0">
              <a:defRPr/>
            </a:pPr>
            <a:endParaRPr lang="es-ES_tradnl" sz="2800" b="1" dirty="0">
              <a:solidFill>
                <a:prstClr val="black">
                  <a:lumMod val="95000"/>
                  <a:lumOff val="5000"/>
                </a:prstClr>
              </a:solidFill>
              <a:ea typeface="gobCL Heavy" charset="0"/>
              <a:cs typeface="gobCL Heavy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282363" y="1570714"/>
            <a:ext cx="70589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dirty="0"/>
              <a:t>En consecuencia, una de nuestras </a:t>
            </a:r>
            <a:r>
              <a:rPr lang="es-CL" sz="2400" dirty="0" smtClean="0"/>
              <a:t>tareas primordiales </a:t>
            </a:r>
            <a:r>
              <a:rPr lang="es-CL" sz="2400" dirty="0"/>
              <a:t>es contribuir a una </a:t>
            </a:r>
            <a:r>
              <a:rPr lang="es-CL" sz="2400" dirty="0" smtClean="0"/>
              <a:t>mejor articulación </a:t>
            </a:r>
            <a:r>
              <a:rPr lang="es-CL" sz="2400" dirty="0"/>
              <a:t>entre el mundo del trabajo y el </a:t>
            </a:r>
            <a:r>
              <a:rPr lang="es-CL" sz="2400" dirty="0" smtClean="0"/>
              <a:t> de la </a:t>
            </a:r>
            <a:r>
              <a:rPr lang="es-CL" sz="2400" dirty="0"/>
              <a:t>educación para reducir la brecha que </a:t>
            </a:r>
            <a:r>
              <a:rPr lang="es-CL" sz="2400" dirty="0" smtClean="0"/>
              <a:t>hoy existe </a:t>
            </a:r>
            <a:r>
              <a:rPr lang="es-CL" sz="2400" dirty="0"/>
              <a:t>entre la oferta formativa y la </a:t>
            </a:r>
            <a:r>
              <a:rPr lang="es-CL" sz="2400" dirty="0" smtClean="0"/>
              <a:t>demanda de </a:t>
            </a:r>
            <a:r>
              <a:rPr lang="es-CL" sz="2400" dirty="0"/>
              <a:t>competencias desde el mercado </a:t>
            </a:r>
            <a:r>
              <a:rPr lang="es-CL" sz="2400" dirty="0" smtClean="0"/>
              <a:t>laboral. Queremos </a:t>
            </a:r>
            <a:r>
              <a:rPr lang="es-CL" sz="2400" dirty="0"/>
              <a:t>que Chile pueda alcanzar </a:t>
            </a:r>
            <a:r>
              <a:rPr lang="es-CL" sz="2400" dirty="0" smtClean="0"/>
              <a:t>un sistema de </a:t>
            </a:r>
            <a:r>
              <a:rPr lang="es-CL" sz="2400" dirty="0"/>
              <a:t>formación para el trabajo </a:t>
            </a:r>
            <a:r>
              <a:rPr lang="es-CL" sz="2400" dirty="0" smtClean="0"/>
              <a:t>que integre y reconozca </a:t>
            </a:r>
            <a:r>
              <a:rPr lang="es-CL" sz="2400" dirty="0"/>
              <a:t>los distintos </a:t>
            </a:r>
            <a:r>
              <a:rPr lang="es-CL" sz="2400" dirty="0" smtClean="0"/>
              <a:t>saberes y </a:t>
            </a:r>
            <a:r>
              <a:rPr lang="es-CL" sz="2400" dirty="0"/>
              <a:t>niveles, facilitando la movilidad </a:t>
            </a:r>
            <a:r>
              <a:rPr lang="es-CL" sz="2400" dirty="0" smtClean="0"/>
              <a:t>laboral ascendente </a:t>
            </a:r>
            <a:r>
              <a:rPr lang="es-CL" sz="2400" dirty="0"/>
              <a:t>y una mayor equidad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30" y="2169566"/>
            <a:ext cx="3451179" cy="221861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174194" y="5156023"/>
            <a:ext cx="9835000" cy="1200329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pPr algn="ctr"/>
            <a:r>
              <a:rPr lang="es-CL" sz="3600" dirty="0" smtClean="0"/>
              <a:t>Objetivos que interpelan más allá </a:t>
            </a:r>
          </a:p>
          <a:p>
            <a:pPr algn="ctr"/>
            <a:r>
              <a:rPr lang="es-CL" sz="3600" dirty="0" smtClean="0"/>
              <a:t>del quehacer específico de cada institución o sector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2511699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204716" y="106741"/>
            <a:ext cx="86936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L" sz="2800" b="1" dirty="0" smtClean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Descripción </a:t>
            </a:r>
            <a:r>
              <a:rPr lang="es-CL" sz="2800" b="1" dirty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del trabajo intersectorial para la </a:t>
            </a:r>
            <a:endParaRPr lang="es-CL" sz="2800" b="1" dirty="0" smtClean="0">
              <a:solidFill>
                <a:prstClr val="black"/>
              </a:solidFill>
              <a:latin typeface="Corbel" panose="020B0503020204020204" pitchFamily="34" charset="0"/>
              <a:ea typeface="+mj-ea"/>
              <a:cs typeface="Helvetica"/>
            </a:endParaRPr>
          </a:p>
          <a:p>
            <a:pPr lvl="0">
              <a:defRPr/>
            </a:pPr>
            <a:r>
              <a:rPr lang="es-CL" sz="2800" b="1" dirty="0" smtClean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construcción </a:t>
            </a:r>
            <a:r>
              <a:rPr lang="es-CL" sz="2800" b="1" dirty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del Catálogo</a:t>
            </a:r>
          </a:p>
          <a:p>
            <a:pPr lvl="0">
              <a:defRPr/>
            </a:pPr>
            <a:endParaRPr lang="es-ES_tradnl" sz="2800" b="1" dirty="0">
              <a:solidFill>
                <a:prstClr val="black">
                  <a:lumMod val="95000"/>
                  <a:lumOff val="5000"/>
                </a:prstClr>
              </a:solidFill>
              <a:ea typeface="gobCL Heavy" charset="0"/>
              <a:cs typeface="gobCL Heavy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14351" y="1411847"/>
            <a:ext cx="108555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dirty="0" smtClean="0"/>
              <a:t>Se requería</a:t>
            </a:r>
            <a:r>
              <a:rPr lang="es-CL" sz="2400" dirty="0"/>
              <a:t>, por lo tanto, avanzar en </a:t>
            </a:r>
            <a:r>
              <a:rPr lang="es-CL" sz="2400" dirty="0" smtClean="0"/>
              <a:t>la conceptualización </a:t>
            </a:r>
            <a:r>
              <a:rPr lang="es-CL" sz="2400" dirty="0"/>
              <a:t>y sistematización </a:t>
            </a:r>
            <a:r>
              <a:rPr lang="es-CL" sz="2400" dirty="0" smtClean="0"/>
              <a:t>de estas </a:t>
            </a:r>
            <a:r>
              <a:rPr lang="es-CL" sz="2400" dirty="0"/>
              <a:t>competencias </a:t>
            </a:r>
            <a:r>
              <a:rPr lang="es-CL" sz="2400" dirty="0" smtClean="0"/>
              <a:t>de modo de </a:t>
            </a:r>
            <a:r>
              <a:rPr lang="es-CL" sz="2400" dirty="0"/>
              <a:t>contar con una mejor </a:t>
            </a:r>
            <a:r>
              <a:rPr lang="es-CL" sz="2400" dirty="0" smtClean="0"/>
              <a:t>identificación, definición </a:t>
            </a:r>
            <a:r>
              <a:rPr lang="es-CL" sz="2400" dirty="0"/>
              <a:t>y evaluación de ellas en el </a:t>
            </a:r>
            <a:r>
              <a:rPr lang="es-CL" sz="2400" dirty="0" smtClean="0"/>
              <a:t>marco del </a:t>
            </a:r>
            <a:r>
              <a:rPr lang="es-CL" sz="2400" dirty="0"/>
              <a:t>sistema de certificación de </a:t>
            </a:r>
            <a:r>
              <a:rPr lang="es-CL" sz="2400" dirty="0" smtClean="0"/>
              <a:t>competencias laborales</a:t>
            </a:r>
            <a:r>
              <a:rPr lang="es-CL" sz="2400" dirty="0"/>
              <a:t>, </a:t>
            </a:r>
            <a:r>
              <a:rPr lang="es-CL" sz="2400" dirty="0" smtClean="0"/>
              <a:t>la formación para el trabajo y la educación técnico profesional. Junto a lo anterior, se buscó adecuarlas </a:t>
            </a:r>
            <a:r>
              <a:rPr lang="es-CL" sz="2400" dirty="0"/>
              <a:t>a los </a:t>
            </a:r>
            <a:r>
              <a:rPr lang="es-CL" sz="2400" dirty="0" smtClean="0"/>
              <a:t>distintos niveles </a:t>
            </a:r>
            <a:r>
              <a:rPr lang="es-CL" sz="2400" dirty="0"/>
              <a:t>del Marco de Cualificaciones para </a:t>
            </a:r>
            <a:r>
              <a:rPr lang="es-CL" sz="2400" dirty="0" smtClean="0"/>
              <a:t>la Formación </a:t>
            </a:r>
            <a:r>
              <a:rPr lang="es-CL" sz="2400" dirty="0"/>
              <a:t>y la Certificación </a:t>
            </a:r>
            <a:r>
              <a:rPr lang="es-CL" sz="2400" dirty="0" smtClean="0"/>
              <a:t>Laboral (base del Marco de Cualificaciones para la Formación Técnico Profesional).</a:t>
            </a:r>
            <a:endParaRPr lang="es-CL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465" y="4266801"/>
            <a:ext cx="5036735" cy="225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05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204716" y="106741"/>
            <a:ext cx="86936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L" sz="2800" b="1" dirty="0" smtClean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Descripción </a:t>
            </a:r>
            <a:r>
              <a:rPr lang="es-CL" sz="2800" b="1" dirty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del trabajo intersectorial para la </a:t>
            </a:r>
            <a:endParaRPr lang="es-CL" sz="2800" b="1" dirty="0" smtClean="0">
              <a:solidFill>
                <a:prstClr val="black"/>
              </a:solidFill>
              <a:latin typeface="Corbel" panose="020B0503020204020204" pitchFamily="34" charset="0"/>
              <a:ea typeface="+mj-ea"/>
              <a:cs typeface="Helvetica"/>
            </a:endParaRPr>
          </a:p>
          <a:p>
            <a:pPr lvl="0">
              <a:defRPr/>
            </a:pPr>
            <a:r>
              <a:rPr lang="es-CL" sz="2800" b="1" dirty="0" smtClean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construcción </a:t>
            </a:r>
            <a:r>
              <a:rPr lang="es-CL" sz="2800" b="1" dirty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del Catálogo</a:t>
            </a:r>
          </a:p>
          <a:p>
            <a:pPr lvl="0">
              <a:defRPr/>
            </a:pPr>
            <a:endParaRPr lang="es-ES_tradnl" sz="2800" b="1" dirty="0">
              <a:solidFill>
                <a:prstClr val="black">
                  <a:lumMod val="95000"/>
                  <a:lumOff val="5000"/>
                </a:prstClr>
              </a:solidFill>
              <a:ea typeface="gobCL Heavy" charset="0"/>
              <a:cs typeface="gobCL Heavy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04716" y="1275935"/>
            <a:ext cx="646754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dirty="0" smtClean="0"/>
              <a:t>Así </a:t>
            </a:r>
            <a:r>
              <a:rPr lang="es-CL" sz="2400" dirty="0"/>
              <a:t>nació el proyecto de elaboración de </a:t>
            </a:r>
            <a:r>
              <a:rPr lang="es-CL" sz="2400" dirty="0" smtClean="0"/>
              <a:t>este Catálogo </a:t>
            </a:r>
            <a:r>
              <a:rPr lang="es-CL" sz="2400" dirty="0"/>
              <a:t>de Competencias </a:t>
            </a:r>
            <a:r>
              <a:rPr lang="es-CL" sz="2400" dirty="0" smtClean="0"/>
              <a:t>Transversales para </a:t>
            </a:r>
            <a:r>
              <a:rPr lang="es-CL" sz="2400" dirty="0"/>
              <a:t>el Trabajo que se realizó con </a:t>
            </a:r>
            <a:r>
              <a:rPr lang="es-CL" sz="2400" dirty="0" smtClean="0"/>
              <a:t>el acompañamiento </a:t>
            </a:r>
            <a:r>
              <a:rPr lang="es-CL" sz="2400" dirty="0"/>
              <a:t>técnico del </a:t>
            </a:r>
            <a:r>
              <a:rPr lang="es-CL" sz="2400" dirty="0" smtClean="0"/>
              <a:t>Programa </a:t>
            </a:r>
            <a:r>
              <a:rPr lang="es-CL" sz="2400" dirty="0" err="1" smtClean="0"/>
              <a:t>Eurosocial</a:t>
            </a:r>
            <a:r>
              <a:rPr lang="es-CL" sz="2400" dirty="0" smtClean="0"/>
              <a:t> </a:t>
            </a:r>
            <a:r>
              <a:rPr lang="es-CL" sz="2400" dirty="0"/>
              <a:t>y el apoyo de la </a:t>
            </a:r>
            <a:r>
              <a:rPr lang="es-CL" sz="2400" dirty="0" smtClean="0"/>
              <a:t>consultora Grupo </a:t>
            </a:r>
            <a:r>
              <a:rPr lang="es-CL" sz="2400" dirty="0"/>
              <a:t>Educativo. La iniciativa </a:t>
            </a:r>
            <a:r>
              <a:rPr lang="es-CL" sz="2400" dirty="0" smtClean="0"/>
              <a:t>consideró una </a:t>
            </a:r>
            <a:r>
              <a:rPr lang="es-CL" sz="2400" dirty="0"/>
              <a:t>revisión actualizada sobre la </a:t>
            </a:r>
            <a:r>
              <a:rPr lang="es-CL" sz="2400" dirty="0" smtClean="0"/>
              <a:t>situación de </a:t>
            </a:r>
            <a:r>
              <a:rPr lang="es-CL" sz="2400" dirty="0"/>
              <a:t>las competencias </a:t>
            </a:r>
            <a:r>
              <a:rPr lang="es-CL" sz="2400" dirty="0" smtClean="0"/>
              <a:t>conductuales y </a:t>
            </a:r>
            <a:r>
              <a:rPr lang="es-CL" sz="2400" dirty="0"/>
              <a:t>de empleabilidad en los </a:t>
            </a:r>
            <a:r>
              <a:rPr lang="es-CL" sz="2400" dirty="0" smtClean="0"/>
              <a:t>sistemas formativos </a:t>
            </a:r>
            <a:r>
              <a:rPr lang="es-CL" sz="2400" dirty="0"/>
              <a:t>del país, la discusión </a:t>
            </a:r>
            <a:r>
              <a:rPr lang="es-CL" sz="2400" dirty="0" smtClean="0"/>
              <a:t>técnica internacional </a:t>
            </a:r>
            <a:r>
              <a:rPr lang="es-CL" sz="2400" dirty="0"/>
              <a:t>y la implementación </a:t>
            </a:r>
            <a:r>
              <a:rPr lang="es-CL" sz="2400" dirty="0" smtClean="0"/>
              <a:t>práctica de </a:t>
            </a:r>
            <a:r>
              <a:rPr lang="es-CL" sz="2400" dirty="0"/>
              <a:t>las competencias conductuales y </a:t>
            </a:r>
            <a:r>
              <a:rPr lang="es-CL" sz="2400" dirty="0" smtClean="0"/>
              <a:t>de empleabilidad </a:t>
            </a:r>
            <a:r>
              <a:rPr lang="es-CL" sz="2400" dirty="0"/>
              <a:t>en países que son </a:t>
            </a:r>
            <a:r>
              <a:rPr lang="es-CL" sz="2400" dirty="0" smtClean="0"/>
              <a:t>referentes por </a:t>
            </a:r>
            <a:r>
              <a:rPr lang="es-CL" sz="2400" dirty="0"/>
              <a:t>sus marcos de cualificaciones, </a:t>
            </a:r>
            <a:r>
              <a:rPr lang="es-CL" sz="2400" dirty="0" smtClean="0"/>
              <a:t>como por </a:t>
            </a:r>
            <a:r>
              <a:rPr lang="es-CL" sz="2400" dirty="0"/>
              <a:t>ejemplo, Australia, Reino Unido, </a:t>
            </a:r>
            <a:r>
              <a:rPr lang="es-CL" sz="2400" dirty="0" smtClean="0"/>
              <a:t>Nueva Zelanda</a:t>
            </a:r>
            <a:r>
              <a:rPr lang="es-CL" sz="2400" dirty="0"/>
              <a:t>, Noruega y Canadá.</a:t>
            </a:r>
            <a:endParaRPr lang="es-CL" sz="2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286" y="2077493"/>
            <a:ext cx="5359714" cy="33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99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204716" y="106741"/>
            <a:ext cx="86936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L" sz="2800" b="1" dirty="0" smtClean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Descripción </a:t>
            </a:r>
            <a:r>
              <a:rPr lang="es-CL" sz="2800" b="1" dirty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del trabajo intersectorial para la </a:t>
            </a:r>
            <a:endParaRPr lang="es-CL" sz="2800" b="1" dirty="0" smtClean="0">
              <a:solidFill>
                <a:prstClr val="black"/>
              </a:solidFill>
              <a:latin typeface="Corbel" panose="020B0503020204020204" pitchFamily="34" charset="0"/>
              <a:ea typeface="+mj-ea"/>
              <a:cs typeface="Helvetica"/>
            </a:endParaRPr>
          </a:p>
          <a:p>
            <a:pPr lvl="0">
              <a:defRPr/>
            </a:pPr>
            <a:r>
              <a:rPr lang="es-CL" sz="2800" b="1" dirty="0" smtClean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construcción </a:t>
            </a:r>
            <a:r>
              <a:rPr lang="es-CL" sz="2800" b="1" dirty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Helvetica"/>
              </a:rPr>
              <a:t>del Catálogo</a:t>
            </a:r>
          </a:p>
          <a:p>
            <a:pPr lvl="0">
              <a:defRPr/>
            </a:pPr>
            <a:endParaRPr lang="es-ES_tradnl" sz="2800" b="1" dirty="0">
              <a:solidFill>
                <a:prstClr val="black">
                  <a:lumMod val="95000"/>
                  <a:lumOff val="5000"/>
                </a:prstClr>
              </a:solidFill>
              <a:ea typeface="gobCL Heavy" charset="0"/>
              <a:cs typeface="gobCL Heavy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04716" y="1615720"/>
            <a:ext cx="53388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dirty="0" smtClean="0"/>
              <a:t>Hoy </a:t>
            </a:r>
            <a:r>
              <a:rPr lang="es-CL" sz="2400" dirty="0"/>
              <a:t>contamos con un Catálogo </a:t>
            </a:r>
            <a:r>
              <a:rPr lang="es-CL" sz="2400" dirty="0" smtClean="0"/>
              <a:t>de Competencias </a:t>
            </a:r>
            <a:r>
              <a:rPr lang="es-CL" sz="2400" dirty="0"/>
              <a:t>Transversales, sobre la </a:t>
            </a:r>
            <a:r>
              <a:rPr lang="es-CL" sz="2400" dirty="0" smtClean="0"/>
              <a:t>base de </a:t>
            </a:r>
            <a:r>
              <a:rPr lang="es-CL" sz="2400" dirty="0"/>
              <a:t>los modelos previos desarrollados </a:t>
            </a:r>
            <a:r>
              <a:rPr lang="es-CL" sz="2400" dirty="0" smtClean="0"/>
              <a:t>en el </a:t>
            </a:r>
            <a:r>
              <a:rPr lang="es-CL" sz="2400" dirty="0"/>
              <a:t>país, que se ha construido en </a:t>
            </a:r>
            <a:r>
              <a:rPr lang="es-CL" sz="2400" dirty="0" smtClean="0"/>
              <a:t>consulta a diversos actores </a:t>
            </a:r>
            <a:r>
              <a:rPr lang="es-CL" sz="2400" dirty="0"/>
              <a:t>y las </a:t>
            </a:r>
            <a:r>
              <a:rPr lang="es-CL" sz="2400" dirty="0" smtClean="0"/>
              <a:t>referencias internacionales</a:t>
            </a:r>
            <a:r>
              <a:rPr lang="es-CL" sz="2400" dirty="0"/>
              <a:t>.</a:t>
            </a:r>
            <a:endParaRPr lang="es-CL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254" y="1615720"/>
            <a:ext cx="2238375" cy="20383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2665" y="1607119"/>
            <a:ext cx="3088943" cy="205555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502" y="4357048"/>
            <a:ext cx="34956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72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10527</TotalTime>
  <Words>1824</Words>
  <Application>Microsoft Office PowerPoint</Application>
  <PresentationFormat>Panorámica</PresentationFormat>
  <Paragraphs>112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6" baseType="lpstr">
      <vt:lpstr>Arial</vt:lpstr>
      <vt:lpstr>Calibri</vt:lpstr>
      <vt:lpstr>Corbel</vt:lpstr>
      <vt:lpstr>gobCL</vt:lpstr>
      <vt:lpstr>gobCL Heavy</vt:lpstr>
      <vt:lpstr>gobCL Light</vt:lpstr>
      <vt:lpstr>Helvetica</vt:lpstr>
      <vt:lpstr>Helvetica Light</vt:lpstr>
      <vt:lpstr>Segoe UI</vt:lpstr>
      <vt:lpstr>Times New Roman</vt:lpstr>
      <vt:lpstr>Verdana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Salazar</dc:creator>
  <cp:lastModifiedBy>Igor</cp:lastModifiedBy>
  <cp:revision>277</cp:revision>
  <dcterms:created xsi:type="dcterms:W3CDTF">2017-11-16T17:43:09Z</dcterms:created>
  <dcterms:modified xsi:type="dcterms:W3CDTF">2018-05-16T03:53:22Z</dcterms:modified>
</cp:coreProperties>
</file>