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57" r:id="rId3"/>
    <p:sldId id="271" r:id="rId4"/>
    <p:sldId id="262" r:id="rId5"/>
    <p:sldId id="272" r:id="rId6"/>
    <p:sldId id="273" r:id="rId7"/>
    <p:sldId id="275" r:id="rId8"/>
    <p:sldId id="263" r:id="rId9"/>
    <p:sldId id="276" r:id="rId10"/>
    <p:sldId id="278" r:id="rId11"/>
    <p:sldId id="281" r:id="rId12"/>
    <p:sldId id="279" r:id="rId13"/>
    <p:sldId id="280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9829" autoAdjust="0"/>
  </p:normalViewPr>
  <p:slideViewPr>
    <p:cSldViewPr snapToGrid="0">
      <p:cViewPr>
        <p:scale>
          <a:sx n="100" d="100"/>
          <a:sy n="100" d="100"/>
        </p:scale>
        <p:origin x="-312" y="-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11/04/18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11/04/18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1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2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6EC0"/>
              </a:buClr>
            </a:pPr>
            <a:r>
              <a:rPr lang="en-US" sz="1200" dirty="0" smtClean="0"/>
              <a:t>Australia (Growing up in Australia: Longitudinal study of Australian Children (LSAC)); </a:t>
            </a:r>
          </a:p>
          <a:p>
            <a:pPr>
              <a:buClr>
                <a:srgbClr val="006EC0"/>
              </a:buClr>
            </a:pPr>
            <a:r>
              <a:rPr lang="en-US" sz="1200" dirty="0" smtClean="0"/>
              <a:t>Canada (National Longitudinal Survey of Children and Youth (NLSCY));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Dinamarca</a:t>
            </a:r>
            <a:r>
              <a:rPr lang="en-US" sz="1200" dirty="0" smtClean="0"/>
              <a:t> (Danish Longitudinal Survey of Children (DALSC));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Alemania</a:t>
            </a:r>
            <a:r>
              <a:rPr lang="en-US" sz="1200" dirty="0" smtClean="0"/>
              <a:t> (NEPS (National education panel on early education and schooling));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Irlanda</a:t>
            </a:r>
            <a:r>
              <a:rPr lang="en-US" sz="1200" dirty="0" smtClean="0"/>
              <a:t> (Growing up in Ireland);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Corea</a:t>
            </a:r>
            <a:r>
              <a:rPr lang="en-US" sz="1200" dirty="0" smtClean="0"/>
              <a:t> (Panel Study of  Korean Children (PSKC));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Paises</a:t>
            </a:r>
            <a:r>
              <a:rPr lang="en-US" sz="1200" dirty="0" smtClean="0"/>
              <a:t> </a:t>
            </a:r>
            <a:r>
              <a:rPr lang="en-US" sz="1200" dirty="0" err="1" smtClean="0"/>
              <a:t>Bajos</a:t>
            </a:r>
            <a:r>
              <a:rPr lang="en-US" sz="1200" dirty="0" smtClean="0"/>
              <a:t> (Pre-COOL);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Perú</a:t>
            </a:r>
            <a:r>
              <a:rPr lang="en-US" sz="1200" dirty="0" smtClean="0"/>
              <a:t>, </a:t>
            </a:r>
            <a:r>
              <a:rPr lang="en-US" sz="1200" dirty="0" err="1" smtClean="0"/>
              <a:t>Etiopía</a:t>
            </a:r>
            <a:r>
              <a:rPr lang="en-US" sz="1200" dirty="0" smtClean="0"/>
              <a:t>, India y Vietnam (</a:t>
            </a:r>
            <a:r>
              <a:rPr lang="en-US" sz="1200" dirty="0" err="1" smtClean="0"/>
              <a:t>Niños</a:t>
            </a:r>
            <a:r>
              <a:rPr lang="en-US" sz="1200" dirty="0" smtClean="0"/>
              <a:t> del </a:t>
            </a:r>
            <a:r>
              <a:rPr lang="en-US" sz="1200" dirty="0" err="1" smtClean="0"/>
              <a:t>Milenio</a:t>
            </a:r>
            <a:r>
              <a:rPr lang="en-US" sz="1200" dirty="0" smtClean="0"/>
              <a:t>, Young Lives); </a:t>
            </a:r>
          </a:p>
          <a:p>
            <a:pPr>
              <a:buClr>
                <a:srgbClr val="006EC0"/>
              </a:buClr>
            </a:pPr>
            <a:r>
              <a:rPr lang="en-US" sz="1200" dirty="0" smtClean="0"/>
              <a:t>Nueva </a:t>
            </a:r>
            <a:r>
              <a:rPr lang="en-US" sz="1200" dirty="0" err="1" smtClean="0"/>
              <a:t>Zelanda</a:t>
            </a:r>
            <a:r>
              <a:rPr lang="en-US" sz="1200" dirty="0" smtClean="0"/>
              <a:t> (Competent Children: Competent Learners y Growing Up In New Zealand);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Noruega</a:t>
            </a:r>
            <a:r>
              <a:rPr lang="en-US" sz="1200" dirty="0" smtClean="0"/>
              <a:t> (</a:t>
            </a:r>
            <a:r>
              <a:rPr lang="en-US" sz="1200" dirty="0" err="1" smtClean="0"/>
              <a:t>Behaviour</a:t>
            </a:r>
            <a:r>
              <a:rPr lang="en-US" sz="1200" dirty="0" smtClean="0"/>
              <a:t> Outlook Norwegian Development Study (BONDS));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Reino</a:t>
            </a:r>
            <a:r>
              <a:rPr lang="en-US" sz="1200" dirty="0" smtClean="0"/>
              <a:t> </a:t>
            </a:r>
            <a:r>
              <a:rPr lang="en-US" sz="1200" dirty="0" err="1" smtClean="0"/>
              <a:t>Unido</a:t>
            </a:r>
            <a:r>
              <a:rPr lang="en-US" sz="1200" dirty="0" smtClean="0"/>
              <a:t> (National Child Development Study (NCDS), 1970 British Cohort Study (BCS70), Millennium Cohort Study (MCS), Effective Provision of Pre-School Education (EPPE) Project, Growing up in Scotland (GIS) Study, Avon Longitudinal Study of Parents and Children (ALSPAC)) ; </a:t>
            </a:r>
          </a:p>
          <a:p>
            <a:pPr>
              <a:buClr>
                <a:srgbClr val="006EC0"/>
              </a:buClr>
            </a:pPr>
            <a:r>
              <a:rPr lang="en-US" sz="1200" dirty="0" err="1" smtClean="0"/>
              <a:t>Estados</a:t>
            </a:r>
            <a:r>
              <a:rPr lang="en-US" sz="1200" dirty="0" smtClean="0"/>
              <a:t> </a:t>
            </a:r>
            <a:r>
              <a:rPr lang="en-US" sz="1200" dirty="0" err="1" smtClean="0"/>
              <a:t>Unidos</a:t>
            </a:r>
            <a:r>
              <a:rPr lang="en-US" sz="1200" dirty="0" smtClean="0"/>
              <a:t> (Abecedarian </a:t>
            </a:r>
            <a:r>
              <a:rPr lang="en-US" sz="1200" dirty="0" err="1" smtClean="0"/>
              <a:t>Programme</a:t>
            </a:r>
            <a:r>
              <a:rPr lang="en-US" sz="1200" dirty="0" smtClean="0"/>
              <a:t>, Chicago Child Parent </a:t>
            </a:r>
            <a:r>
              <a:rPr lang="en-US" sz="1200" dirty="0" err="1" smtClean="0"/>
              <a:t>Centres</a:t>
            </a:r>
            <a:r>
              <a:rPr lang="en-US" sz="1200" dirty="0" smtClean="0"/>
              <a:t>, Early Childhood Longitudinal Studies (ECLS), Head Start Impact Study, High/Scope Perry Preschool Project, NICHD Study of Early Child Care and Youth Development)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5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62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05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79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2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11/04/18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11/04/18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11/04/18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11/04/18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11/04/18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11/04/18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11/04/18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11/04/18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11/04/18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-558081"/>
            <a:ext cx="9838612" cy="338328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EVALUACIÓN DE COMPETENCIAS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smtClean="0"/>
              <a:t>TRANSVERSALES Y SOCIOEMOCIONALES: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/>
              <a:t>UN ESTADO DEL ARTE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3367317"/>
            <a:ext cx="9604310" cy="154999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>
                <a:solidFill>
                  <a:srgbClr val="006EC0"/>
                </a:solidFill>
              </a:rPr>
              <a:t>Taller de Evaluación, Data y Sistemas de Información</a:t>
            </a:r>
          </a:p>
          <a:p>
            <a:pPr algn="ctr">
              <a:spcAft>
                <a:spcPts val="600"/>
              </a:spcAft>
            </a:pPr>
            <a:r>
              <a:rPr lang="es-ES" sz="2400" dirty="0" smtClean="0">
                <a:solidFill>
                  <a:srgbClr val="006EC0"/>
                </a:solidFill>
              </a:rPr>
              <a:t>Bogotá</a:t>
            </a:r>
            <a:r>
              <a:rPr lang="es-ES" sz="2400" dirty="0">
                <a:solidFill>
                  <a:srgbClr val="006EC0"/>
                </a:solidFill>
              </a:rPr>
              <a:t>, Colombia</a:t>
            </a:r>
          </a:p>
          <a:p>
            <a:pPr algn="ctr">
              <a:spcAft>
                <a:spcPts val="600"/>
              </a:spcAft>
            </a:pPr>
            <a:r>
              <a:rPr lang="es-ES" sz="2400" dirty="0">
                <a:solidFill>
                  <a:srgbClr val="006EC0"/>
                </a:solidFill>
              </a:rPr>
              <a:t>Abril </a:t>
            </a:r>
            <a:r>
              <a:rPr lang="es-ES" sz="2400" dirty="0" smtClean="0">
                <a:solidFill>
                  <a:srgbClr val="006EC0"/>
                </a:solidFill>
              </a:rPr>
              <a:t>11 </a:t>
            </a:r>
            <a:r>
              <a:rPr lang="es-ES" sz="2400" dirty="0">
                <a:solidFill>
                  <a:srgbClr val="006EC0"/>
                </a:solidFill>
              </a:rPr>
              <a:t>de 2018</a:t>
            </a:r>
          </a:p>
          <a:p>
            <a:pPr algn="ctr">
              <a:spcAft>
                <a:spcPts val="600"/>
              </a:spcAft>
            </a:pPr>
            <a:endParaRPr lang="es-ES" sz="2400" dirty="0">
              <a:solidFill>
                <a:srgbClr val="006E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371" y="5623241"/>
            <a:ext cx="4702629" cy="12195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89371" y="5442857"/>
            <a:ext cx="1248229" cy="6386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538513" y="5791197"/>
            <a:ext cx="2964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Mar</a:t>
            </a:r>
            <a:r>
              <a:rPr lang="es-MX" sz="2000" dirty="0" err="1" smtClean="0"/>
              <a:t>ía</a:t>
            </a:r>
            <a:r>
              <a:rPr lang="es-MX" sz="2000" dirty="0" smtClean="0"/>
              <a:t> C. Huerta</a:t>
            </a:r>
          </a:p>
          <a:p>
            <a:r>
              <a:rPr lang="es-MX" sz="2000" dirty="0" err="1" smtClean="0"/>
              <a:t>mchuerta</a:t>
            </a:r>
            <a:r>
              <a:rPr lang="en-US" sz="2000" dirty="0" smtClean="0"/>
              <a:t>@hotmail.com</a:t>
            </a:r>
            <a:r>
              <a:rPr lang="es-MX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6653"/>
            <a:ext cx="9601200" cy="1142385"/>
          </a:xfrm>
        </p:spPr>
        <p:txBody>
          <a:bodyPr/>
          <a:lstStyle/>
          <a:p>
            <a:r>
              <a:rPr lang="es-MX" dirty="0" smtClean="0">
                <a:solidFill>
                  <a:srgbClr val="006EC0"/>
                </a:solidFill>
              </a:rPr>
              <a:t>Mediciones psicométricas</a:t>
            </a:r>
            <a:endParaRPr lang="en-GB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62149"/>
            <a:ext cx="4667250" cy="4419601"/>
          </a:xfrm>
        </p:spPr>
        <p:txBody>
          <a:bodyPr>
            <a:normAutofit/>
          </a:bodyPr>
          <a:lstStyle/>
          <a:p>
            <a:pPr>
              <a:buClr>
                <a:srgbClr val="006EC0"/>
              </a:buClr>
            </a:pPr>
            <a:r>
              <a:rPr lang="es-ES" dirty="0" smtClean="0"/>
              <a:t>Existe </a:t>
            </a:r>
            <a:r>
              <a:rPr lang="es-ES" dirty="0"/>
              <a:t>un gran número </a:t>
            </a:r>
            <a:r>
              <a:rPr lang="es-ES" dirty="0" smtClean="0"/>
              <a:t>de escalas </a:t>
            </a:r>
            <a:r>
              <a:rPr lang="es-ES" dirty="0"/>
              <a:t>psicométricas para medir las </a:t>
            </a:r>
            <a:r>
              <a:rPr lang="es-ES" dirty="0" smtClean="0"/>
              <a:t>CTSE.</a:t>
            </a:r>
          </a:p>
          <a:p>
            <a:pPr>
              <a:buClr>
                <a:srgbClr val="006EC0"/>
              </a:buClr>
            </a:pPr>
            <a:r>
              <a:rPr lang="es-ES" dirty="0" smtClean="0"/>
              <a:t>Criterios para seleccionar una escala:</a:t>
            </a:r>
          </a:p>
          <a:p>
            <a:pPr lvl="1">
              <a:buClr>
                <a:srgbClr val="006EC0"/>
              </a:buClr>
            </a:pPr>
            <a:r>
              <a:rPr lang="es-ES" dirty="0" smtClean="0"/>
              <a:t>Que sea confiable </a:t>
            </a:r>
            <a:r>
              <a:rPr lang="es-ES" dirty="0"/>
              <a:t>y </a:t>
            </a:r>
            <a:r>
              <a:rPr lang="es-ES" dirty="0" smtClean="0"/>
              <a:t>válida </a:t>
            </a:r>
            <a:r>
              <a:rPr lang="es-ES" dirty="0"/>
              <a:t>para evaluar la </a:t>
            </a:r>
            <a:r>
              <a:rPr lang="es-ES" dirty="0" smtClean="0"/>
              <a:t>CTSE de inter</a:t>
            </a:r>
            <a:r>
              <a:rPr lang="es-MX" dirty="0" err="1" smtClean="0"/>
              <a:t>és</a:t>
            </a:r>
            <a:r>
              <a:rPr lang="es-ES" dirty="0" smtClean="0"/>
              <a:t>. </a:t>
            </a:r>
            <a:endParaRPr lang="es-ES" dirty="0"/>
          </a:p>
          <a:p>
            <a:pPr lvl="1">
              <a:buClr>
                <a:srgbClr val="006EC0"/>
              </a:buClr>
            </a:pPr>
            <a:r>
              <a:rPr lang="es-ES" dirty="0" smtClean="0"/>
              <a:t>Que haya sido traducida al español y adaptada al país y contexto. </a:t>
            </a:r>
            <a:endParaRPr lang="es-ES" dirty="0"/>
          </a:p>
          <a:p>
            <a:pPr lvl="1">
              <a:buClr>
                <a:srgbClr val="006EC0"/>
              </a:buClr>
            </a:pPr>
            <a:r>
              <a:rPr lang="es-ES" dirty="0" smtClean="0"/>
              <a:t>Recursos: que el tiempo de campo sea razonable y que las escalas sean accesibles. </a:t>
            </a:r>
            <a:endParaRPr lang="es-ES" dirty="0"/>
          </a:p>
          <a:p>
            <a:pPr lvl="1">
              <a:buClr>
                <a:srgbClr val="006EC0"/>
              </a:buClr>
            </a:pPr>
            <a:r>
              <a:rPr lang="es-ES" dirty="0" smtClean="0"/>
              <a:t>Que la cobertura en edad de la escala corresponda a la edad de los participantes.</a:t>
            </a:r>
            <a:endParaRPr lang="es-ES" dirty="0"/>
          </a:p>
          <a:p>
            <a:pPr>
              <a:buClr>
                <a:srgbClr val="006EC0"/>
              </a:buClr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1300" y="1981199"/>
            <a:ext cx="4438650" cy="381000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6EC0"/>
              </a:buClr>
            </a:pPr>
            <a:r>
              <a:rPr lang="en-GB" sz="1800" dirty="0" err="1"/>
              <a:t>Inventario</a:t>
            </a:r>
            <a:r>
              <a:rPr lang="en-GB" sz="1800" dirty="0"/>
              <a:t> de </a:t>
            </a:r>
            <a:r>
              <a:rPr lang="en-GB" sz="1800" dirty="0" err="1"/>
              <a:t>los</a:t>
            </a:r>
            <a:r>
              <a:rPr lang="en-GB" sz="1800" dirty="0"/>
              <a:t> </a:t>
            </a:r>
            <a:r>
              <a:rPr lang="en-GB" sz="1800" dirty="0" err="1"/>
              <a:t>cinco</a:t>
            </a:r>
            <a:r>
              <a:rPr lang="en-GB" sz="1800" dirty="0"/>
              <a:t> </a:t>
            </a:r>
            <a:r>
              <a:rPr lang="en-GB" sz="1800" dirty="0" err="1"/>
              <a:t>grandes</a:t>
            </a:r>
            <a:r>
              <a:rPr lang="en-GB" sz="1800" dirty="0"/>
              <a:t> (BIG Five) </a:t>
            </a:r>
            <a:endParaRPr lang="en-GB" sz="1800" dirty="0" smtClean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6EC0"/>
              </a:buClr>
            </a:pPr>
            <a:r>
              <a:rPr lang="es-MX" sz="1800" dirty="0"/>
              <a:t>Cuestionario de fortalezas y dificultades (SDQ) </a:t>
            </a:r>
            <a:endParaRPr lang="es-MX" sz="1800" dirty="0" smtClean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6EC0"/>
              </a:buClr>
            </a:pPr>
            <a:r>
              <a:rPr lang="en-GB" sz="1800" dirty="0" err="1"/>
              <a:t>Escala</a:t>
            </a:r>
            <a:r>
              <a:rPr lang="en-GB" sz="1800" dirty="0"/>
              <a:t> de auto-</a:t>
            </a:r>
            <a:r>
              <a:rPr lang="en-GB" sz="1800" dirty="0" err="1"/>
              <a:t>estima</a:t>
            </a:r>
            <a:r>
              <a:rPr lang="en-GB" sz="1800" dirty="0"/>
              <a:t> </a:t>
            </a:r>
            <a:r>
              <a:rPr lang="en-GB" sz="1800" dirty="0" smtClean="0"/>
              <a:t>de Rosenberg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6EC0"/>
              </a:buClr>
            </a:pPr>
            <a:r>
              <a:rPr lang="es-MX" sz="1800" dirty="0"/>
              <a:t>Escala de locus de control </a:t>
            </a:r>
            <a:r>
              <a:rPr lang="es-MX" sz="1800" dirty="0" smtClean="0"/>
              <a:t>de </a:t>
            </a:r>
            <a:r>
              <a:rPr lang="es-MX" sz="1800" dirty="0" err="1" smtClean="0"/>
              <a:t>Rotter</a:t>
            </a:r>
            <a:endParaRPr lang="es-MX" sz="1800" dirty="0" smtClean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6EC0"/>
              </a:buClr>
            </a:pPr>
            <a:r>
              <a:rPr lang="es-MX" sz="1800" dirty="0"/>
              <a:t>Escala de Ego-</a:t>
            </a:r>
            <a:r>
              <a:rPr lang="es-MX" sz="1800" dirty="0" err="1"/>
              <a:t>resilencia</a:t>
            </a:r>
            <a:r>
              <a:rPr lang="es-MX" sz="1800" dirty="0"/>
              <a:t> de Block e </a:t>
            </a:r>
            <a:r>
              <a:rPr lang="es-MX" sz="1800" dirty="0" err="1" smtClean="0"/>
              <a:t>Kremen</a:t>
            </a:r>
            <a:endParaRPr lang="es-MX" sz="1800" dirty="0" smtClean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6EC0"/>
              </a:buClr>
            </a:pPr>
            <a:r>
              <a:rPr lang="es-MX" sz="1800" dirty="0" smtClean="0"/>
              <a:t>Escala </a:t>
            </a:r>
            <a:r>
              <a:rPr lang="es-MX" sz="1800" dirty="0"/>
              <a:t>de Determinación/ </a:t>
            </a:r>
            <a:r>
              <a:rPr lang="es-MX" sz="1800" dirty="0" err="1"/>
              <a:t>Grit</a:t>
            </a:r>
            <a:r>
              <a:rPr lang="es-MX" sz="1800" dirty="0"/>
              <a:t> </a:t>
            </a:r>
            <a:r>
              <a:rPr lang="es-MX" sz="1800" dirty="0" smtClean="0"/>
              <a:t> de </a:t>
            </a:r>
            <a:r>
              <a:rPr lang="es-MX" sz="1800" dirty="0" err="1" smtClean="0"/>
              <a:t>Duckworth</a:t>
            </a:r>
            <a:r>
              <a:rPr lang="es-MX" sz="1800" dirty="0" smtClean="0"/>
              <a:t> </a:t>
            </a:r>
            <a:r>
              <a:rPr lang="es-MX" sz="1800" dirty="0"/>
              <a:t>y </a:t>
            </a:r>
            <a:r>
              <a:rPr lang="es-MX" sz="1800" dirty="0" err="1"/>
              <a:t>Quinn</a:t>
            </a:r>
            <a:endParaRPr lang="en-GB" sz="180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6EC0"/>
              </a:buClr>
            </a:pPr>
            <a:endParaRPr lang="en-GB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684803" y="1535667"/>
            <a:ext cx="4485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Ejemplos de escalas psicométricas</a:t>
            </a:r>
            <a:endParaRPr lang="en-GB" sz="20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6610350" y="1935777"/>
            <a:ext cx="4629150" cy="4465023"/>
            <a:chOff x="6610350" y="1935777"/>
            <a:chExt cx="4629150" cy="4465023"/>
          </a:xfrm>
        </p:grpSpPr>
        <p:sp>
          <p:nvSpPr>
            <p:cNvPr id="6" name="Rectangle 5"/>
            <p:cNvSpPr/>
            <p:nvPr/>
          </p:nvSpPr>
          <p:spPr>
            <a:xfrm>
              <a:off x="6610350" y="1935777"/>
              <a:ext cx="4629150" cy="4465023"/>
            </a:xfrm>
            <a:prstGeom prst="rect">
              <a:avLst/>
            </a:prstGeom>
            <a:noFill/>
            <a:ln>
              <a:solidFill>
                <a:srgbClr val="006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84047" y="2072856"/>
              <a:ext cx="419100" cy="4191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82312" y="2876970"/>
              <a:ext cx="295275" cy="381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55483" y="5609940"/>
              <a:ext cx="276225" cy="3905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63261" y="4817090"/>
              <a:ext cx="333375" cy="3143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812621" y="4223231"/>
              <a:ext cx="361950" cy="3619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855483" y="3652016"/>
              <a:ext cx="314325" cy="361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817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03"/>
            <a:ext cx="9601200" cy="1142385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6EC0"/>
                </a:solidFill>
              </a:rPr>
              <a:t>Mediciones </a:t>
            </a:r>
            <a:r>
              <a:rPr lang="es-MX" dirty="0" smtClean="0">
                <a:solidFill>
                  <a:srgbClr val="006EC0"/>
                </a:solidFill>
              </a:rPr>
              <a:t>psicométricas</a:t>
            </a:r>
            <a:r>
              <a:rPr lang="en-GB" dirty="0" smtClean="0">
                <a:solidFill>
                  <a:srgbClr val="006EC0"/>
                </a:solidFill>
              </a:rPr>
              <a:t/>
            </a:r>
            <a:br>
              <a:rPr lang="en-GB" dirty="0" smtClean="0">
                <a:solidFill>
                  <a:srgbClr val="006EC0"/>
                </a:solidFill>
              </a:rPr>
            </a:br>
            <a:endParaRPr lang="en-GB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390649"/>
            <a:ext cx="10934700" cy="3810001"/>
          </a:xfrm>
        </p:spPr>
        <p:txBody>
          <a:bodyPr>
            <a:noAutofit/>
          </a:bodyPr>
          <a:lstStyle/>
          <a:p>
            <a:pPr>
              <a:buClr>
                <a:srgbClr val="006EC0"/>
              </a:buClr>
            </a:pPr>
            <a:r>
              <a:rPr lang="es-MX" sz="2400" dirty="0"/>
              <a:t>Los métodos más </a:t>
            </a:r>
            <a:r>
              <a:rPr lang="es-MX" sz="2400" dirty="0" smtClean="0"/>
              <a:t>comunes para recolectar información de constructos: </a:t>
            </a:r>
          </a:p>
          <a:p>
            <a:pPr lvl="1">
              <a:buClr>
                <a:srgbClr val="006EC0"/>
              </a:buClr>
            </a:pPr>
            <a:endParaRPr lang="es-MX" sz="2200" dirty="0"/>
          </a:p>
          <a:p>
            <a:pPr lvl="1">
              <a:buClr>
                <a:srgbClr val="006EC0"/>
              </a:buClr>
            </a:pPr>
            <a:r>
              <a:rPr lang="es-MX" sz="2400" dirty="0" smtClean="0"/>
              <a:t>Encuestas de </a:t>
            </a:r>
            <a:r>
              <a:rPr lang="es-MX" sz="2400" dirty="0" err="1" smtClean="0"/>
              <a:t>autoreporte</a:t>
            </a:r>
            <a:endParaRPr lang="es-MX" sz="2400" dirty="0" smtClean="0"/>
          </a:p>
          <a:p>
            <a:pPr lvl="2">
              <a:buClr>
                <a:srgbClr val="006EC0"/>
              </a:buClr>
            </a:pPr>
            <a:r>
              <a:rPr lang="es-MX" sz="2000" b="1" dirty="0" smtClean="0"/>
              <a:t>Ventajas</a:t>
            </a:r>
            <a:r>
              <a:rPr lang="es-MX" sz="2000" dirty="0" smtClean="0"/>
              <a:t>: confiables</a:t>
            </a:r>
            <a:r>
              <a:rPr lang="es-MX" sz="2000" dirty="0"/>
              <a:t>, </a:t>
            </a:r>
            <a:r>
              <a:rPr lang="es-MX" sz="2000" dirty="0" smtClean="0"/>
              <a:t>fáciles </a:t>
            </a:r>
            <a:r>
              <a:rPr lang="es-MX" sz="2000" dirty="0"/>
              <a:t>de implementar y </a:t>
            </a:r>
            <a:r>
              <a:rPr lang="es-MX" sz="2000" dirty="0" smtClean="0"/>
              <a:t>menos </a:t>
            </a:r>
            <a:r>
              <a:rPr lang="es-MX" sz="2000" dirty="0"/>
              <a:t>costosos. </a:t>
            </a:r>
            <a:endParaRPr lang="es-MX" sz="2000" dirty="0" smtClean="0"/>
          </a:p>
          <a:p>
            <a:pPr lvl="2">
              <a:buClr>
                <a:srgbClr val="006EC0"/>
              </a:buClr>
            </a:pPr>
            <a:r>
              <a:rPr lang="es-MX" sz="2000" b="1" dirty="0" smtClean="0"/>
              <a:t>Desventajas</a:t>
            </a:r>
            <a:r>
              <a:rPr lang="es-MX" sz="2000" dirty="0" smtClean="0"/>
              <a:t>: </a:t>
            </a:r>
            <a:r>
              <a:rPr lang="es-MX" sz="2000" dirty="0"/>
              <a:t>posibles sesgos de respuesta, los cuales reducen la validez de las mediciones. </a:t>
            </a:r>
            <a:endParaRPr lang="en-GB" sz="2000" dirty="0"/>
          </a:p>
          <a:p>
            <a:pPr lvl="2">
              <a:buClr>
                <a:srgbClr val="006EC0"/>
              </a:buClr>
            </a:pPr>
            <a:endParaRPr lang="es-MX" sz="2200" dirty="0"/>
          </a:p>
          <a:p>
            <a:pPr lvl="1">
              <a:buClr>
                <a:srgbClr val="006EC0"/>
              </a:buClr>
            </a:pPr>
            <a:r>
              <a:rPr lang="es-MX" sz="2400" dirty="0" smtClean="0"/>
              <a:t>Encuestas </a:t>
            </a:r>
            <a:r>
              <a:rPr lang="es-MX" sz="2400" dirty="0"/>
              <a:t>respondidas por otros </a:t>
            </a:r>
            <a:r>
              <a:rPr lang="es-MX" sz="2400" dirty="0" smtClean="0"/>
              <a:t>informantes</a:t>
            </a:r>
          </a:p>
          <a:p>
            <a:pPr lvl="2">
              <a:buClr>
                <a:srgbClr val="006EC0"/>
              </a:buClr>
            </a:pPr>
            <a:r>
              <a:rPr lang="es-MX" sz="2000" b="1" dirty="0" smtClean="0"/>
              <a:t>Ventajas</a:t>
            </a:r>
            <a:r>
              <a:rPr lang="es-MX" sz="2000" dirty="0"/>
              <a:t>: </a:t>
            </a:r>
            <a:r>
              <a:rPr lang="es-MX" sz="2000" dirty="0" smtClean="0"/>
              <a:t>valoración más objetiva de las CTSE que los </a:t>
            </a:r>
            <a:r>
              <a:rPr lang="es-MX" sz="2000" dirty="0" err="1" smtClean="0"/>
              <a:t>autoreportes</a:t>
            </a:r>
            <a:r>
              <a:rPr lang="es-MX" sz="2000" dirty="0" smtClean="0"/>
              <a:t>, se usan para medir las CTSE de niños pequeños (menores de 10 años) </a:t>
            </a:r>
          </a:p>
          <a:p>
            <a:pPr lvl="2">
              <a:buClr>
                <a:srgbClr val="006EC0"/>
              </a:buClr>
            </a:pPr>
            <a:r>
              <a:rPr lang="es-MX" sz="2000" b="1" dirty="0" smtClean="0"/>
              <a:t>Desventajas</a:t>
            </a:r>
            <a:r>
              <a:rPr lang="es-MX" sz="2000" dirty="0"/>
              <a:t>: posibles sesgos de </a:t>
            </a:r>
            <a:r>
              <a:rPr lang="es-MX" sz="2000" dirty="0" smtClean="0"/>
              <a:t>respuesta;</a:t>
            </a:r>
            <a:r>
              <a:rPr lang="es-ES" sz="2000" dirty="0" smtClean="0"/>
              <a:t> </a:t>
            </a:r>
            <a:r>
              <a:rPr lang="es-ES" sz="2000" dirty="0"/>
              <a:t>menos prácticos y </a:t>
            </a:r>
            <a:r>
              <a:rPr lang="es-ES" sz="2000" dirty="0" smtClean="0"/>
              <a:t>eficientes </a:t>
            </a:r>
            <a:r>
              <a:rPr lang="es-ES" sz="2000" dirty="0"/>
              <a:t>y más </a:t>
            </a:r>
            <a:r>
              <a:rPr lang="es-ES" sz="2000" dirty="0" smtClean="0"/>
              <a:t>costosos que los </a:t>
            </a:r>
            <a:r>
              <a:rPr lang="es-ES" sz="2000" dirty="0" err="1" smtClean="0"/>
              <a:t>autoreportes</a:t>
            </a:r>
            <a:r>
              <a:rPr lang="es-ES" sz="2000" dirty="0" smtClean="0"/>
              <a:t>.</a:t>
            </a:r>
            <a:r>
              <a:rPr lang="es-MX" sz="2000" dirty="0" smtClean="0"/>
              <a:t> </a:t>
            </a:r>
            <a:endParaRPr lang="en-GB" sz="2000" dirty="0"/>
          </a:p>
          <a:p>
            <a:pPr lvl="2">
              <a:buClr>
                <a:srgbClr val="006EC0"/>
              </a:buClr>
            </a:pPr>
            <a:endParaRPr lang="es-MX" sz="2000" dirty="0"/>
          </a:p>
          <a:p>
            <a:pPr lvl="2">
              <a:buClr>
                <a:srgbClr val="006EC0"/>
              </a:buClr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880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03"/>
            <a:ext cx="9601200" cy="1142385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6EC0"/>
                </a:solidFill>
              </a:rPr>
              <a:t>Principales desafíos en la medición </a:t>
            </a:r>
            <a:r>
              <a:rPr lang="es-MX" dirty="0" smtClean="0">
                <a:solidFill>
                  <a:srgbClr val="006EC0"/>
                </a:solidFill>
              </a:rPr>
              <a:t>de las CTSE</a:t>
            </a:r>
            <a:r>
              <a:rPr lang="en-GB" dirty="0">
                <a:solidFill>
                  <a:srgbClr val="006EC0"/>
                </a:solidFill>
              </a:rPr>
              <a:t/>
            </a:r>
            <a:br>
              <a:rPr lang="en-GB" dirty="0">
                <a:solidFill>
                  <a:srgbClr val="006EC0"/>
                </a:solidFill>
              </a:rPr>
            </a:br>
            <a:endParaRPr lang="en-GB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695449"/>
            <a:ext cx="10934700" cy="3810001"/>
          </a:xfrm>
        </p:spPr>
        <p:txBody>
          <a:bodyPr>
            <a:noAutofit/>
          </a:bodyPr>
          <a:lstStyle/>
          <a:p>
            <a:pPr lvl="0">
              <a:buClr>
                <a:srgbClr val="006EC0"/>
              </a:buClr>
            </a:pPr>
            <a:r>
              <a:rPr lang="es-MX" sz="2200" dirty="0"/>
              <a:t>Definir</a:t>
            </a:r>
            <a:r>
              <a:rPr lang="es-MX" sz="2200" b="1" dirty="0"/>
              <a:t> </a:t>
            </a:r>
            <a:r>
              <a:rPr lang="es-MX" sz="2200" b="1" dirty="0" smtClean="0"/>
              <a:t>cuáles </a:t>
            </a:r>
            <a:r>
              <a:rPr lang="es-MX" sz="2200" b="1" dirty="0"/>
              <a:t>CTSE </a:t>
            </a:r>
            <a:r>
              <a:rPr lang="es-MX" sz="2200" dirty="0"/>
              <a:t>se deben </a:t>
            </a:r>
            <a:r>
              <a:rPr lang="es-MX" sz="2200" dirty="0" smtClean="0"/>
              <a:t>medir.</a:t>
            </a:r>
            <a:endParaRPr lang="en-GB" sz="2200" dirty="0"/>
          </a:p>
          <a:p>
            <a:pPr lvl="0">
              <a:buClr>
                <a:srgbClr val="006EC0"/>
              </a:buClr>
            </a:pPr>
            <a:r>
              <a:rPr lang="es-MX" sz="2200" dirty="0"/>
              <a:t>Definir los </a:t>
            </a:r>
            <a:r>
              <a:rPr lang="es-MX" sz="2200" b="1" dirty="0"/>
              <a:t>objetivos evaluativos </a:t>
            </a:r>
            <a:r>
              <a:rPr lang="es-MX" sz="2200" dirty="0"/>
              <a:t>y seleccionar </a:t>
            </a:r>
            <a:r>
              <a:rPr lang="es-MX" sz="2200" dirty="0" smtClean="0"/>
              <a:t>instrumentos más adecuados.</a:t>
            </a:r>
            <a:endParaRPr lang="en-GB" sz="2200" dirty="0"/>
          </a:p>
          <a:p>
            <a:pPr lvl="0">
              <a:buClr>
                <a:srgbClr val="006EC0"/>
              </a:buClr>
            </a:pPr>
            <a:r>
              <a:rPr lang="es-MX" sz="2200" dirty="0"/>
              <a:t>Seleccionar medidas </a:t>
            </a:r>
            <a:r>
              <a:rPr lang="es-MX" sz="2200" dirty="0" smtClean="0"/>
              <a:t>con </a:t>
            </a:r>
            <a:r>
              <a:rPr lang="es-MX" sz="2200" b="1" dirty="0" smtClean="0"/>
              <a:t>propiedades </a:t>
            </a:r>
            <a:r>
              <a:rPr lang="es-MX" sz="2200" b="1" dirty="0"/>
              <a:t>psicométricas sólidas </a:t>
            </a:r>
            <a:r>
              <a:rPr lang="es-MX" sz="2200" dirty="0"/>
              <a:t>(confiablidad y validez), </a:t>
            </a:r>
            <a:r>
              <a:rPr lang="es-MX" sz="2200" dirty="0" smtClean="0"/>
              <a:t>con </a:t>
            </a:r>
            <a:r>
              <a:rPr lang="es-MX" sz="2200" b="1" dirty="0" smtClean="0"/>
              <a:t>cobertura</a:t>
            </a:r>
            <a:r>
              <a:rPr lang="es-MX" sz="2200" dirty="0" smtClean="0"/>
              <a:t> </a:t>
            </a:r>
            <a:r>
              <a:rPr lang="es-MX" sz="2200" dirty="0"/>
              <a:t>de las </a:t>
            </a:r>
            <a:r>
              <a:rPr lang="es-MX" sz="2200" dirty="0" smtClean="0"/>
              <a:t>CTSE seleccionadas, </a:t>
            </a:r>
            <a:r>
              <a:rPr lang="es-MX" sz="2200" b="1" dirty="0" smtClean="0"/>
              <a:t>adaptadas</a:t>
            </a:r>
            <a:r>
              <a:rPr lang="es-MX" sz="2200" dirty="0" smtClean="0"/>
              <a:t> al contexto, con validez </a:t>
            </a:r>
            <a:r>
              <a:rPr lang="es-MX" sz="2200" dirty="0"/>
              <a:t>en contextos con </a:t>
            </a:r>
            <a:r>
              <a:rPr lang="es-MX" sz="2200" b="1" dirty="0"/>
              <a:t>diversidad</a:t>
            </a:r>
            <a:r>
              <a:rPr lang="es-MX" sz="2200" dirty="0"/>
              <a:t>. </a:t>
            </a:r>
            <a:endParaRPr lang="en-GB" sz="2200" dirty="0"/>
          </a:p>
          <a:p>
            <a:pPr>
              <a:buClr>
                <a:srgbClr val="006EC0"/>
              </a:buClr>
            </a:pPr>
            <a:r>
              <a:rPr lang="es-MX" sz="2200" dirty="0" smtClean="0"/>
              <a:t>Tomar </a:t>
            </a:r>
            <a:r>
              <a:rPr lang="es-MX" sz="2200" dirty="0"/>
              <a:t>en cuenta la </a:t>
            </a:r>
            <a:r>
              <a:rPr lang="es-MX" sz="2200" b="1" dirty="0"/>
              <a:t>falta de recursos </a:t>
            </a:r>
            <a:r>
              <a:rPr lang="es-MX" sz="2200" b="1" dirty="0" smtClean="0"/>
              <a:t> </a:t>
            </a:r>
            <a:r>
              <a:rPr lang="es-MX" sz="2200" dirty="0" smtClean="0"/>
              <a:t>y el </a:t>
            </a:r>
            <a:r>
              <a:rPr lang="es-MX" sz="2200" b="1" i="1" dirty="0" smtClean="0"/>
              <a:t>status quo </a:t>
            </a:r>
            <a:r>
              <a:rPr lang="es-MX" sz="2200" dirty="0" smtClean="0"/>
              <a:t>en la agenda de </a:t>
            </a:r>
            <a:r>
              <a:rPr lang="es-MX" sz="2200" dirty="0"/>
              <a:t>evaluación.</a:t>
            </a:r>
            <a:endParaRPr lang="en-GB" sz="2200" dirty="0"/>
          </a:p>
          <a:p>
            <a:pPr>
              <a:buClr>
                <a:srgbClr val="006EC0"/>
              </a:buClr>
            </a:pPr>
            <a:r>
              <a:rPr lang="es-MX" sz="2200" dirty="0"/>
              <a:t>Enfrentar la </a:t>
            </a:r>
            <a:r>
              <a:rPr lang="es-MX" sz="2200" b="1" dirty="0"/>
              <a:t>reticencia</a:t>
            </a:r>
            <a:r>
              <a:rPr lang="es-MX" sz="2200" dirty="0"/>
              <a:t> del personal </a:t>
            </a:r>
            <a:r>
              <a:rPr lang="es-MX" sz="2200" dirty="0" smtClean="0"/>
              <a:t>docente, de los formadores de programas de capacitación </a:t>
            </a:r>
            <a:r>
              <a:rPr lang="es-MX" sz="2200" dirty="0"/>
              <a:t>y de los padres de familia a las evaluaciones en general.</a:t>
            </a:r>
            <a:endParaRPr lang="en-GB" sz="2200" dirty="0"/>
          </a:p>
          <a:p>
            <a:pPr lvl="0">
              <a:buClr>
                <a:srgbClr val="006EC0"/>
              </a:buClr>
            </a:pPr>
            <a:r>
              <a:rPr lang="es-MX" sz="2200" dirty="0" smtClean="0"/>
              <a:t>Planear un </a:t>
            </a:r>
            <a:r>
              <a:rPr lang="es-MX" sz="2200" dirty="0"/>
              <a:t>análisis apropiado de la información y </a:t>
            </a:r>
            <a:r>
              <a:rPr lang="es-MX" sz="2200" b="1" dirty="0"/>
              <a:t>difundir</a:t>
            </a:r>
            <a:r>
              <a:rPr lang="es-MX" sz="2200" dirty="0"/>
              <a:t> los </a:t>
            </a:r>
            <a:r>
              <a:rPr lang="es-MX" sz="2200" b="1" dirty="0"/>
              <a:t>resultados</a:t>
            </a:r>
            <a:r>
              <a:rPr lang="es-MX" sz="2200" dirty="0"/>
              <a:t> de las mediciones obtenidas</a:t>
            </a:r>
            <a:r>
              <a:rPr lang="es-MX" sz="2200" dirty="0" smtClean="0"/>
              <a:t>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1423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53"/>
            <a:ext cx="9601200" cy="114238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6EC0"/>
                </a:solidFill>
              </a:rPr>
              <a:t>Conclusiones</a:t>
            </a:r>
            <a:endParaRPr lang="en-GB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657349"/>
            <a:ext cx="10934700" cy="38100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006EC0"/>
              </a:buClr>
            </a:pPr>
            <a:r>
              <a:rPr lang="en-US" sz="2400" dirty="0" err="1" smtClean="0"/>
              <a:t>Creciente</a:t>
            </a:r>
            <a:r>
              <a:rPr lang="en-US" sz="2400" dirty="0" smtClean="0"/>
              <a:t> </a:t>
            </a:r>
            <a:r>
              <a:rPr lang="en-US" sz="2400" dirty="0" err="1" smtClean="0"/>
              <a:t>reconocimiento</a:t>
            </a:r>
            <a:r>
              <a:rPr lang="en-US" sz="2400" dirty="0" smtClean="0"/>
              <a:t> y </a:t>
            </a:r>
            <a:r>
              <a:rPr lang="en-US" sz="2400" dirty="0" err="1" smtClean="0"/>
              <a:t>creciente</a:t>
            </a:r>
            <a:r>
              <a:rPr lang="en-US" sz="2400" dirty="0" smtClean="0"/>
              <a:t> </a:t>
            </a:r>
            <a:r>
              <a:rPr lang="en-US" sz="2400" dirty="0" err="1" smtClean="0"/>
              <a:t>interés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promover</a:t>
            </a:r>
            <a:r>
              <a:rPr lang="en-US" sz="2400" dirty="0" smtClean="0"/>
              <a:t> las CTSE.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6EC0"/>
              </a:buClr>
            </a:pPr>
            <a:endParaRPr lang="en-US" sz="2400" dirty="0" smtClean="0"/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6EC0"/>
              </a:buClr>
            </a:pPr>
            <a:r>
              <a:rPr lang="en-US" sz="2400" dirty="0" err="1" smtClean="0"/>
              <a:t>Falta</a:t>
            </a:r>
            <a:r>
              <a:rPr lang="en-US" sz="2400" dirty="0" smtClean="0"/>
              <a:t> de </a:t>
            </a:r>
            <a:r>
              <a:rPr lang="es-MX" sz="2400" dirty="0" smtClean="0"/>
              <a:t>medición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s-MX" sz="2400" dirty="0" smtClean="0"/>
              <a:t>falta </a:t>
            </a:r>
            <a:r>
              <a:rPr lang="es-MX" sz="2400" dirty="0"/>
              <a:t>de información en los sistemas de </a:t>
            </a:r>
            <a:r>
              <a:rPr lang="es-MX" sz="2400" dirty="0" smtClean="0"/>
              <a:t>información </a:t>
            </a:r>
            <a:r>
              <a:rPr lang="es-MX" sz="2400" dirty="0" smtClean="0">
                <a:sym typeface="Wingdings" panose="05000000000000000000" pitchFamily="2" charset="2"/>
              </a:rPr>
              <a:t> falta de acción.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6EC0"/>
              </a:buClr>
            </a:pPr>
            <a:endParaRPr lang="es-MX" sz="2400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6EC0"/>
              </a:buClr>
            </a:pPr>
            <a:r>
              <a:rPr lang="es-MX" sz="2400" dirty="0" smtClean="0">
                <a:sym typeface="Wingdings" panose="05000000000000000000" pitchFamily="2" charset="2"/>
              </a:rPr>
              <a:t>La evidencia proveniente de evaluaciones es un fuerte aliado para contrarrestar los desafíos para movilizar las CTSE, incluyendo falta de continuidad en las políticas publicas.  </a:t>
            </a:r>
            <a:endParaRPr lang="es-MX" sz="24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6EC0"/>
              </a:buClr>
            </a:pP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18384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6EC0"/>
                </a:solidFill>
              </a:rPr>
              <a:t>Gracias </a:t>
            </a:r>
            <a:endParaRPr lang="en-GB" dirty="0">
              <a:solidFill>
                <a:srgbClr val="006E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0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3207"/>
            <a:ext cx="9601200" cy="1142385"/>
          </a:xfrm>
          <a:ln>
            <a:noFill/>
          </a:ln>
        </p:spPr>
        <p:txBody>
          <a:bodyPr/>
          <a:lstStyle/>
          <a:p>
            <a:r>
              <a:rPr lang="en-US" dirty="0" err="1" smtClean="0">
                <a:solidFill>
                  <a:srgbClr val="006EC0"/>
                </a:solidFill>
              </a:rPr>
              <a:t>Contenido</a:t>
            </a:r>
            <a:endParaRPr lang="en-US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6EC0"/>
              </a:buClr>
            </a:pPr>
            <a:r>
              <a:rPr lang="en-US" sz="2400" dirty="0" err="1" smtClean="0"/>
              <a:t>Antecedentes</a:t>
            </a:r>
            <a:endParaRPr lang="en-US" sz="2400" dirty="0"/>
          </a:p>
          <a:p>
            <a:pPr>
              <a:buClr>
                <a:srgbClr val="006EC0"/>
              </a:buClr>
            </a:pPr>
            <a:r>
              <a:rPr lang="es-ES" sz="2400" dirty="0"/>
              <a:t>Instrumentos de </a:t>
            </a:r>
            <a:r>
              <a:rPr lang="es-ES" sz="2400" dirty="0" smtClean="0"/>
              <a:t>medición de </a:t>
            </a:r>
            <a:r>
              <a:rPr lang="es-ES" sz="2400" dirty="0"/>
              <a:t>las </a:t>
            </a:r>
            <a:r>
              <a:rPr lang="es-ES" sz="2400" dirty="0" smtClean="0"/>
              <a:t>CTSE</a:t>
            </a:r>
          </a:p>
          <a:p>
            <a:pPr lvl="1">
              <a:buClr>
                <a:srgbClr val="006EC0"/>
              </a:buClr>
            </a:pPr>
            <a:r>
              <a:rPr lang="en-GB" sz="2000" dirty="0" err="1"/>
              <a:t>Mediciones</a:t>
            </a:r>
            <a:r>
              <a:rPr lang="en-GB" sz="2000" dirty="0"/>
              <a:t> </a:t>
            </a:r>
            <a:r>
              <a:rPr lang="en-GB" sz="2000" dirty="0" err="1"/>
              <a:t>por</a:t>
            </a:r>
            <a:r>
              <a:rPr lang="en-GB" sz="2000" dirty="0"/>
              <a:t> </a:t>
            </a:r>
            <a:r>
              <a:rPr lang="en-GB" sz="2000" dirty="0" err="1" smtClean="0"/>
              <a:t>rúbricas</a:t>
            </a:r>
            <a:endParaRPr lang="en-GB" sz="2000" dirty="0" smtClean="0"/>
          </a:p>
          <a:p>
            <a:pPr lvl="1">
              <a:buClr>
                <a:srgbClr val="006EC0"/>
              </a:buClr>
            </a:pPr>
            <a:r>
              <a:rPr lang="en-GB" sz="2000" dirty="0" err="1"/>
              <a:t>Mediciones</a:t>
            </a:r>
            <a:r>
              <a:rPr lang="en-GB" sz="2000" dirty="0"/>
              <a:t> </a:t>
            </a:r>
            <a:r>
              <a:rPr lang="en-GB" sz="2000" dirty="0" err="1"/>
              <a:t>por</a:t>
            </a:r>
            <a:r>
              <a:rPr lang="en-GB" sz="2000" dirty="0"/>
              <a:t> </a:t>
            </a:r>
            <a:r>
              <a:rPr lang="en-GB" sz="2000" dirty="0" err="1"/>
              <a:t>escalas</a:t>
            </a:r>
            <a:r>
              <a:rPr lang="en-GB" sz="2000" dirty="0"/>
              <a:t> </a:t>
            </a:r>
            <a:r>
              <a:rPr lang="en-GB" sz="2000" dirty="0" err="1"/>
              <a:t>psicométricas</a:t>
            </a:r>
            <a:endParaRPr lang="es-ES" sz="2000" dirty="0" smtClean="0"/>
          </a:p>
          <a:p>
            <a:pPr>
              <a:buClr>
                <a:srgbClr val="006EC0"/>
              </a:buClr>
            </a:pPr>
            <a:r>
              <a:rPr lang="es-ES" sz="2400" dirty="0"/>
              <a:t>Principales desafíos en la </a:t>
            </a:r>
            <a:r>
              <a:rPr lang="es-ES" sz="2400" dirty="0" smtClean="0"/>
              <a:t>medición y </a:t>
            </a:r>
            <a:r>
              <a:rPr lang="es-ES" sz="2400" dirty="0"/>
              <a:t>evaluación de </a:t>
            </a:r>
            <a:r>
              <a:rPr lang="es-ES" sz="2400" dirty="0" smtClean="0"/>
              <a:t>las CTSE </a:t>
            </a:r>
          </a:p>
          <a:p>
            <a:pPr>
              <a:buClr>
                <a:srgbClr val="006EC0"/>
              </a:buClr>
            </a:pPr>
            <a:r>
              <a:rPr lang="en-US" sz="2400" dirty="0" err="1" smtClean="0"/>
              <a:t>Conclusiones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buClr>
                <a:srgbClr val="006EC0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53705"/>
            <a:ext cx="9601200" cy="1142385"/>
          </a:xfrm>
          <a:ln>
            <a:noFill/>
          </a:ln>
        </p:spPr>
        <p:txBody>
          <a:bodyPr/>
          <a:lstStyle/>
          <a:p>
            <a:r>
              <a:rPr lang="en-US" dirty="0" err="1" smtClean="0">
                <a:solidFill>
                  <a:srgbClr val="006EC0"/>
                </a:solidFill>
              </a:rPr>
              <a:t>Antecedentes</a:t>
            </a:r>
            <a:endParaRPr lang="en-US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82751"/>
            <a:ext cx="9900424" cy="5084956"/>
          </a:xfrm>
        </p:spPr>
        <p:txBody>
          <a:bodyPr>
            <a:noAutofit/>
          </a:bodyPr>
          <a:lstStyle/>
          <a:p>
            <a:pPr>
              <a:buClr>
                <a:srgbClr val="006EC0"/>
              </a:buClr>
            </a:pPr>
            <a:r>
              <a:rPr lang="es-ES" sz="2400" b="1" dirty="0"/>
              <a:t>Históricamente</a:t>
            </a:r>
            <a:r>
              <a:rPr lang="es-ES" sz="2400" dirty="0"/>
              <a:t> </a:t>
            </a:r>
            <a:r>
              <a:rPr lang="es-ES" sz="2400" dirty="0" smtClean="0"/>
              <a:t>las </a:t>
            </a:r>
            <a:r>
              <a:rPr lang="es-ES" sz="2400" dirty="0"/>
              <a:t>competencias transversales y </a:t>
            </a:r>
            <a:r>
              <a:rPr lang="es-ES" sz="2400" dirty="0" smtClean="0"/>
              <a:t>socioemocionales (CTSE) han tenido un lugar preponderante en la educación</a:t>
            </a:r>
            <a:r>
              <a:rPr lang="es-MX" sz="2400" dirty="0" smtClean="0"/>
              <a:t>.</a:t>
            </a:r>
          </a:p>
          <a:p>
            <a:pPr>
              <a:buClr>
                <a:srgbClr val="006EC0"/>
              </a:buClr>
            </a:pPr>
            <a:r>
              <a:rPr lang="en-US" sz="2400" dirty="0" smtClean="0"/>
              <a:t>Ha </a:t>
            </a:r>
            <a:r>
              <a:rPr lang="en-US" sz="2400" dirty="0" err="1" smtClean="0"/>
              <a:t>habido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creciente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atención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últimos</a:t>
            </a:r>
            <a:r>
              <a:rPr lang="en-US" sz="2400" dirty="0" smtClean="0"/>
              <a:t> 20 </a:t>
            </a:r>
            <a:r>
              <a:rPr lang="en-US" sz="2400" dirty="0" err="1" smtClean="0"/>
              <a:t>años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Clr>
                <a:srgbClr val="006EC0"/>
              </a:buClr>
            </a:pPr>
            <a:r>
              <a:rPr lang="es-ES" sz="2400" dirty="0"/>
              <a:t>En América Latina, </a:t>
            </a:r>
            <a:r>
              <a:rPr lang="es-ES" sz="2400" dirty="0" smtClean="0"/>
              <a:t>dos publicaciones: “</a:t>
            </a:r>
            <a:r>
              <a:rPr lang="es-ES" sz="2400" b="1" dirty="0"/>
              <a:t>Desconectados</a:t>
            </a:r>
            <a:r>
              <a:rPr lang="es-ES" sz="2400" dirty="0"/>
              <a:t>” del BID en 2012 </a:t>
            </a:r>
            <a:r>
              <a:rPr lang="es-ES" sz="2400" dirty="0" smtClean="0"/>
              <a:t>y “</a:t>
            </a:r>
            <a:r>
              <a:rPr lang="es-ES" sz="2400" b="1" dirty="0"/>
              <a:t>Más Habilidades para el Trabajo y la Vida</a:t>
            </a:r>
            <a:r>
              <a:rPr lang="es-ES" sz="2400" dirty="0"/>
              <a:t>” de la CAF en 2016 tuvieron un impacto </a:t>
            </a:r>
            <a:r>
              <a:rPr lang="es-ES" sz="2400" dirty="0" smtClean="0"/>
              <a:t>importante en las discusiones sobre la promoción de las CTSE.</a:t>
            </a:r>
          </a:p>
          <a:p>
            <a:pPr>
              <a:buClr>
                <a:srgbClr val="006EC0"/>
              </a:buClr>
            </a:pPr>
            <a:r>
              <a:rPr lang="es-MX" sz="2400" b="1" dirty="0" smtClean="0"/>
              <a:t>Extensa evidencia </a:t>
            </a:r>
            <a:r>
              <a:rPr lang="es-MX" sz="2400" b="1" dirty="0"/>
              <a:t>internacional </a:t>
            </a:r>
            <a:r>
              <a:rPr lang="es-MX" sz="2400" dirty="0"/>
              <a:t>muestra la  importancia </a:t>
            </a:r>
            <a:r>
              <a:rPr lang="es-MX" sz="2400" dirty="0" smtClean="0"/>
              <a:t>de las </a:t>
            </a:r>
            <a:r>
              <a:rPr lang="es-MX" sz="2400" dirty="0"/>
              <a:t>CTSE </a:t>
            </a:r>
            <a:r>
              <a:rPr lang="es-MX" sz="2400" dirty="0" smtClean="0"/>
              <a:t>en </a:t>
            </a:r>
            <a:r>
              <a:rPr lang="es-MX" sz="2400" dirty="0"/>
              <a:t>el aprendizaje y los logros presentes y futuros de los </a:t>
            </a:r>
            <a:r>
              <a:rPr lang="es-MX" sz="2400" dirty="0" smtClean="0"/>
              <a:t>individuos (</a:t>
            </a:r>
            <a:r>
              <a:rPr lang="da-DK" sz="2400" dirty="0" smtClean="0"/>
              <a:t>OCDE, </a:t>
            </a:r>
            <a:r>
              <a:rPr lang="da-DK" sz="2400" dirty="0"/>
              <a:t>2015; Durlak et al., 2015; </a:t>
            </a:r>
            <a:r>
              <a:rPr lang="da-DK" sz="2400" dirty="0" smtClean="0"/>
              <a:t>Lippman </a:t>
            </a:r>
            <a:r>
              <a:rPr lang="da-DK" sz="2400" dirty="0"/>
              <a:t>et al., 2015; </a:t>
            </a:r>
            <a:r>
              <a:rPr lang="da-DK" sz="2400" dirty="0" smtClean="0"/>
              <a:t>Heckman </a:t>
            </a:r>
            <a:r>
              <a:rPr lang="da-DK" sz="2400" dirty="0"/>
              <a:t>J. y T.D Kautz, </a:t>
            </a:r>
            <a:r>
              <a:rPr lang="da-DK" sz="2400" dirty="0" smtClean="0"/>
              <a:t>2012)</a:t>
            </a:r>
            <a:r>
              <a:rPr lang="es-MX" sz="2400" b="1" dirty="0" smtClean="0"/>
              <a:t>. En </a:t>
            </a:r>
            <a:r>
              <a:rPr lang="es-MX" sz="2400" b="1" dirty="0"/>
              <a:t>América Latina </a:t>
            </a:r>
            <a:r>
              <a:rPr lang="es-MX" sz="2400" dirty="0"/>
              <a:t>la evidencia es </a:t>
            </a:r>
            <a:r>
              <a:rPr lang="es-MX" sz="2400" b="1" dirty="0"/>
              <a:t>escasa</a:t>
            </a:r>
            <a:r>
              <a:rPr lang="es-MX" sz="2400" dirty="0"/>
              <a:t>, pero los pocos estudios ratifican </a:t>
            </a:r>
            <a:r>
              <a:rPr lang="es-MX" sz="2400" dirty="0" smtClean="0"/>
              <a:t>estos resultados (CAF</a:t>
            </a:r>
            <a:r>
              <a:rPr lang="es-MX" sz="2400" dirty="0"/>
              <a:t>, </a:t>
            </a:r>
            <a:r>
              <a:rPr lang="es-MX" sz="2400" dirty="0" smtClean="0"/>
              <a:t>2016; </a:t>
            </a:r>
            <a:r>
              <a:rPr lang="es-MX" sz="2400" dirty="0" err="1" smtClean="0"/>
              <a:t>Marchioni</a:t>
            </a:r>
            <a:r>
              <a:rPr lang="es-MX" sz="2400" dirty="0"/>
              <a:t>, 2016; Acosta et al., 2015; </a:t>
            </a:r>
            <a:r>
              <a:rPr lang="es-MX" sz="2400" dirty="0" err="1"/>
              <a:t>Bassi</a:t>
            </a:r>
            <a:r>
              <a:rPr lang="es-MX" sz="2400" dirty="0"/>
              <a:t> et al., 2012). </a:t>
            </a:r>
            <a:endParaRPr lang="en-GB" sz="2400" dirty="0"/>
          </a:p>
          <a:p>
            <a:pPr>
              <a:buClr>
                <a:srgbClr val="006EC0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316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522055"/>
            <a:ext cx="9601200" cy="1142385"/>
          </a:xfrm>
        </p:spPr>
        <p:txBody>
          <a:bodyPr/>
          <a:lstStyle/>
          <a:p>
            <a:r>
              <a:rPr lang="es-ES" dirty="0">
                <a:solidFill>
                  <a:srgbClr val="006EC0"/>
                </a:solidFill>
              </a:rPr>
              <a:t>Estudios </a:t>
            </a:r>
            <a:r>
              <a:rPr lang="es-ES" dirty="0" smtClean="0">
                <a:solidFill>
                  <a:srgbClr val="006EC0"/>
                </a:solidFill>
              </a:rPr>
              <a:t>regionales </a:t>
            </a:r>
            <a:r>
              <a:rPr lang="es-ES" dirty="0">
                <a:solidFill>
                  <a:srgbClr val="006EC0"/>
                </a:solidFill>
              </a:rPr>
              <a:t>midiendo CTSE</a:t>
            </a:r>
            <a:endParaRPr lang="en-US" dirty="0">
              <a:solidFill>
                <a:srgbClr val="006E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952869"/>
              </p:ext>
            </p:extLst>
          </p:nvPr>
        </p:nvGraphicFramePr>
        <p:xfrm>
          <a:off x="1295400" y="872601"/>
          <a:ext cx="9878122" cy="59853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75624"/>
                <a:gridCol w="1794527"/>
                <a:gridCol w="1795794"/>
                <a:gridCol w="4312177"/>
              </a:tblGrid>
              <a:tr h="5162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Estudio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Cobertura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Población objetivo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CTSE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</a:tr>
              <a:tr h="344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Evaluación FEPBA (2014)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Argentina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Alumnos en grado 7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600" dirty="0">
                          <a:effectLst/>
                        </a:rPr>
                        <a:t>Los cinco grandes factores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516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SENNA 1.0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Brasil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Estudiantes de 11 a 17 años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O" sz="1600" dirty="0">
                          <a:effectLst/>
                        </a:rPr>
                        <a:t>Los cinco grandes factores más control interno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6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Evaluación Jóvenes en Acción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Colombia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Jóvenes de 16 -24 años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18 CTSE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774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Competencias ciudadanas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Colombia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Estudiantes de grado 3°, 5° y 9°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O" sz="1600" dirty="0">
                          <a:effectLst/>
                        </a:rPr>
                        <a:t>Identificación, regulación y expresión de emociones 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E</a:t>
                      </a:r>
                      <a:r>
                        <a:rPr lang="es-CO" sz="1600" dirty="0" err="1">
                          <a:effectLst/>
                        </a:rPr>
                        <a:t>mpatía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668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Competencias Personales y Sociales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República Dominicana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Jóvenes de 16-29 años, beneficiarios del programa Juventud y Empleo 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Liderazgo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Comportamiento ante conflicto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Autoestima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Habilidad para relacionarse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Organización-Orden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effectLst/>
                        </a:rPr>
                        <a:t>Empatía-Habilidad de Comunicación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1290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Aristas (evaluación nacional de logros sistema educativo)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Uruguay 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Estudiantes  de 6to año de primaria y 3er año de </a:t>
                      </a:r>
                      <a:r>
                        <a:rPr lang="es-MX" sz="1600" dirty="0" err="1" smtClean="0">
                          <a:effectLst/>
                        </a:rPr>
                        <a:t>edu</a:t>
                      </a:r>
                      <a:r>
                        <a:rPr lang="es-MX" sz="1600" dirty="0" smtClean="0">
                          <a:effectLst/>
                        </a:rPr>
                        <a:t> media </a:t>
                      </a:r>
                      <a:r>
                        <a:rPr lang="es-MX" sz="1600" dirty="0" err="1" smtClean="0">
                          <a:effectLst/>
                        </a:rPr>
                        <a:t>sup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 smtClean="0">
                          <a:effectLst/>
                        </a:rPr>
                        <a:t>Motivación </a:t>
                      </a:r>
                      <a:r>
                        <a:rPr lang="es-MX" sz="1600" dirty="0">
                          <a:effectLst/>
                        </a:rPr>
                        <a:t>y </a:t>
                      </a:r>
                      <a:r>
                        <a:rPr lang="es-MX" sz="1600" dirty="0" err="1">
                          <a:effectLst/>
                        </a:rPr>
                        <a:t>autoregulación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Habilidades interpersonales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Habilidades intrapersonales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Conductas de riesgo (educación media)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522055"/>
            <a:ext cx="9601200" cy="1142385"/>
          </a:xfrm>
        </p:spPr>
        <p:txBody>
          <a:bodyPr/>
          <a:lstStyle/>
          <a:p>
            <a:r>
              <a:rPr lang="es-ES" dirty="0">
                <a:solidFill>
                  <a:srgbClr val="006EC0"/>
                </a:solidFill>
              </a:rPr>
              <a:t>Estudios </a:t>
            </a:r>
            <a:r>
              <a:rPr lang="es-ES" dirty="0" smtClean="0">
                <a:solidFill>
                  <a:srgbClr val="006EC0"/>
                </a:solidFill>
              </a:rPr>
              <a:t>internacionales </a:t>
            </a:r>
            <a:r>
              <a:rPr lang="es-ES" dirty="0">
                <a:solidFill>
                  <a:srgbClr val="006EC0"/>
                </a:solidFill>
              </a:rPr>
              <a:t>midiendo CTSE</a:t>
            </a:r>
            <a:endParaRPr lang="en-US" dirty="0">
              <a:solidFill>
                <a:srgbClr val="006E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695705"/>
              </p:ext>
            </p:extLst>
          </p:nvPr>
        </p:nvGraphicFramePr>
        <p:xfrm>
          <a:off x="1295400" y="872599"/>
          <a:ext cx="9878122" cy="572698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75624"/>
                <a:gridCol w="1794527"/>
                <a:gridCol w="1795794"/>
                <a:gridCol w="4312177"/>
              </a:tblGrid>
              <a:tr h="921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Estudio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Cobertura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Población objetivo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CTSE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/>
                </a:tc>
              </a:tr>
              <a:tr h="1213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Encuesta CAF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ciudades en 10 países (2015)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Individuos  entre 15 y 55 años de edad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Personalidad (Inventario de personalidad de 10 ítems basado en los 5 Grandes Factores)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Autoeficacia (escala de 10 ítems)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Consistencia de intereses y perseverancia de esfuerzo (8 ítems de </a:t>
                      </a:r>
                      <a:r>
                        <a:rPr lang="es-ES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Grit</a:t>
                      </a:r>
                      <a:r>
                        <a:rPr lang="es-E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9705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países de ingreso medio o bajo (2012-2014)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Individuos  entre 15 y 64 años en zonas urbanas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Personalidad  y comportamiento (Big 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Five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Short 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Inventory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3 ítems de 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Grit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2 ítems de 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Hostile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Attribution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Preferencias ante el riesgo (7 preguntas)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39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Desconectados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Chile(2008) y Argentina (2010)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Individuos de 25-30 años residentes en zonas urbanas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Autoeficacia (12 preguntas)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Habilidades sociales (12 preguntas)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 meta-cognitiva  (12 preguntas).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1746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Estudio de Competencias </a:t>
                      </a:r>
                      <a:r>
                        <a:rPr lang="es-ES_tradn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Socio-emocionales OCDE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ciudades (Bogotá) en 2019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Niños de 10 y 15 años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Mente abierta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Desempeño de tareas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Involucrarse con los demás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Colaboración (empatía, 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cooperación)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Regulación emocional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Competencias compuestas (autoeficacia, pensamiento crítico, meta cognición)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9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53705"/>
            <a:ext cx="9601200" cy="1142385"/>
          </a:xfrm>
          <a:ln>
            <a:noFill/>
          </a:ln>
        </p:spPr>
        <p:txBody>
          <a:bodyPr/>
          <a:lstStyle/>
          <a:p>
            <a:r>
              <a:rPr lang="en-US" dirty="0" err="1" smtClean="0">
                <a:solidFill>
                  <a:srgbClr val="006EC0"/>
                </a:solidFill>
              </a:rPr>
              <a:t>Estudios</a:t>
            </a:r>
            <a:r>
              <a:rPr lang="en-US" dirty="0" smtClean="0">
                <a:solidFill>
                  <a:srgbClr val="006EC0"/>
                </a:solidFill>
              </a:rPr>
              <a:t> </a:t>
            </a:r>
            <a:r>
              <a:rPr lang="en-US" dirty="0" err="1" smtClean="0">
                <a:solidFill>
                  <a:srgbClr val="006EC0"/>
                </a:solidFill>
              </a:rPr>
              <a:t>longitudinales</a:t>
            </a:r>
            <a:r>
              <a:rPr lang="en-US" dirty="0" smtClean="0">
                <a:solidFill>
                  <a:srgbClr val="006EC0"/>
                </a:solidFill>
              </a:rPr>
              <a:t> que </a:t>
            </a:r>
            <a:r>
              <a:rPr lang="en-US" dirty="0" err="1" smtClean="0">
                <a:solidFill>
                  <a:srgbClr val="006EC0"/>
                </a:solidFill>
              </a:rPr>
              <a:t>han</a:t>
            </a:r>
            <a:r>
              <a:rPr lang="en-US" dirty="0" smtClean="0">
                <a:solidFill>
                  <a:srgbClr val="006EC0"/>
                </a:solidFill>
              </a:rPr>
              <a:t> </a:t>
            </a:r>
            <a:r>
              <a:rPr lang="en-US" dirty="0" err="1" smtClean="0">
                <a:solidFill>
                  <a:srgbClr val="006EC0"/>
                </a:solidFill>
              </a:rPr>
              <a:t>medido</a:t>
            </a:r>
            <a:r>
              <a:rPr lang="en-US" dirty="0" smtClean="0">
                <a:solidFill>
                  <a:srgbClr val="006EC0"/>
                </a:solidFill>
              </a:rPr>
              <a:t> CTSE</a:t>
            </a:r>
            <a:endParaRPr lang="en-US" dirty="0">
              <a:solidFill>
                <a:srgbClr val="006E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487" y="1420247"/>
            <a:ext cx="9303025" cy="5238971"/>
          </a:xfrm>
          <a:prstGeom prst="rect">
            <a:avLst/>
          </a:prstGeom>
        </p:spPr>
      </p:pic>
      <p:sp>
        <p:nvSpPr>
          <p:cNvPr id="13" name="Isosceles Triangle 12"/>
          <p:cNvSpPr/>
          <p:nvPr/>
        </p:nvSpPr>
        <p:spPr>
          <a:xfrm rot="3816700">
            <a:off x="9538080" y="5522459"/>
            <a:ext cx="122452" cy="105144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3816700">
            <a:off x="10367882" y="5911165"/>
            <a:ext cx="139735" cy="118380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 rot="3816700">
            <a:off x="3875954" y="5026239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 rot="3816700">
            <a:off x="3149709" y="3009984"/>
            <a:ext cx="226543" cy="187989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 rot="3816700">
            <a:off x="3418797" y="3558714"/>
            <a:ext cx="226543" cy="187989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 rot="3816700">
            <a:off x="9100481" y="3587401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 rot="3816700">
            <a:off x="5954173" y="3283131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 rot="3816700">
            <a:off x="6109732" y="2937458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 rot="3816700">
            <a:off x="7881282" y="4178111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 rot="3816700">
            <a:off x="8576607" y="4380540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Isosceles Triangle 31"/>
          <p:cNvSpPr/>
          <p:nvPr/>
        </p:nvSpPr>
        <p:spPr>
          <a:xfrm rot="3816700">
            <a:off x="5595282" y="3185811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Isosceles Triangle 32"/>
          <p:cNvSpPr/>
          <p:nvPr/>
        </p:nvSpPr>
        <p:spPr>
          <a:xfrm rot="3816700">
            <a:off x="5747682" y="3338211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 rot="3816700">
            <a:off x="5765537" y="3071213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 rot="3816700">
            <a:off x="6113970" y="3181483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/>
          <p:cNvSpPr/>
          <p:nvPr/>
        </p:nvSpPr>
        <p:spPr>
          <a:xfrm rot="3816700">
            <a:off x="6218746" y="3283132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 rot="3816700">
            <a:off x="6858589" y="4534411"/>
            <a:ext cx="161170" cy="13061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0145"/>
            <a:ext cx="9601200" cy="114238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6EC0"/>
                </a:solidFill>
              </a:rPr>
              <a:t/>
            </a:r>
            <a:br>
              <a:rPr lang="es-ES" dirty="0" smtClean="0">
                <a:solidFill>
                  <a:srgbClr val="006EC0"/>
                </a:solidFill>
              </a:rPr>
            </a:br>
            <a:r>
              <a:rPr lang="es-ES" dirty="0">
                <a:solidFill>
                  <a:srgbClr val="006EC0"/>
                </a:solidFill>
              </a:rPr>
              <a:t/>
            </a:r>
            <a:br>
              <a:rPr lang="es-ES" dirty="0">
                <a:solidFill>
                  <a:srgbClr val="006EC0"/>
                </a:solidFill>
              </a:rPr>
            </a:br>
            <a:r>
              <a:rPr lang="es-ES" dirty="0" smtClean="0">
                <a:solidFill>
                  <a:srgbClr val="006EC0"/>
                </a:solidFill>
              </a:rPr>
              <a:t/>
            </a:r>
            <a:br>
              <a:rPr lang="es-ES" dirty="0" smtClean="0">
                <a:solidFill>
                  <a:srgbClr val="006EC0"/>
                </a:solidFill>
              </a:rPr>
            </a:br>
            <a:r>
              <a:rPr lang="es-ES" dirty="0" smtClean="0">
                <a:solidFill>
                  <a:srgbClr val="006EC0"/>
                </a:solidFill>
              </a:rPr>
              <a:t>Instrumentos </a:t>
            </a:r>
            <a:r>
              <a:rPr lang="es-ES" dirty="0">
                <a:solidFill>
                  <a:srgbClr val="006EC0"/>
                </a:solidFill>
              </a:rPr>
              <a:t>de medición de las CTSE</a:t>
            </a:r>
            <a:br>
              <a:rPr lang="es-ES" dirty="0">
                <a:solidFill>
                  <a:srgbClr val="006EC0"/>
                </a:solidFill>
              </a:rPr>
            </a:br>
            <a:endParaRPr lang="en-US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78001"/>
            <a:ext cx="10172700" cy="5084956"/>
          </a:xfrm>
        </p:spPr>
        <p:txBody>
          <a:bodyPr>
            <a:noAutofit/>
          </a:bodyPr>
          <a:lstStyle/>
          <a:p>
            <a:pPr>
              <a:buClr>
                <a:srgbClr val="006EC0"/>
              </a:buClr>
            </a:pPr>
            <a:r>
              <a:rPr lang="en-US" sz="2400" dirty="0" err="1"/>
              <a:t>Medir</a:t>
            </a:r>
            <a:r>
              <a:rPr lang="en-US" sz="2400" dirty="0"/>
              <a:t> las CTSE </a:t>
            </a:r>
            <a:r>
              <a:rPr lang="en-US" sz="2400" dirty="0" err="1" smtClean="0"/>
              <a:t>es</a:t>
            </a:r>
            <a:r>
              <a:rPr lang="en-US" sz="2400" dirty="0" smtClean="0"/>
              <a:t> un </a:t>
            </a:r>
            <a:r>
              <a:rPr lang="es-ES" sz="2400" dirty="0" smtClean="0"/>
              <a:t>ejercicio </a:t>
            </a:r>
            <a:r>
              <a:rPr lang="es-ES" sz="2400" dirty="0"/>
              <a:t>de medición </a:t>
            </a:r>
            <a:r>
              <a:rPr lang="es-ES" sz="2400" dirty="0" smtClean="0"/>
              <a:t>complejo </a:t>
            </a:r>
            <a:r>
              <a:rPr lang="es-ES" sz="2400" dirty="0"/>
              <a:t>ya que sólo se pueden medir de manera </a:t>
            </a:r>
            <a:r>
              <a:rPr lang="es-ES" sz="2400" dirty="0" smtClean="0"/>
              <a:t>indirecta usando:</a:t>
            </a:r>
          </a:p>
          <a:p>
            <a:pPr lvl="1">
              <a:buClr>
                <a:srgbClr val="006EC0"/>
              </a:buClr>
            </a:pPr>
            <a:r>
              <a:rPr lang="es-ES" sz="2200" dirty="0" err="1" smtClean="0"/>
              <a:t>autoreportes</a:t>
            </a:r>
            <a:r>
              <a:rPr lang="es-ES" sz="2200" dirty="0"/>
              <a:t>, </a:t>
            </a:r>
            <a:r>
              <a:rPr lang="es-ES" sz="2200" dirty="0" smtClean="0"/>
              <a:t>reportes de otros informantes, registros </a:t>
            </a:r>
            <a:r>
              <a:rPr lang="es-ES" sz="2200" dirty="0"/>
              <a:t>administrativos sobre el comportamiento del </a:t>
            </a:r>
            <a:r>
              <a:rPr lang="es-ES" sz="2200" dirty="0" smtClean="0"/>
              <a:t>individuo, o a través de pruebas </a:t>
            </a:r>
            <a:r>
              <a:rPr lang="es-ES" sz="2200" dirty="0"/>
              <a:t>de desempeño </a:t>
            </a:r>
            <a:r>
              <a:rPr lang="es-ES" sz="2200" dirty="0" smtClean="0"/>
              <a:t>tipo </a:t>
            </a:r>
            <a:r>
              <a:rPr lang="es-ES" sz="2200" dirty="0"/>
              <a:t>PISA (</a:t>
            </a:r>
            <a:r>
              <a:rPr lang="es-ES" sz="2200" dirty="0" err="1"/>
              <a:t>Marchioni</a:t>
            </a:r>
            <a:r>
              <a:rPr lang="es-ES" sz="2200" dirty="0"/>
              <a:t>, 2016). </a:t>
            </a:r>
            <a:endParaRPr lang="es-ES" sz="2200" dirty="0" smtClean="0"/>
          </a:p>
          <a:p>
            <a:pPr marL="228600" lvl="1" indent="-228600">
              <a:spcBef>
                <a:spcPts val="1800"/>
              </a:spcBef>
              <a:buClr>
                <a:srgbClr val="006EC0"/>
              </a:buClr>
            </a:pPr>
            <a:r>
              <a:rPr lang="es-ES" sz="2400" dirty="0" smtClean="0"/>
              <a:t>Los instrumentos deben tener dos propiedades esenciales:</a:t>
            </a:r>
          </a:p>
          <a:p>
            <a:pPr marL="457200" lvl="2" indent="-228600">
              <a:spcBef>
                <a:spcPts val="1800"/>
              </a:spcBef>
              <a:buClr>
                <a:srgbClr val="006EC0"/>
              </a:buClr>
            </a:pPr>
            <a:r>
              <a:rPr lang="es-ES" sz="2200" b="1" dirty="0" smtClean="0"/>
              <a:t>Confiabilidad:</a:t>
            </a:r>
            <a:r>
              <a:rPr lang="es-ES" sz="2200" dirty="0" smtClean="0"/>
              <a:t> la estabilidad y consistencia </a:t>
            </a:r>
            <a:r>
              <a:rPr lang="es-ES" sz="2200" dirty="0"/>
              <a:t>de los resultados a lo largo </a:t>
            </a:r>
            <a:r>
              <a:rPr lang="es-ES" sz="2200" dirty="0" smtClean="0"/>
              <a:t>de sucesivos ejercicios de medición con el mismo instrumento.</a:t>
            </a:r>
            <a:endParaRPr lang="es-ES" sz="2200" dirty="0"/>
          </a:p>
          <a:p>
            <a:pPr marL="457200" lvl="2" indent="-228600">
              <a:spcBef>
                <a:spcPts val="1800"/>
              </a:spcBef>
              <a:buClr>
                <a:srgbClr val="006EC0"/>
              </a:buClr>
            </a:pPr>
            <a:r>
              <a:rPr lang="es-ES" sz="2200" b="1" dirty="0" smtClean="0"/>
              <a:t>Validez</a:t>
            </a:r>
            <a:r>
              <a:rPr lang="es-ES" sz="2200" dirty="0" smtClean="0"/>
              <a:t>: </a:t>
            </a:r>
            <a:r>
              <a:rPr lang="es-ES" sz="2200" dirty="0"/>
              <a:t>la capacidad </a:t>
            </a:r>
            <a:r>
              <a:rPr lang="es-ES" sz="2200" dirty="0" smtClean="0"/>
              <a:t>para medir realmente </a:t>
            </a:r>
            <a:r>
              <a:rPr lang="es-ES" sz="2200" dirty="0"/>
              <a:t>lo que </a:t>
            </a:r>
            <a:r>
              <a:rPr lang="es-ES" sz="2200" dirty="0" smtClean="0"/>
              <a:t>se debe medir.</a:t>
            </a:r>
            <a:endParaRPr lang="es-ES" sz="2200" dirty="0"/>
          </a:p>
          <a:p>
            <a:pPr marL="228600" lvl="1" indent="-228600">
              <a:spcBef>
                <a:spcPts val="1800"/>
              </a:spcBef>
              <a:buClr>
                <a:srgbClr val="006EC0"/>
              </a:buClr>
            </a:pPr>
            <a:r>
              <a:rPr lang="es-ES" sz="2400" dirty="0" smtClean="0"/>
              <a:t>Dos tipos de instrumentos de </a:t>
            </a:r>
            <a:r>
              <a:rPr lang="es-ES" sz="2400" dirty="0"/>
              <a:t>medición </a:t>
            </a:r>
            <a:r>
              <a:rPr lang="es-ES" sz="2400" dirty="0" smtClean="0"/>
              <a:t>de las CTSE: </a:t>
            </a:r>
            <a:r>
              <a:rPr lang="es-ES" sz="2400" b="1" dirty="0" smtClean="0"/>
              <a:t>rúbricas</a:t>
            </a:r>
            <a:r>
              <a:rPr lang="es-ES" sz="2400" dirty="0" smtClean="0"/>
              <a:t> y </a:t>
            </a:r>
            <a:r>
              <a:rPr lang="es-ES" sz="2400" b="1" dirty="0" smtClean="0"/>
              <a:t>escalas </a:t>
            </a:r>
            <a:r>
              <a:rPr lang="es-ES" sz="2400" b="1" dirty="0"/>
              <a:t>psicométricas. </a:t>
            </a:r>
          </a:p>
        </p:txBody>
      </p:sp>
    </p:spTree>
    <p:extLst>
      <p:ext uri="{BB962C8B-B14F-4D97-AF65-F5344CB8AC3E}">
        <p14:creationId xmlns:p14="http://schemas.microsoft.com/office/powerpoint/2010/main" val="47171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8553"/>
            <a:ext cx="9601200" cy="1142385"/>
          </a:xfrm>
        </p:spPr>
        <p:txBody>
          <a:bodyPr/>
          <a:lstStyle/>
          <a:p>
            <a:r>
              <a:rPr lang="es-MX" dirty="0" smtClean="0">
                <a:solidFill>
                  <a:srgbClr val="006EC0"/>
                </a:solidFill>
              </a:rPr>
              <a:t>Mediciones por rúbricas</a:t>
            </a:r>
            <a:endParaRPr lang="en-US" dirty="0">
              <a:solidFill>
                <a:srgbClr val="006E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81148"/>
            <a:ext cx="4572000" cy="3810001"/>
          </a:xfrm>
        </p:spPr>
        <p:txBody>
          <a:bodyPr>
            <a:noAutofit/>
          </a:bodyPr>
          <a:lstStyle/>
          <a:p>
            <a:pPr>
              <a:buClr>
                <a:srgbClr val="006EC0"/>
              </a:buClr>
            </a:pPr>
            <a:r>
              <a:rPr lang="es-MX" dirty="0" smtClean="0"/>
              <a:t>Están basados en la </a:t>
            </a:r>
            <a:r>
              <a:rPr lang="es-MX" b="1" dirty="0" smtClean="0"/>
              <a:t>observación</a:t>
            </a:r>
            <a:r>
              <a:rPr lang="es-MX" dirty="0" smtClean="0"/>
              <a:t> de comportamientos y conductas. </a:t>
            </a:r>
          </a:p>
          <a:p>
            <a:pPr>
              <a:buClr>
                <a:srgbClr val="006EC0"/>
              </a:buClr>
            </a:pPr>
            <a:r>
              <a:rPr lang="es-MX" dirty="0" smtClean="0"/>
              <a:t>El desempeño se mide a partir de </a:t>
            </a:r>
            <a:r>
              <a:rPr lang="es-MX" b="1" dirty="0" smtClean="0"/>
              <a:t>criterios preestablecidos </a:t>
            </a:r>
            <a:r>
              <a:rPr lang="es-MX" dirty="0" smtClean="0"/>
              <a:t>que permiten calificar el nivel de dominio.</a:t>
            </a:r>
          </a:p>
          <a:p>
            <a:pPr>
              <a:buClr>
                <a:srgbClr val="006EC0"/>
              </a:buClr>
            </a:pPr>
            <a:r>
              <a:rPr lang="es-MX" dirty="0" smtClean="0"/>
              <a:t>Son </a:t>
            </a:r>
            <a:r>
              <a:rPr lang="es-MX" b="1" dirty="0" smtClean="0"/>
              <a:t>más comunes </a:t>
            </a:r>
            <a:r>
              <a:rPr lang="es-MX" dirty="0" smtClean="0"/>
              <a:t>que las escalas psicométricas.</a:t>
            </a:r>
          </a:p>
          <a:p>
            <a:pPr>
              <a:buClr>
                <a:srgbClr val="006EC0"/>
              </a:buClr>
            </a:pPr>
            <a:r>
              <a:rPr lang="es-MX" b="1" dirty="0" smtClean="0"/>
              <a:t>Ejemplos</a:t>
            </a:r>
            <a:r>
              <a:rPr lang="es-MX" dirty="0" smtClean="0"/>
              <a:t>: Chile (Rúbricas de certificación Chile Valora), Costa Rica (Programa Empléate)</a:t>
            </a:r>
            <a:endParaRPr lang="es-MX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514286"/>
              </p:ext>
            </p:extLst>
          </p:nvPr>
        </p:nvGraphicFramePr>
        <p:xfrm>
          <a:off x="5981700" y="1820114"/>
          <a:ext cx="5981700" cy="325586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28195"/>
                <a:gridCol w="1010701"/>
                <a:gridCol w="1010701"/>
                <a:gridCol w="1010701"/>
                <a:gridCol w="1010701"/>
                <a:gridCol w="1010701"/>
              </a:tblGrid>
              <a:tr h="26882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noProof="0" dirty="0" smtClean="0">
                          <a:effectLst/>
                        </a:rPr>
                        <a:t>Dimensión</a:t>
                      </a:r>
                      <a:endParaRPr lang="es-MX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noProof="0" dirty="0" smtClean="0">
                          <a:effectLst/>
                        </a:rPr>
                        <a:t>Indicadores</a:t>
                      </a:r>
                      <a:endParaRPr lang="es-MX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noProof="0" dirty="0" smtClean="0">
                          <a:effectLst/>
                        </a:rPr>
                        <a:t>Nivel 1 </a:t>
                      </a:r>
                      <a:endParaRPr lang="es-MX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noProof="0" dirty="0" smtClean="0">
                          <a:effectLst/>
                        </a:rPr>
                        <a:t>Nivel 2</a:t>
                      </a:r>
                      <a:endParaRPr lang="es-MX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noProof="0" dirty="0" smtClean="0">
                          <a:effectLst/>
                        </a:rPr>
                        <a:t>Nivel 3</a:t>
                      </a:r>
                      <a:endParaRPr lang="es-MX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noProof="0" dirty="0" smtClean="0">
                          <a:effectLst/>
                        </a:rPr>
                        <a:t>Nivel 4</a:t>
                      </a:r>
                      <a:endParaRPr lang="es-MX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753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noProof="0" dirty="0" smtClean="0">
                          <a:effectLst/>
                        </a:rPr>
                        <a:t>Responsabilidad</a:t>
                      </a:r>
                      <a:endParaRPr lang="es-MX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Asistencia a los talleres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No asiste nunca u ocasionalmente, sin justificación de la no asistencia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Asiste muy irregularmente a los talleres.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Asiste regularmente a los talleres, pero no siempre.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Asiste a casi todas los talleres y con puntualidad.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1562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Puntualidad en la entrega de los trabajos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No entrega los trabajos o los entrega fuera de plazo.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A menudo entrega los trabajos fuera de plazo.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Casi siempre entrega los trabajos dentro de plazo.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noProof="0" dirty="0" smtClean="0">
                          <a:effectLst/>
                        </a:rPr>
                        <a:t>Siempre entrega los trabajos dentro de plazo y los acaba con anticipación.</a:t>
                      </a:r>
                      <a:endParaRPr lang="es-MX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1974" y="1285471"/>
            <a:ext cx="5141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Ejemplo de rubrica para responsabilidad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6653"/>
            <a:ext cx="9601200" cy="1142385"/>
          </a:xfrm>
        </p:spPr>
        <p:txBody>
          <a:bodyPr/>
          <a:lstStyle/>
          <a:p>
            <a:r>
              <a:rPr lang="es-MX" dirty="0">
                <a:solidFill>
                  <a:srgbClr val="006EC0"/>
                </a:solidFill>
              </a:rPr>
              <a:t>Mediciones por rúbricas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847849"/>
            <a:ext cx="4572000" cy="3810001"/>
          </a:xfrm>
        </p:spPr>
        <p:txBody>
          <a:bodyPr>
            <a:noAutofit/>
          </a:bodyPr>
          <a:lstStyle/>
          <a:p>
            <a:pPr marL="0" indent="0">
              <a:buClr>
                <a:srgbClr val="006EC0"/>
              </a:buClr>
              <a:buNone/>
            </a:pPr>
            <a:r>
              <a:rPr lang="es-MX" sz="2400" b="1" dirty="0" smtClean="0"/>
              <a:t>Ventajas</a:t>
            </a:r>
          </a:p>
          <a:p>
            <a:pPr>
              <a:buClr>
                <a:srgbClr val="006EC0"/>
              </a:buClr>
            </a:pPr>
            <a:r>
              <a:rPr lang="es-ES" dirty="0"/>
              <a:t>Facilita la </a:t>
            </a:r>
            <a:r>
              <a:rPr lang="es-ES" dirty="0" smtClean="0"/>
              <a:t>comunicación e  interacción </a:t>
            </a:r>
            <a:r>
              <a:rPr lang="es-ES" dirty="0"/>
              <a:t>entre el docente/ formador y el estudiante/ persona en </a:t>
            </a:r>
            <a:r>
              <a:rPr lang="es-ES" dirty="0" smtClean="0"/>
              <a:t>formación.</a:t>
            </a:r>
            <a:endParaRPr lang="es-ES" dirty="0"/>
          </a:p>
          <a:p>
            <a:pPr>
              <a:buClr>
                <a:srgbClr val="006EC0"/>
              </a:buClr>
            </a:pPr>
            <a:r>
              <a:rPr lang="es-ES" dirty="0" smtClean="0"/>
              <a:t>Ayuda </a:t>
            </a:r>
            <a:r>
              <a:rPr lang="es-ES" dirty="0"/>
              <a:t>a que los individuos mismos identifiquen el progreso en su </a:t>
            </a:r>
            <a:r>
              <a:rPr lang="es-ES" dirty="0" smtClean="0"/>
              <a:t>aprendizaje.</a:t>
            </a:r>
          </a:p>
          <a:p>
            <a:pPr>
              <a:buClr>
                <a:srgbClr val="006EC0"/>
              </a:buClr>
            </a:pPr>
            <a:r>
              <a:rPr lang="es-ES" dirty="0" smtClean="0"/>
              <a:t>Permite </a:t>
            </a:r>
            <a:r>
              <a:rPr lang="es-ES" dirty="0"/>
              <a:t>ajustar las prácticas de </a:t>
            </a:r>
            <a:r>
              <a:rPr lang="es-ES" dirty="0" smtClean="0"/>
              <a:t>aprendizaje. </a:t>
            </a:r>
          </a:p>
          <a:p>
            <a:pPr>
              <a:buClr>
                <a:srgbClr val="006EC0"/>
              </a:buClr>
            </a:pPr>
            <a:r>
              <a:rPr lang="es-ES" dirty="0" smtClean="0"/>
              <a:t>Reduce </a:t>
            </a:r>
            <a:r>
              <a:rPr lang="es-ES" dirty="0"/>
              <a:t>la subjetividad de la </a:t>
            </a:r>
            <a:r>
              <a:rPr lang="es-ES" dirty="0" smtClean="0"/>
              <a:t>evaluación. </a:t>
            </a:r>
            <a:endParaRPr lang="es-ES" dirty="0"/>
          </a:p>
          <a:p>
            <a:pPr>
              <a:buClr>
                <a:srgbClr val="006EC0"/>
              </a:buClr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47849"/>
            <a:ext cx="4572000" cy="3810001"/>
          </a:xfrm>
        </p:spPr>
        <p:txBody>
          <a:bodyPr>
            <a:normAutofit/>
          </a:bodyPr>
          <a:lstStyle/>
          <a:p>
            <a:pPr marL="0" indent="0">
              <a:buClr>
                <a:srgbClr val="006EC0"/>
              </a:buClr>
              <a:buNone/>
            </a:pPr>
            <a:r>
              <a:rPr lang="es-MX" sz="2400" b="1" dirty="0" smtClean="0"/>
              <a:t>Desventajas</a:t>
            </a:r>
          </a:p>
          <a:p>
            <a:pPr>
              <a:buClr>
                <a:srgbClr val="006EC0"/>
              </a:buClr>
            </a:pPr>
            <a:r>
              <a:rPr lang="es-ES" dirty="0" smtClean="0"/>
              <a:t>La </a:t>
            </a:r>
            <a:r>
              <a:rPr lang="es-ES" dirty="0"/>
              <a:t>confiabilidad y validez de las rúbricas pueden ser deficientes </a:t>
            </a:r>
            <a:endParaRPr lang="es-ES" dirty="0" smtClean="0"/>
          </a:p>
          <a:p>
            <a:pPr>
              <a:buClr>
                <a:srgbClr val="006EC0"/>
              </a:buClr>
            </a:pPr>
            <a:r>
              <a:rPr lang="es-ES" dirty="0" smtClean="0"/>
              <a:t>El </a:t>
            </a:r>
            <a:r>
              <a:rPr lang="es-ES" dirty="0"/>
              <a:t>diseño y validación </a:t>
            </a:r>
            <a:r>
              <a:rPr lang="es-ES" dirty="0" smtClean="0"/>
              <a:t>requiere </a:t>
            </a:r>
            <a:r>
              <a:rPr lang="es-ES" dirty="0"/>
              <a:t>contar con la aportación de expertos y puede tomar mucho tiempo su </a:t>
            </a:r>
            <a:r>
              <a:rPr lang="es-ES" dirty="0" smtClean="0"/>
              <a:t>elaboración.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4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358</TotalTime>
  <Words>1551</Words>
  <Application>Microsoft Macintosh PowerPoint</Application>
  <PresentationFormat>Personalizzato</PresentationFormat>
  <Paragraphs>187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Diamond Grid 16x9</vt:lpstr>
      <vt:lpstr>EVALUACIÓN DE COMPETENCIAS TRANSVERSALES Y SOCIOEMOCIONALES: UN ESTADO DEL ARTE</vt:lpstr>
      <vt:lpstr>Contenido</vt:lpstr>
      <vt:lpstr>Antecedentes</vt:lpstr>
      <vt:lpstr>Estudios regionales midiendo CTSE</vt:lpstr>
      <vt:lpstr>Estudios internacionales midiendo CTSE</vt:lpstr>
      <vt:lpstr>Estudios longitudinales que han medido CTSE</vt:lpstr>
      <vt:lpstr>   Instrumentos de medición de las CTSE </vt:lpstr>
      <vt:lpstr>Mediciones por rúbricas</vt:lpstr>
      <vt:lpstr>Mediciones por rúbricas</vt:lpstr>
      <vt:lpstr>Mediciones psicométricas</vt:lpstr>
      <vt:lpstr>Mediciones psicométricas </vt:lpstr>
      <vt:lpstr>Principales desafíos en la medición de las CTSE </vt:lpstr>
      <vt:lpstr>Conclusiones</vt:lpstr>
      <vt:lpstr>Gracias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HABILIDADES SOCIOEMOCIONALES Y TRANSVERSALES: UN ESTADO DEL ARTE</dc:title>
  <dc:creator>MC Huerta</dc:creator>
  <cp:lastModifiedBy>Paolo Raciti</cp:lastModifiedBy>
  <cp:revision>49</cp:revision>
  <dcterms:created xsi:type="dcterms:W3CDTF">2018-04-10T20:45:14Z</dcterms:created>
  <dcterms:modified xsi:type="dcterms:W3CDTF">2018-04-11T11:19:02Z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